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ACDDD-2CB8-3349-97E1-D9D722F3C022}" v="3" dt="2022-05-24T16:49:2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906"/>
  </p:normalViewPr>
  <p:slideViewPr>
    <p:cSldViewPr snapToGrid="0" snapToObjects="1">
      <p:cViewPr varScale="1">
        <p:scale>
          <a:sx n="96" d="100"/>
          <a:sy n="96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hoi16" userId="eef2a973-b3d1-44ac-9568-56f691b84445" providerId="ADAL" clId="{A43ACDDD-2CB8-3349-97E1-D9D722F3C022}"/>
    <pc:docChg chg="modSld">
      <pc:chgData name="dchoi16" userId="eef2a973-b3d1-44ac-9568-56f691b84445" providerId="ADAL" clId="{A43ACDDD-2CB8-3349-97E1-D9D722F3C022}" dt="2022-05-24T16:54:32.909" v="103" actId="20577"/>
      <pc:docMkLst>
        <pc:docMk/>
      </pc:docMkLst>
      <pc:sldChg chg="modSp mod">
        <pc:chgData name="dchoi16" userId="eef2a973-b3d1-44ac-9568-56f691b84445" providerId="ADAL" clId="{A43ACDDD-2CB8-3349-97E1-D9D722F3C022}" dt="2022-05-24T16:27:37.388" v="100" actId="113"/>
        <pc:sldMkLst>
          <pc:docMk/>
          <pc:sldMk cId="2543072237" sldId="256"/>
        </pc:sldMkLst>
        <pc:spChg chg="mod">
          <ac:chgData name="dchoi16" userId="eef2a973-b3d1-44ac-9568-56f691b84445" providerId="ADAL" clId="{A43ACDDD-2CB8-3349-97E1-D9D722F3C022}" dt="2022-05-24T16:27:37.388" v="100" actId="113"/>
          <ac:spMkLst>
            <pc:docMk/>
            <pc:sldMk cId="2543072237" sldId="256"/>
            <ac:spMk id="5" creationId="{85D4A43D-4951-91E8-5A8F-0B299C2E0753}"/>
          </ac:spMkLst>
        </pc:spChg>
        <pc:spChg chg="mod">
          <ac:chgData name="dchoi16" userId="eef2a973-b3d1-44ac-9568-56f691b84445" providerId="ADAL" clId="{A43ACDDD-2CB8-3349-97E1-D9D722F3C022}" dt="2022-05-24T16:27:16.038" v="99" actId="20577"/>
          <ac:spMkLst>
            <pc:docMk/>
            <pc:sldMk cId="2543072237" sldId="256"/>
            <ac:spMk id="6" creationId="{581EABD3-25D3-103E-478B-459B18AAAA33}"/>
          </ac:spMkLst>
        </pc:spChg>
        <pc:picChg chg="mod">
          <ac:chgData name="dchoi16" userId="eef2a973-b3d1-44ac-9568-56f691b84445" providerId="ADAL" clId="{A43ACDDD-2CB8-3349-97E1-D9D722F3C022}" dt="2022-05-24T16:20:21.193" v="0" actId="14100"/>
          <ac:picMkLst>
            <pc:docMk/>
            <pc:sldMk cId="2543072237" sldId="256"/>
            <ac:picMk id="7" creationId="{3C6F669D-BF77-2720-2ABE-5C8929789DF2}"/>
          </ac:picMkLst>
        </pc:picChg>
      </pc:sldChg>
      <pc:sldChg chg="addSp modSp mod">
        <pc:chgData name="dchoi16" userId="eef2a973-b3d1-44ac-9568-56f691b84445" providerId="ADAL" clId="{A43ACDDD-2CB8-3349-97E1-D9D722F3C022}" dt="2022-05-24T16:23:32.935" v="82" actId="20577"/>
        <pc:sldMkLst>
          <pc:docMk/>
          <pc:sldMk cId="975908233" sldId="258"/>
        </pc:sldMkLst>
        <pc:spChg chg="add mod">
          <ac:chgData name="dchoi16" userId="eef2a973-b3d1-44ac-9568-56f691b84445" providerId="ADAL" clId="{A43ACDDD-2CB8-3349-97E1-D9D722F3C022}" dt="2022-05-24T16:23:32.935" v="82" actId="20577"/>
          <ac:spMkLst>
            <pc:docMk/>
            <pc:sldMk cId="975908233" sldId="258"/>
            <ac:spMk id="38" creationId="{62E5D6B9-80ED-179E-8A85-A729A9A02F6C}"/>
          </ac:spMkLst>
        </pc:spChg>
      </pc:sldChg>
      <pc:sldChg chg="addSp modSp mod">
        <pc:chgData name="dchoi16" userId="eef2a973-b3d1-44ac-9568-56f691b84445" providerId="ADAL" clId="{A43ACDDD-2CB8-3349-97E1-D9D722F3C022}" dt="2022-05-24T16:54:32.909" v="103" actId="20577"/>
        <pc:sldMkLst>
          <pc:docMk/>
          <pc:sldMk cId="4067039639" sldId="260"/>
        </pc:sldMkLst>
        <pc:spChg chg="mod">
          <ac:chgData name="dchoi16" userId="eef2a973-b3d1-44ac-9568-56f691b84445" providerId="ADAL" clId="{A43ACDDD-2CB8-3349-97E1-D9D722F3C022}" dt="2022-05-24T16:54:32.909" v="103" actId="20577"/>
          <ac:spMkLst>
            <pc:docMk/>
            <pc:sldMk cId="4067039639" sldId="260"/>
            <ac:spMk id="27" creationId="{8672C384-9F86-F530-4695-281D6F248891}"/>
          </ac:spMkLst>
        </pc:spChg>
        <pc:picChg chg="add mod">
          <ac:chgData name="dchoi16" userId="eef2a973-b3d1-44ac-9568-56f691b84445" providerId="ADAL" clId="{A43ACDDD-2CB8-3349-97E1-D9D722F3C022}" dt="2022-05-24T16:49:24.915" v="102" actId="1076"/>
          <ac:picMkLst>
            <pc:docMk/>
            <pc:sldMk cId="4067039639" sldId="260"/>
            <ac:picMk id="28" creationId="{DEA2BACB-5ED1-F4D8-70BC-4CF467DD9D9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17:59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9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28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35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37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41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44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40:53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18:0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19:18:02.2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3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52:58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3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4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6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7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14:38:38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3BE9-C9C1-6DB0-EA09-88BE9E3AA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AB819-6218-A8B9-93EF-435FB53E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81FC-44BB-F78F-98D1-8A875683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AB687-66EC-A2EB-42A4-6E1D61A0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AE48F-9C79-3AFB-DDC8-C099ECD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0165-78E3-C159-33BB-C5D6A16F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C41E4-1BA0-DA03-1397-E13A0EDD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6ABC-2A4A-D23C-6F26-0A85B84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BCB1-9584-480B-B1C8-6E437EBB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570-B057-EF35-2BAF-7A79E07C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D010A-6290-C47D-DF4E-91786CFB5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7271F-328F-6C68-8548-FD460E777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68D0-8DEF-1A9B-157E-768F3733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FA491-6829-742A-992A-163719A8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C303C-2B22-12D3-DFED-F421B019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4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07B1-C009-127A-90F5-F14B75F2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50F1-1597-0A60-E1D6-837892DF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1E485-7265-BBB7-D4EC-7172EF85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3870-B7A7-6B8C-3321-E310DA09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A2D0-AC36-6812-7124-DE8B3E29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71B7-778D-54A5-4803-44A3C10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0484-5908-C025-A6C2-8FE61FFB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517F-BFB4-6741-4861-E6A8B496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19C6-4789-AE60-D1B0-F29CFC84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CB0F-7D85-AE14-67C8-B6F89D95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61A6-B573-F868-5D5F-C756E467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CC5B-A1A7-3678-5662-546CC6A8E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3EAC0-86AE-97E5-DFCD-1DE8B5A88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8EEA-1A52-9376-322B-6FAA1866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8DF5A-86EA-6511-12A7-2A90ACC5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524B6-7020-7232-CEA3-D32288C6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215A-7948-57C5-45B9-9E728D7E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2A5E-B272-A752-A053-6A55AC7D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4CE87-E37F-0BD8-DDB1-ED81E948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CC93A-44EC-6A28-4A38-FC158E976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1088-4AEA-907B-AB89-9D956551F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CFFE4-312D-82C7-4748-37EA2C7E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5F9BA-6AFA-B1CD-6FAC-D7CBA51E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FD0BF-2045-07DB-ECE0-D624C1D8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201F-0B0D-85E2-96AA-490C444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51B33-68C8-56AC-7D17-6A2E2899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B5D9-A706-0E22-C53F-0A54AB91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CFE45-F7F8-31B2-0644-987DEECC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513BE-4056-264E-D4C0-CF15E8F2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F0C62-9A52-2C82-1DB9-BF04DE8B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CF630-696B-49BE-9BF0-FDA0C568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16BD-24E6-419C-8FB9-B2F1E99F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3C9-8BE7-2D8F-2591-4FAEADEE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78F3-41D4-FCFE-D845-F5123F6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EC4D1-C47D-87C4-831A-E63826C6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DCF4-5DC4-581D-8081-67F2D39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9E72C-8E5C-C088-8437-F699E67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FD88-C999-E5D3-5E10-5300E16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02A49-2769-C8CE-AE53-8DA3413C1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4A7D2-4513-813C-A0CE-4F71599F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A2AE-3FC7-187B-33DB-3CAE7100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C8C14-8C62-5983-8EC9-5B8E60F2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7EAFD-5013-8D2D-6452-30334BC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C04CD-FB7D-2B9A-58FA-EEBD3BF2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F762D-F477-7D11-584D-4501C18FE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398-54A6-7992-6172-B53FB958D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C7E9-9B3C-2043-BFB5-D10C72AF0B15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E0AE-3617-CBAB-6493-8F8E54132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DE61-6729-D6A6-BC33-D18483EFF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D6CD-4A8F-9047-B63A-559F3EFB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" Type="http://schemas.openxmlformats.org/officeDocument/2006/relationships/image" Target="../media/image10.png"/><Relationship Id="rId21" Type="http://schemas.openxmlformats.org/officeDocument/2006/relationships/customXml" Target="../ink/ink16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image" Target="../media/image9.pn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1.png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19" Type="http://schemas.openxmlformats.org/officeDocument/2006/relationships/customXml" Target="../ink/ink1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5.xml"/><Relationship Id="rId3" Type="http://schemas.openxmlformats.org/officeDocument/2006/relationships/image" Target="../media/image10.png"/><Relationship Id="rId7" Type="http://schemas.openxmlformats.org/officeDocument/2006/relationships/customXml" Target="../ink/ink19.xml"/><Relationship Id="rId12" Type="http://schemas.openxmlformats.org/officeDocument/2006/relationships/customXml" Target="../ink/ink24.xml"/><Relationship Id="rId17" Type="http://schemas.openxmlformats.org/officeDocument/2006/relationships/customXml" Target="../ink/ink29.xml"/><Relationship Id="rId2" Type="http://schemas.openxmlformats.org/officeDocument/2006/relationships/image" Target="../media/image13.png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customXml" Target="../ink/ink23.xml"/><Relationship Id="rId5" Type="http://schemas.openxmlformats.org/officeDocument/2006/relationships/image" Target="../media/image12.png"/><Relationship Id="rId15" Type="http://schemas.openxmlformats.org/officeDocument/2006/relationships/customXml" Target="../ink/ink27.xml"/><Relationship Id="rId10" Type="http://schemas.openxmlformats.org/officeDocument/2006/relationships/customXml" Target="../ink/ink22.xml"/><Relationship Id="rId4" Type="http://schemas.openxmlformats.org/officeDocument/2006/relationships/customXml" Target="../ink/ink17.xml"/><Relationship Id="rId9" Type="http://schemas.openxmlformats.org/officeDocument/2006/relationships/customXml" Target="../ink/ink21.xml"/><Relationship Id="rId14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customXml" Target="../ink/ink38.xml"/><Relationship Id="rId1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customXml" Target="../ink/ink32.xml"/><Relationship Id="rId12" Type="http://schemas.openxmlformats.org/officeDocument/2006/relationships/customXml" Target="../ink/ink37.xml"/><Relationship Id="rId17" Type="http://schemas.openxmlformats.org/officeDocument/2006/relationships/customXml" Target="../ink/ink42.xml"/><Relationship Id="rId2" Type="http://schemas.openxmlformats.org/officeDocument/2006/relationships/image" Target="../media/image13.png"/><Relationship Id="rId16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customXml" Target="../ink/ink36.xml"/><Relationship Id="rId5" Type="http://schemas.openxmlformats.org/officeDocument/2006/relationships/image" Target="../media/image12.png"/><Relationship Id="rId15" Type="http://schemas.openxmlformats.org/officeDocument/2006/relationships/customXml" Target="../ink/ink40.xml"/><Relationship Id="rId10" Type="http://schemas.openxmlformats.org/officeDocument/2006/relationships/customXml" Target="../ink/ink35.xml"/><Relationship Id="rId19" Type="http://schemas.openxmlformats.org/officeDocument/2006/relationships/image" Target="../media/image9.png"/><Relationship Id="rId4" Type="http://schemas.openxmlformats.org/officeDocument/2006/relationships/customXml" Target="../ink/ink30.xml"/><Relationship Id="rId9" Type="http://schemas.openxmlformats.org/officeDocument/2006/relationships/customXml" Target="../ink/ink34.xml"/><Relationship Id="rId14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4A43D-4951-91E8-5A8F-0B299C2E0753}"/>
              </a:ext>
            </a:extLst>
          </p:cNvPr>
          <p:cNvSpPr/>
          <p:nvPr/>
        </p:nvSpPr>
        <p:spPr>
          <a:xfrm>
            <a:off x="1225826" y="225525"/>
            <a:ext cx="974034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Helvetica" pitchFamily="2" charset="0"/>
                <a:ea typeface="Times New Roman" panose="02020603050405020304" pitchFamily="18" charset="0"/>
              </a:rPr>
              <a:t>Toward Efficient Spatial Variation Decomposition via Sparse Regression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2011, IEEE/ACM ICCD, CMU, MIT, and UIUC.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◦"/>
            </a:pPr>
            <a:r>
              <a:rPr lang="en-US" sz="2000" dirty="0">
                <a:latin typeface="AppleSystemUIFont"/>
                <a:ea typeface="Malgun Gothic" panose="020B0503020000020004" pitchFamily="34" charset="-127"/>
                <a:cs typeface="AppleSystemUIFont"/>
              </a:rPr>
              <a:t>1. Spatially correlated variation carries a unique sparse signature in </a:t>
            </a:r>
            <a:r>
              <a:rPr lang="en-US" sz="2000" b="1" dirty="0">
                <a:latin typeface="AppleSystemUIFont"/>
                <a:ea typeface="Malgun Gothic" panose="020B0503020000020004" pitchFamily="34" charset="-127"/>
                <a:cs typeface="AppleSystemUIFont"/>
              </a:rPr>
              <a:t>frequency</a:t>
            </a:r>
            <a:r>
              <a:rPr lang="en-US" sz="2000" dirty="0">
                <a:latin typeface="AppleSystemUIFont"/>
                <a:ea typeface="Malgun Gothic" panose="020B0503020000020004" pitchFamily="34" charset="-127"/>
                <a:cs typeface="AppleSystemUIFont"/>
              </a:rPr>
              <a:t> domain.</a:t>
            </a:r>
            <a:endParaRPr lang="en-US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◦"/>
            </a:pPr>
            <a:r>
              <a:rPr lang="en-US" sz="2000" dirty="0">
                <a:latin typeface="AppleSystemUIFont"/>
                <a:ea typeface="Malgun Gothic" panose="020B0503020000020004" pitchFamily="34" charset="-127"/>
                <a:cs typeface="AppleSystemUIFont"/>
              </a:rPr>
              <a:t>2. Accurately separate spatially correlated variation from uncorrelated random variation.</a:t>
            </a:r>
            <a:endParaRPr lang="en-US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◦"/>
            </a:pPr>
            <a:r>
              <a:rPr lang="en-US" sz="2000" dirty="0">
                <a:latin typeface="AppleSystemUIFont"/>
                <a:ea typeface="Malgun Gothic" panose="020B0503020000020004" pitchFamily="34" charset="-127"/>
                <a:cs typeface="AppleSystemUIFont"/>
              </a:rPr>
              <a:t>3. </a:t>
            </a:r>
            <a:r>
              <a:rPr lang="en-US" sz="2000" dirty="0"/>
              <a:t>Simultaneous Orthogonal Matching Pursuit solves sparse regressions effectively with orthogonality of DCT basis.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EABD3-25D3-103E-478B-459B18AAAA33}"/>
              </a:ext>
            </a:extLst>
          </p:cNvPr>
          <p:cNvSpPr/>
          <p:nvPr/>
        </p:nvSpPr>
        <p:spPr>
          <a:xfrm>
            <a:off x="592489" y="2403367"/>
            <a:ext cx="10730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"/>
                <a:ea typeface="Times New Roman" panose="02020603050405020304" pitchFamily="18" charset="0"/>
              </a:rPr>
              <a:t>Spatially Correlated Variation and Uncorrelated Random one present different signatures in frequency domain.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g</a:t>
            </a:r>
            <a:r>
              <a:rPr lang="en-US" b="1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x</a:t>
            </a:r>
            <a:r>
              <a:rPr lang="en-US" b="1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y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) = 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x</a:t>
            </a:r>
            <a:r>
              <a:rPr lang="en-US" b="1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y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) + 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r</a:t>
            </a:r>
            <a:r>
              <a:rPr lang="en-US" b="1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x</a:t>
            </a:r>
            <a:r>
              <a:rPr lang="en-US" b="1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b="1" i="1" dirty="0" err="1">
                <a:latin typeface="TimesNewRoman,Italic"/>
                <a:ea typeface="Times New Roman" panose="02020603050405020304" pitchFamily="18" charset="0"/>
              </a:rPr>
              <a:t>y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) (</a:t>
            </a:r>
            <a:r>
              <a:rPr lang="en-US" b="1" i="1" dirty="0">
                <a:latin typeface="TimesNewRoman,Italic"/>
                <a:ea typeface="Times New Roman" panose="02020603050405020304" pitchFamily="18" charset="0"/>
              </a:rPr>
              <a:t>l 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= </a:t>
            </a:r>
            <a:r>
              <a:rPr lang="en-US" b="1" i="1" dirty="0">
                <a:latin typeface="TimesNewRoman"/>
                <a:ea typeface="Times New Roman" panose="02020603050405020304" pitchFamily="18" charset="0"/>
              </a:rPr>
              <a:t>1..</a:t>
            </a:r>
            <a:r>
              <a:rPr lang="en-US" b="1" i="1" dirty="0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b="1" i="1" dirty="0">
                <a:latin typeface="Symbol" pitchFamily="2" charset="2"/>
                <a:ea typeface="Times New Roman" panose="02020603050405020304" pitchFamily="18" charset="0"/>
              </a:rPr>
              <a:t>) 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in space domain, x=1..P, y=1..Q,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i="1" dirty="0">
                <a:latin typeface="TimesNewRoman"/>
                <a:ea typeface="Times New Roman" panose="02020603050405020304" pitchFamily="18" charset="0"/>
              </a:rPr>
              <a:t>g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: variation ex) Vth, leakage current, </a:t>
            </a:r>
            <a:r>
              <a:rPr lang="en-US" i="1" dirty="0">
                <a:latin typeface="TimesNewRoman"/>
                <a:ea typeface="Times New Roman" panose="02020603050405020304" pitchFamily="18" charset="0"/>
              </a:rPr>
              <a:t>s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: signal, </a:t>
            </a:r>
            <a:r>
              <a:rPr lang="en-US" i="1" dirty="0">
                <a:latin typeface="TimesNewRoman"/>
                <a:ea typeface="Times New Roman" panose="02020603050405020304" pitchFamily="18" charset="0"/>
              </a:rPr>
              <a:t>r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: random, </a:t>
            </a:r>
            <a:r>
              <a:rPr lang="en-US" i="1" dirty="0">
                <a:latin typeface="Times New Roman" panose="02020603050405020304" pitchFamily="18" charset="0"/>
                <a:ea typeface="Batang" panose="02030600000101010101" pitchFamily="18" charset="-127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Batang" panose="02030600000101010101" pitchFamily="18" charset="-127"/>
              </a:rPr>
              <a:t>: total # of wafers or chips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i="1" dirty="0">
              <a:latin typeface="TimesNewRoman,Italic"/>
              <a:ea typeface="Times New Roman" panose="02020603050405020304" pitchFamily="18" charset="0"/>
            </a:endParaRPr>
          </a:p>
          <a:p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G</a:t>
            </a:r>
            <a:r>
              <a:rPr lang="en-US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u</a:t>
            </a:r>
            <a:r>
              <a:rPr lang="en-US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v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)= 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u</a:t>
            </a:r>
            <a:r>
              <a:rPr lang="en-US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v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) + 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u</a:t>
            </a:r>
            <a:r>
              <a:rPr lang="en-US" i="1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v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) (</a:t>
            </a:r>
            <a:r>
              <a:rPr lang="en-US" i="1" dirty="0">
                <a:latin typeface="TimesNewRoman,Italic"/>
                <a:ea typeface="Times New Roman" panose="02020603050405020304" pitchFamily="18" charset="0"/>
              </a:rPr>
              <a:t>l 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= </a:t>
            </a:r>
            <a:r>
              <a:rPr lang="en-US" i="1" dirty="0">
                <a:latin typeface="TimesNewRoman"/>
                <a:ea typeface="Times New Roman" panose="02020603050405020304" pitchFamily="18" charset="0"/>
              </a:rPr>
              <a:t>1..</a:t>
            </a:r>
            <a:r>
              <a:rPr lang="en-US" i="1" dirty="0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i="1" dirty="0">
                <a:latin typeface="Symbol" pitchFamily="2" charset="2"/>
                <a:ea typeface="Times New Roman" panose="02020603050405020304" pitchFamily="18" charset="0"/>
              </a:rPr>
              <a:t>)</a:t>
            </a:r>
            <a:r>
              <a:rPr lang="en-US" dirty="0">
                <a:latin typeface="Symbol" pitchFamily="2" charset="2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in freq. domain, u=1..P, v=1..Q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NewRoman"/>
                <a:ea typeface="Times New Roman" panose="02020603050405020304" pitchFamily="18" charset="0"/>
              </a:rPr>
              <a:t>SCV 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S</a:t>
            </a:r>
            <a:r>
              <a:rPr lang="en-US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dirty="0">
                <a:latin typeface="Symbol" pitchFamily="2" charset="2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~ Unique sparse structure in freq. domain.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NewRoman"/>
                <a:ea typeface="Times New Roman" panose="02020603050405020304" pitchFamily="18" charset="0"/>
              </a:rPr>
              <a:t>URV </a:t>
            </a:r>
            <a:r>
              <a:rPr lang="en-US" i="1" dirty="0" err="1">
                <a:latin typeface="TimesNewRoman,Italic"/>
                <a:ea typeface="Times New Roman" panose="02020603050405020304" pitchFamily="18" charset="0"/>
              </a:rPr>
              <a:t>R</a:t>
            </a:r>
            <a:r>
              <a:rPr lang="en-US" i="1" baseline="-25000" dirty="0" err="1">
                <a:latin typeface="TimesNewRoman,Italic"/>
                <a:ea typeface="Times New Roman" panose="02020603050405020304" pitchFamily="18" charset="0"/>
              </a:rPr>
              <a:t>l</a:t>
            </a:r>
            <a:r>
              <a:rPr lang="en-US" dirty="0">
                <a:latin typeface="Symbol" pitchFamily="2" charset="2"/>
                <a:ea typeface="Times New Roman" panose="02020603050405020304" pitchFamily="18" charset="0"/>
              </a:rPr>
              <a:t>(</a:t>
            </a:r>
            <a:r>
              <a:rPr lang="en-US" dirty="0" err="1">
                <a:latin typeface="TimesNewRoman,Italic"/>
                <a:ea typeface="Times New Roman" panose="02020603050405020304" pitchFamily="18" charset="0"/>
              </a:rPr>
              <a:t>x</a:t>
            </a:r>
            <a:r>
              <a:rPr lang="en-US" dirty="0" err="1">
                <a:latin typeface="TimesNewRoman"/>
                <a:ea typeface="Times New Roman" panose="02020603050405020304" pitchFamily="18" charset="0"/>
              </a:rPr>
              <a:t>,</a:t>
            </a:r>
            <a:r>
              <a:rPr lang="en-US" dirty="0" err="1">
                <a:latin typeface="TimesNewRoman,Italic"/>
                <a:ea typeface="Times New Roman" panose="02020603050405020304" pitchFamily="18" charset="0"/>
              </a:rPr>
              <a:t>y</a:t>
            </a:r>
            <a:r>
              <a:rPr lang="en-US" dirty="0">
                <a:latin typeface="Symbol" pitchFamily="2" charset="2"/>
                <a:ea typeface="Times New Roman" panose="02020603050405020304" pitchFamily="18" charset="0"/>
              </a:rPr>
              <a:t>) 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~ White frequency spectrum ~ </a:t>
            </a:r>
            <a:r>
              <a:rPr lang="en-US" b="1" dirty="0">
                <a:latin typeface="TimesNewRoman"/>
                <a:ea typeface="Times New Roman" panose="02020603050405020304" pitchFamily="18" charset="0"/>
              </a:rPr>
              <a:t>Even</a:t>
            </a:r>
            <a:r>
              <a:rPr lang="en-US" dirty="0">
                <a:latin typeface="TimesNewRoman"/>
                <a:ea typeface="Times New Roman" panose="02020603050405020304" pitchFamily="18" charset="0"/>
              </a:rPr>
              <a:t> over all frequencies.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C6F669D-BF77-2720-2ABE-5C892978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6" y="4547020"/>
            <a:ext cx="4791331" cy="114673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17509A3-4015-3012-548D-A7F8B434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29" y="5723210"/>
            <a:ext cx="4367688" cy="1046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880724-112A-06F3-D2C8-9D21F8A3EEC4}"/>
                  </a:ext>
                </a:extLst>
              </p:cNvPr>
              <p:cNvSpPr/>
              <p:nvPr/>
            </p:nvSpPr>
            <p:spPr>
              <a:xfrm>
                <a:off x="5730240" y="4824017"/>
                <a:ext cx="4828032" cy="1497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=1, 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𝑜𝑡h𝑒𝑟𝑤𝑖𝑠𝑒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=1, 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𝑜𝑡h𝑒𝑟𝑤𝑖𝑠𝑒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: Normalization constants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880724-112A-06F3-D2C8-9D21F8A3E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0" y="4824017"/>
                <a:ext cx="4828032" cy="1497269"/>
              </a:xfrm>
              <a:prstGeom prst="rect">
                <a:avLst/>
              </a:prstGeom>
              <a:blipFill>
                <a:blip r:embed="rId4"/>
                <a:stretch>
                  <a:fillRect l="-105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0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3D65-9600-C999-9CC7-24503B3F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Decomposition, Localization, and Error </a:t>
            </a:r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86192AAB-095A-04A2-0682-B50309AC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58" y="2202164"/>
            <a:ext cx="2903456" cy="76558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10E0C76-7C2D-A43F-E711-2D3F3110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14" y="3274283"/>
            <a:ext cx="3256132" cy="691928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BE58EA4-FE30-12E7-C948-95530BA6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094" y="2408968"/>
            <a:ext cx="2933912" cy="52705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372BA36-A19B-FDD0-3B78-96CAA5673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743" y="3274283"/>
            <a:ext cx="3382433" cy="64770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6543B09-06DE-F8CE-E1A6-3F73018FF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665" y="4867013"/>
            <a:ext cx="3087547" cy="13722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570C0F-6E7B-BE3E-AE7F-13AE98272201}"/>
              </a:ext>
            </a:extLst>
          </p:cNvPr>
          <p:cNvSpPr/>
          <p:nvPr/>
        </p:nvSpPr>
        <p:spPr>
          <a:xfrm>
            <a:off x="974344" y="4209832"/>
            <a:ext cx="758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D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baseline="-25000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: the indices of the </a:t>
            </a:r>
            <a:r>
              <a:rPr lang="en-US" b="1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dominant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 DCT coefficients for </a:t>
            </a:r>
            <a:r>
              <a:rPr lang="en-US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baseline="-25000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λ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baseline="-25000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NewRoman"/>
                <a:ea typeface="Malgun Gothic" panose="020B0503020000020004" pitchFamily="34" charset="-127"/>
                <a:cs typeface="Times New Roman" panose="02020603050405020304" pitchFamily="18" charset="0"/>
              </a:rPr>
              <a:t> &lt;&lt; </a:t>
            </a:r>
            <a:r>
              <a:rPr lang="en-US" dirty="0">
                <a:latin typeface="TimesNewRoman,Italic"/>
                <a:ea typeface="Malgun Gothic" panose="020B0503020000020004" pitchFamily="34" charset="-127"/>
                <a:cs typeface="Times New Roman" panose="02020603050405020304" pitchFamily="18" charset="0"/>
              </a:rPr>
              <a:t>PQ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72D0-E044-AC67-D01C-0911F97C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Matching Pursuit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04912EF-8826-E3E4-D7CE-6CB29FD8D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93500"/>
            <a:ext cx="3694199" cy="111299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1DB1B83-7A0A-8FB8-A110-8E45EB0AB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66" y="1690688"/>
            <a:ext cx="4066794" cy="34643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CB1562-E046-04DE-88A0-2C0C6E353B3A}"/>
                  </a:ext>
                </a:extLst>
              </p14:cNvPr>
              <p14:cNvContentPartPr/>
              <p14:nvPr/>
            </p14:nvContentPartPr>
            <p14:xfrm>
              <a:off x="3292729" y="9737090"/>
              <a:ext cx="0" cy="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CB1562-E046-04DE-88A0-2C0C6E353B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2729" y="973709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2A9D68-947B-607F-FD6B-5A45A6E9D7EE}"/>
                  </a:ext>
                </a:extLst>
              </p14:cNvPr>
              <p14:cNvContentPartPr/>
              <p14:nvPr/>
            </p14:nvContentPartPr>
            <p14:xfrm>
              <a:off x="3082544" y="9700895"/>
              <a:ext cx="0" cy="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2A9D68-947B-607F-FD6B-5A45A6E9D7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544" y="970089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6C1C67-06D1-D070-C4DF-35F52E12C599}"/>
                  </a:ext>
                </a:extLst>
              </p14:cNvPr>
              <p14:cNvContentPartPr/>
              <p14:nvPr/>
            </p14:nvContentPartPr>
            <p14:xfrm>
              <a:off x="2641219" y="9633585"/>
              <a:ext cx="0" cy="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6C1C67-06D1-D070-C4DF-35F52E12C5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219" y="9633585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4">
            <a:extLst>
              <a:ext uri="{FF2B5EF4-FFF2-40B4-BE49-F238E27FC236}">
                <a16:creationId xmlns:a16="http://schemas.microsoft.com/office/drawing/2014/main" id="{ECE07752-8CAD-7F52-CED2-FF1A0057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33" y="3651505"/>
            <a:ext cx="47051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A: Basis associated with IDCT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B: Measurement data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spatial locations {(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l,m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kumimoji="0" lang="en-US" altLang="en-US" sz="12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l,m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); m=1..M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</a:rPr>
              <a:t>η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Unknown DCT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coffi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A44E4E-B370-EDFB-947D-BA572D82FF0E}"/>
              </a:ext>
            </a:extLst>
          </p:cNvPr>
          <p:cNvSpPr/>
          <p:nvPr/>
        </p:nvSpPr>
        <p:spPr>
          <a:xfrm>
            <a:off x="426720" y="5254752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68C730-CDAB-E0BA-A906-A9C64B03C04F}"/>
              </a:ext>
            </a:extLst>
          </p:cNvPr>
          <p:cNvSpPr/>
          <p:nvPr/>
        </p:nvSpPr>
        <p:spPr>
          <a:xfrm>
            <a:off x="2514600" y="5230368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BFB231-91FD-BBBE-7AE8-7E9081F1FE6D}"/>
                  </a:ext>
                </a:extLst>
              </p14:cNvPr>
              <p14:cNvContentPartPr/>
              <p14:nvPr/>
            </p14:nvContentPartPr>
            <p14:xfrm>
              <a:off x="864047" y="554092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BFB231-91FD-BBBE-7AE8-7E9081F1FE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047" y="54329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6C45AD-03C0-A112-1863-172EE6786F2F}"/>
                  </a:ext>
                </a:extLst>
              </p14:cNvPr>
              <p14:cNvContentPartPr/>
              <p14:nvPr/>
            </p14:nvContentPartPr>
            <p14:xfrm>
              <a:off x="1093416" y="589120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6C45AD-03C0-A112-1863-172EE6786F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416" y="57832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3E10B3-8CB2-0544-69A6-3E008821126A}"/>
                  </a:ext>
                </a:extLst>
              </p14:cNvPr>
              <p14:cNvContentPartPr/>
              <p14:nvPr/>
            </p14:nvContentPartPr>
            <p14:xfrm>
              <a:off x="806136" y="5958888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3E10B3-8CB2-0544-69A6-3E00882112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136" y="58508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2FB741-127A-DF7F-1A4D-05AD42649E53}"/>
                  </a:ext>
                </a:extLst>
              </p14:cNvPr>
              <p14:cNvContentPartPr/>
              <p14:nvPr/>
            </p14:nvContentPartPr>
            <p14:xfrm>
              <a:off x="2850216" y="554128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2FB741-127A-DF7F-1A4D-05AD42649E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6216" y="54336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D0A406-5FF9-77E1-BB54-B4201A3800A9}"/>
                  </a:ext>
                </a:extLst>
              </p14:cNvPr>
              <p14:cNvContentPartPr/>
              <p14:nvPr/>
            </p14:nvContentPartPr>
            <p14:xfrm>
              <a:off x="3286896" y="568060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D0A406-5FF9-77E1-BB54-B4201A3800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32896" y="5572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7A28DB-6CCB-FEB1-9E47-E382DE39F15A}"/>
                  </a:ext>
                </a:extLst>
              </p14:cNvPr>
              <p14:cNvContentPartPr/>
              <p14:nvPr/>
            </p14:nvContentPartPr>
            <p14:xfrm>
              <a:off x="2945976" y="592864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7A28DB-6CCB-FEB1-9E47-E382DE39F1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1976" y="58206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8FB305-493E-D5D1-5971-92080B86D34A}"/>
                  </a:ext>
                </a:extLst>
              </p14:cNvPr>
              <p14:cNvContentPartPr/>
              <p14:nvPr/>
            </p14:nvContentPartPr>
            <p14:xfrm>
              <a:off x="3164496" y="603916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8FB305-493E-D5D1-5971-92080B86D3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0856" y="593116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9383DA9-D809-B4CA-0D04-A2A559B93A04}"/>
              </a:ext>
            </a:extLst>
          </p:cNvPr>
          <p:cNvSpPr txBox="1"/>
          <p:nvPr/>
        </p:nvSpPr>
        <p:spPr>
          <a:xfrm>
            <a:off x="610663" y="490012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09D22E-5D8A-E328-E105-60935B1AE787}"/>
              </a:ext>
            </a:extLst>
          </p:cNvPr>
          <p:cNvSpPr txBox="1"/>
          <p:nvPr/>
        </p:nvSpPr>
        <p:spPr>
          <a:xfrm>
            <a:off x="2709613" y="48284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78F833-FD66-4AE2-4518-C9E222FAB9B3}"/>
                  </a:ext>
                </a:extLst>
              </p14:cNvPr>
              <p14:cNvContentPartPr/>
              <p14:nvPr/>
            </p14:nvContentPartPr>
            <p14:xfrm>
              <a:off x="1093056" y="546293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78F833-FD66-4AE2-4518-C9E222FAB9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056" y="535493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C97F8C-F571-6CE9-DBA5-A5DAB2221C7E}"/>
                  </a:ext>
                </a:extLst>
              </p14:cNvPr>
              <p14:cNvContentPartPr/>
              <p14:nvPr/>
            </p14:nvContentPartPr>
            <p14:xfrm>
              <a:off x="1262681" y="592828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C97F8C-F571-6CE9-DBA5-A5DAB2221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8681" y="58202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314D2D-E94E-0F37-EFAB-874FDD25E72D}"/>
                  </a:ext>
                </a:extLst>
              </p14:cNvPr>
              <p14:cNvContentPartPr/>
              <p14:nvPr/>
            </p14:nvContentPartPr>
            <p14:xfrm>
              <a:off x="610663" y="577398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314D2D-E94E-0F37-EFAB-874FDD25E7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663" y="566598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8067335-40D1-E0F6-F3E7-07CA00159AC1}"/>
                  </a:ext>
                </a:extLst>
              </p14:cNvPr>
              <p14:cNvContentPartPr/>
              <p14:nvPr/>
            </p14:nvContentPartPr>
            <p14:xfrm>
              <a:off x="2698543" y="576681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8067335-40D1-E0F6-F3E7-07CA00159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4543" y="565881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40C9BA-6110-9E8F-5D7A-D05C433201F8}"/>
                  </a:ext>
                </a:extLst>
              </p14:cNvPr>
              <p14:cNvContentPartPr/>
              <p14:nvPr/>
            </p14:nvContentPartPr>
            <p14:xfrm>
              <a:off x="3075462" y="5540568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40C9BA-6110-9E8F-5D7A-D05C433201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1462" y="54325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0EDB8E0-CAFA-59CF-7F43-AB51963F8DCB}"/>
                  </a:ext>
                </a:extLst>
              </p14:cNvPr>
              <p14:cNvContentPartPr/>
              <p14:nvPr/>
            </p14:nvContentPartPr>
            <p14:xfrm>
              <a:off x="1277674" y="564067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0EDB8E0-CAFA-59CF-7F43-AB51963F8D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3674" y="553267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31ABAB9-FD3A-7425-D5E2-22AF53B13120}"/>
              </a:ext>
            </a:extLst>
          </p:cNvPr>
          <p:cNvSpPr txBox="1"/>
          <p:nvPr/>
        </p:nvSpPr>
        <p:spPr>
          <a:xfrm>
            <a:off x="610663" y="631527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1</a:t>
            </a:r>
            <a:r>
              <a:rPr lang="en-US" i="1" dirty="0"/>
              <a:t>=7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149CB7-8A35-393B-2C98-D1B6FC1BEB8A}"/>
              </a:ext>
            </a:extLst>
          </p:cNvPr>
          <p:cNvSpPr txBox="1"/>
          <p:nvPr/>
        </p:nvSpPr>
        <p:spPr>
          <a:xfrm>
            <a:off x="1738376" y="459162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L=2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94DCB6-4D4F-CFA4-7BB7-7D4CE4969B4D}"/>
              </a:ext>
            </a:extLst>
          </p:cNvPr>
          <p:cNvSpPr txBox="1"/>
          <p:nvPr/>
        </p:nvSpPr>
        <p:spPr>
          <a:xfrm>
            <a:off x="2685298" y="63497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2</a:t>
            </a:r>
            <a:r>
              <a:rPr lang="en-US" i="1" dirty="0"/>
              <a:t>=6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5D6B9-80ED-179E-8A85-A729A9A02F6C}"/>
              </a:ext>
            </a:extLst>
          </p:cNvPr>
          <p:cNvSpPr txBox="1"/>
          <p:nvPr/>
        </p:nvSpPr>
        <p:spPr>
          <a:xfrm>
            <a:off x="5445457" y="5640672"/>
            <a:ext cx="5190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Suggestion</a:t>
            </a:r>
          </a:p>
          <a:p>
            <a:r>
              <a:rPr lang="en-US" dirty="0"/>
              <a:t> 1. Data set with interpolated values in empty chips.</a:t>
            </a:r>
          </a:p>
          <a:p>
            <a:r>
              <a:rPr lang="en-US" dirty="0"/>
              <a:t> 2. Data set w/o interpolated values in empty chips.</a:t>
            </a:r>
          </a:p>
        </p:txBody>
      </p:sp>
    </p:spTree>
    <p:extLst>
      <p:ext uri="{BB962C8B-B14F-4D97-AF65-F5344CB8AC3E}">
        <p14:creationId xmlns:p14="http://schemas.microsoft.com/office/powerpoint/2010/main" val="9759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176-C2E3-C1D6-47F2-EE3B55C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5B7E0F-A184-FBE4-FB33-DB5C0D74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5782"/>
            <a:ext cx="6845144" cy="430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iven integer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kumimoji="0" lang="en-US" altLang="en-US" sz="20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specifying the total number of basis vectors.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={} and iteration index p=1 then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Res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=B</a:t>
            </a:r>
            <a:r>
              <a:rPr kumimoji="0" lang="en-US" altLang="en-US" sz="20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Select the new basis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l,s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that maximizes |&lt;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Res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l,s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&gt;|.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Update 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 {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Solve the least-square fitting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Res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for 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,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p&lt;</a:t>
            </a:r>
            <a:r>
              <a:rPr lang="en-US" altLang="en-US" sz="2000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 = p+1 and go to step 3.</a:t>
            </a:r>
            <a:endParaRPr lang="en-US" alt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alt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itchFamily="2" charset="2"/>
              </a:rPr>
              <a:t>η</a:t>
            </a:r>
            <a:r>
              <a:rPr kumimoji="0" lang="en-US" altLang="en-US" sz="20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itchFamily="2" charset="2"/>
              </a:rPr>
              <a:t>l,i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=0</a:t>
            </a:r>
          </a:p>
        </p:txBody>
      </p:sp>
      <p:pic>
        <p:nvPicPr>
          <p:cNvPr id="2049" name="Picture 1" descr="Text&#10;&#10;Description automatically generated">
            <a:extLst>
              <a:ext uri="{FF2B5EF4-FFF2-40B4-BE49-F238E27FC236}">
                <a16:creationId xmlns:a16="http://schemas.microsoft.com/office/drawing/2014/main" id="{2F929C4E-5E6D-0C37-19A7-C709E4FB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04" y="3733800"/>
            <a:ext cx="1840170" cy="7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A931E2A-8981-834B-31FB-C664160DA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03" y="788462"/>
            <a:ext cx="4066794" cy="34643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1B8E188-9F34-8667-9E9B-A2799B9BD525}"/>
              </a:ext>
            </a:extLst>
          </p:cNvPr>
          <p:cNvSpPr/>
          <p:nvPr/>
        </p:nvSpPr>
        <p:spPr>
          <a:xfrm>
            <a:off x="8467344" y="4915892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9564B-AFDF-DF72-8A6D-9301422C7F81}"/>
              </a:ext>
            </a:extLst>
          </p:cNvPr>
          <p:cNvSpPr/>
          <p:nvPr/>
        </p:nvSpPr>
        <p:spPr>
          <a:xfrm>
            <a:off x="10555224" y="4891508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969003-03BC-7466-2CCC-3A0D1F56F51C}"/>
                  </a:ext>
                </a:extLst>
              </p14:cNvPr>
              <p14:cNvContentPartPr/>
              <p14:nvPr/>
            </p14:nvContentPartPr>
            <p14:xfrm>
              <a:off x="8904671" y="52020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969003-03BC-7466-2CCC-3A0D1F56F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0671" y="50940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8773D-467B-0123-B695-E4F1C8553DDE}"/>
                  </a:ext>
                </a:extLst>
              </p14:cNvPr>
              <p14:cNvContentPartPr/>
              <p14:nvPr/>
            </p14:nvContentPartPr>
            <p14:xfrm>
              <a:off x="9134040" y="55523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8773D-467B-0123-B695-E4F1C855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0040" y="54443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3D51D8-BBF5-80D6-7968-6071088491BD}"/>
                  </a:ext>
                </a:extLst>
              </p14:cNvPr>
              <p14:cNvContentPartPr/>
              <p14:nvPr/>
            </p14:nvContentPartPr>
            <p14:xfrm>
              <a:off x="8846760" y="562002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3D51D8-BBF5-80D6-7968-6071088491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2760" y="5512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FE657A-33E3-5228-2F74-0495D5F92547}"/>
                  </a:ext>
                </a:extLst>
              </p14:cNvPr>
              <p14:cNvContentPartPr/>
              <p14:nvPr/>
            </p14:nvContentPartPr>
            <p14:xfrm>
              <a:off x="10890840" y="520242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FE657A-33E3-5228-2F74-0495D5F92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840" y="5094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8B624F-0A58-0BD3-3CBB-9423FEF1874C}"/>
                  </a:ext>
                </a:extLst>
              </p14:cNvPr>
              <p14:cNvContentPartPr/>
              <p14:nvPr/>
            </p14:nvContentPartPr>
            <p14:xfrm>
              <a:off x="11327520" y="534174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8B624F-0A58-0BD3-3CBB-9423FEF187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3520" y="52337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221B6F-24C0-EAF2-DAB4-CC58B7A310D6}"/>
                  </a:ext>
                </a:extLst>
              </p14:cNvPr>
              <p14:cNvContentPartPr/>
              <p14:nvPr/>
            </p14:nvContentPartPr>
            <p14:xfrm>
              <a:off x="10986600" y="558978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221B6F-24C0-EAF2-DAB4-CC58B7A31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2600" y="5481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F8C76E-8306-1934-7609-4F64DD6A6C8F}"/>
                  </a:ext>
                </a:extLst>
              </p14:cNvPr>
              <p14:cNvContentPartPr/>
              <p14:nvPr/>
            </p14:nvContentPartPr>
            <p14:xfrm>
              <a:off x="11205120" y="570030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F8C76E-8306-1934-7609-4F64DD6A6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480" y="55923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B7434D-4EAF-68CB-65C7-5CC43914E0FD}"/>
              </a:ext>
            </a:extLst>
          </p:cNvPr>
          <p:cNvSpPr txBox="1"/>
          <p:nvPr/>
        </p:nvSpPr>
        <p:spPr>
          <a:xfrm>
            <a:off x="8651287" y="45612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A668F-B8CD-4576-0A9F-F55AFE355DE7}"/>
              </a:ext>
            </a:extLst>
          </p:cNvPr>
          <p:cNvSpPr txBox="1"/>
          <p:nvPr/>
        </p:nvSpPr>
        <p:spPr>
          <a:xfrm>
            <a:off x="10750237" y="448958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F06BB2B-53DF-5F14-9FF2-80A4BB1BBAD0}"/>
                  </a:ext>
                </a:extLst>
              </p14:cNvPr>
              <p14:cNvContentPartPr/>
              <p14:nvPr/>
            </p14:nvContentPartPr>
            <p14:xfrm>
              <a:off x="9133680" y="512407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F06BB2B-53DF-5F14-9FF2-80A4BB1BBA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9680" y="50160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6222D5-AB4E-8827-E4C9-C79959A67425}"/>
                  </a:ext>
                </a:extLst>
              </p14:cNvPr>
              <p14:cNvContentPartPr/>
              <p14:nvPr/>
            </p14:nvContentPartPr>
            <p14:xfrm>
              <a:off x="9303305" y="558942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6222D5-AB4E-8827-E4C9-C79959A67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9305" y="54814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3BD194-D63B-FF5B-DEF7-DD6138503DEC}"/>
                  </a:ext>
                </a:extLst>
              </p14:cNvPr>
              <p14:cNvContentPartPr/>
              <p14:nvPr/>
            </p14:nvContentPartPr>
            <p14:xfrm>
              <a:off x="8651287" y="543512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3BD194-D63B-FF5B-DEF7-DD6138503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7287" y="53271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CF809D-179C-93A4-BC41-6C0172BFBBCD}"/>
                  </a:ext>
                </a:extLst>
              </p14:cNvPr>
              <p14:cNvContentPartPr/>
              <p14:nvPr/>
            </p14:nvContentPartPr>
            <p14:xfrm>
              <a:off x="10739167" y="54279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CF809D-179C-93A4-BC41-6C0172BFBB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5167" y="53199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AC8A2C-4A6B-294F-B819-BE26599D4272}"/>
                  </a:ext>
                </a:extLst>
              </p14:cNvPr>
              <p14:cNvContentPartPr/>
              <p14:nvPr/>
            </p14:nvContentPartPr>
            <p14:xfrm>
              <a:off x="11116086" y="520170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AC8A2C-4A6B-294F-B819-BE26599D4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62086" y="50937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45EF8E-DBE0-710A-180D-C29B72CAC82E}"/>
                  </a:ext>
                </a:extLst>
              </p14:cNvPr>
              <p14:cNvContentPartPr/>
              <p14:nvPr/>
            </p14:nvContentPartPr>
            <p14:xfrm>
              <a:off x="9318298" y="530181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45EF8E-DBE0-710A-180D-C29B72CAC8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4298" y="51938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FC66BC4-810A-7352-C56A-E280DC62AFE1}"/>
              </a:ext>
            </a:extLst>
          </p:cNvPr>
          <p:cNvSpPr txBox="1"/>
          <p:nvPr/>
        </p:nvSpPr>
        <p:spPr>
          <a:xfrm>
            <a:off x="8651287" y="5976416"/>
            <a:ext cx="112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(1)</a:t>
            </a:r>
            <a:r>
              <a:rPr lang="en-US" i="1" dirty="0"/>
              <a:t>=7</a:t>
            </a:r>
          </a:p>
          <a:p>
            <a:r>
              <a:rPr lang="en-US" i="1" dirty="0"/>
              <a:t>M</a:t>
            </a:r>
            <a:r>
              <a:rPr lang="en-US" i="1" baseline="-25000" dirty="0"/>
              <a:t>(1)</a:t>
            </a:r>
            <a:r>
              <a:rPr lang="en-US" i="1" dirty="0"/>
              <a:t>=1..7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(1) 7 x PQ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8555B5-243C-22EC-C137-6743EB22449B}"/>
              </a:ext>
            </a:extLst>
          </p:cNvPr>
          <p:cNvSpPr txBox="1"/>
          <p:nvPr/>
        </p:nvSpPr>
        <p:spPr>
          <a:xfrm>
            <a:off x="9779000" y="425276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L=2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2C384-9F86-F530-4695-281D6F248891}"/>
              </a:ext>
            </a:extLst>
          </p:cNvPr>
          <p:cNvSpPr txBox="1"/>
          <p:nvPr/>
        </p:nvSpPr>
        <p:spPr>
          <a:xfrm>
            <a:off x="10725922" y="6010868"/>
            <a:ext cx="1018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(2)</a:t>
            </a:r>
            <a:r>
              <a:rPr lang="en-US" i="1" dirty="0"/>
              <a:t>=6</a:t>
            </a:r>
          </a:p>
          <a:p>
            <a:r>
              <a:rPr lang="en-US" i="1" dirty="0"/>
              <a:t>M</a:t>
            </a:r>
            <a:r>
              <a:rPr lang="en-US" i="1" baseline="-25000" dirty="0"/>
              <a:t>(2)</a:t>
            </a:r>
            <a:r>
              <a:rPr lang="en-US" i="1" dirty="0"/>
              <a:t>=1..6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(2)  x PQ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08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A176-C2E3-C1D6-47F2-EE3B55C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2. Simultaneous OMP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5B7E0F-A184-FBE4-FB33-DB5C0D74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5782"/>
            <a:ext cx="7441717" cy="430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given integer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(=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kumimoji="0" lang="en-US" altLang="en-US" sz="20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specifying the total number of basis vectors.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={} and iteration index p=1 then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Res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=B</a:t>
            </a:r>
            <a:r>
              <a:rPr kumimoji="0" lang="en-US" altLang="en-US" sz="20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Select the new basis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kumimoji="0" lang="en-US" altLang="en-US" sz="20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l,s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that maximizes                     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Update 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U {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Solve the least-square fitting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Res</a:t>
            </a:r>
            <a:r>
              <a:rPr kumimoji="0" lang="en-US" altLang="en-US" sz="20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for 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 ,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p&lt;</a:t>
            </a:r>
            <a:r>
              <a:rPr lang="en-US" altLang="en-US" sz="2000" i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000" i="1" baseline="-25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 = p+1 and go to step 3.</a:t>
            </a:r>
            <a:endParaRPr lang="en-US" alt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alt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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,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itchFamily="2" charset="2"/>
              </a:rPr>
              <a:t>η</a:t>
            </a:r>
            <a:r>
              <a:rPr kumimoji="0" lang="en-US" altLang="en-US" sz="20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itchFamily="2" charset="2"/>
              </a:rPr>
              <a:t>l,i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=0</a:t>
            </a:r>
          </a:p>
        </p:txBody>
      </p:sp>
      <p:pic>
        <p:nvPicPr>
          <p:cNvPr id="2049" name="Picture 1" descr="Text&#10;&#10;Description automatically generated">
            <a:extLst>
              <a:ext uri="{FF2B5EF4-FFF2-40B4-BE49-F238E27FC236}">
                <a16:creationId xmlns:a16="http://schemas.microsoft.com/office/drawing/2014/main" id="{2F929C4E-5E6D-0C37-19A7-C709E4FB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04" y="3733800"/>
            <a:ext cx="1840170" cy="7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A931E2A-8981-834B-31FB-C664160DA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06" y="800154"/>
            <a:ext cx="4066794" cy="34643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1B8E188-9F34-8667-9E9B-A2799B9BD525}"/>
              </a:ext>
            </a:extLst>
          </p:cNvPr>
          <p:cNvSpPr/>
          <p:nvPr/>
        </p:nvSpPr>
        <p:spPr>
          <a:xfrm>
            <a:off x="8467344" y="4915892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09564B-AFDF-DF72-8A6D-9301422C7F81}"/>
              </a:ext>
            </a:extLst>
          </p:cNvPr>
          <p:cNvSpPr/>
          <p:nvPr/>
        </p:nvSpPr>
        <p:spPr>
          <a:xfrm>
            <a:off x="10555224" y="4891508"/>
            <a:ext cx="1060704" cy="1024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969003-03BC-7466-2CCC-3A0D1F56F51C}"/>
                  </a:ext>
                </a:extLst>
              </p14:cNvPr>
              <p14:cNvContentPartPr/>
              <p14:nvPr/>
            </p14:nvContentPartPr>
            <p14:xfrm>
              <a:off x="8904671" y="52020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969003-03BC-7466-2CCC-3A0D1F56F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0671" y="50940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08773D-467B-0123-B695-E4F1C8553DDE}"/>
                  </a:ext>
                </a:extLst>
              </p14:cNvPr>
              <p14:cNvContentPartPr/>
              <p14:nvPr/>
            </p14:nvContentPartPr>
            <p14:xfrm>
              <a:off x="9134040" y="55523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08773D-467B-0123-B695-E4F1C8553D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0040" y="54443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3D51D8-BBF5-80D6-7968-6071088491BD}"/>
                  </a:ext>
                </a:extLst>
              </p14:cNvPr>
              <p14:cNvContentPartPr/>
              <p14:nvPr/>
            </p14:nvContentPartPr>
            <p14:xfrm>
              <a:off x="8846760" y="562002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3D51D8-BBF5-80D6-7968-6071088491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2760" y="5512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FE657A-33E3-5228-2F74-0495D5F92547}"/>
                  </a:ext>
                </a:extLst>
              </p14:cNvPr>
              <p14:cNvContentPartPr/>
              <p14:nvPr/>
            </p14:nvContentPartPr>
            <p14:xfrm>
              <a:off x="10890840" y="520242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FE657A-33E3-5228-2F74-0495D5F92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36840" y="5094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8B624F-0A58-0BD3-3CBB-9423FEF1874C}"/>
                  </a:ext>
                </a:extLst>
              </p14:cNvPr>
              <p14:cNvContentPartPr/>
              <p14:nvPr/>
            </p14:nvContentPartPr>
            <p14:xfrm>
              <a:off x="11327520" y="534174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8B624F-0A58-0BD3-3CBB-9423FEF187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3520" y="52337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221B6F-24C0-EAF2-DAB4-CC58B7A310D6}"/>
                  </a:ext>
                </a:extLst>
              </p14:cNvPr>
              <p14:cNvContentPartPr/>
              <p14:nvPr/>
            </p14:nvContentPartPr>
            <p14:xfrm>
              <a:off x="10986600" y="558978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221B6F-24C0-EAF2-DAB4-CC58B7A31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2600" y="5481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5F8C76E-8306-1934-7609-4F64DD6A6C8F}"/>
                  </a:ext>
                </a:extLst>
              </p14:cNvPr>
              <p14:cNvContentPartPr/>
              <p14:nvPr/>
            </p14:nvContentPartPr>
            <p14:xfrm>
              <a:off x="11205120" y="570030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5F8C76E-8306-1934-7609-4F64DD6A6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480" y="55923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FB7434D-4EAF-68CB-65C7-5CC43914E0FD}"/>
              </a:ext>
            </a:extLst>
          </p:cNvPr>
          <p:cNvSpPr txBox="1"/>
          <p:nvPr/>
        </p:nvSpPr>
        <p:spPr>
          <a:xfrm>
            <a:off x="8651287" y="45612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A668F-B8CD-4576-0A9F-F55AFE355DE7}"/>
              </a:ext>
            </a:extLst>
          </p:cNvPr>
          <p:cNvSpPr txBox="1"/>
          <p:nvPr/>
        </p:nvSpPr>
        <p:spPr>
          <a:xfrm>
            <a:off x="10750237" y="448958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Wf#2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F06BB2B-53DF-5F14-9FF2-80A4BB1BBAD0}"/>
                  </a:ext>
                </a:extLst>
              </p14:cNvPr>
              <p14:cNvContentPartPr/>
              <p14:nvPr/>
            </p14:nvContentPartPr>
            <p14:xfrm>
              <a:off x="9133680" y="512407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F06BB2B-53DF-5F14-9FF2-80A4BB1BBA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9680" y="50160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6222D5-AB4E-8827-E4C9-C79959A67425}"/>
                  </a:ext>
                </a:extLst>
              </p14:cNvPr>
              <p14:cNvContentPartPr/>
              <p14:nvPr/>
            </p14:nvContentPartPr>
            <p14:xfrm>
              <a:off x="9303305" y="5589428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6222D5-AB4E-8827-E4C9-C79959A67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9305" y="54814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3BD194-D63B-FF5B-DEF7-DD6138503DEC}"/>
                  </a:ext>
                </a:extLst>
              </p14:cNvPr>
              <p14:cNvContentPartPr/>
              <p14:nvPr/>
            </p14:nvContentPartPr>
            <p14:xfrm>
              <a:off x="8651287" y="543512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3BD194-D63B-FF5B-DEF7-DD6138503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7287" y="53271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4CF809D-179C-93A4-BC41-6C0172BFBBCD}"/>
                  </a:ext>
                </a:extLst>
              </p14:cNvPr>
              <p14:cNvContentPartPr/>
              <p14:nvPr/>
            </p14:nvContentPartPr>
            <p14:xfrm>
              <a:off x="10739167" y="54279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4CF809D-179C-93A4-BC41-6C0172BFBB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5167" y="531995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AC8A2C-4A6B-294F-B819-BE26599D4272}"/>
                  </a:ext>
                </a:extLst>
              </p14:cNvPr>
              <p14:cNvContentPartPr/>
              <p14:nvPr/>
            </p14:nvContentPartPr>
            <p14:xfrm>
              <a:off x="11116086" y="520170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AC8A2C-4A6B-294F-B819-BE26599D4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62086" y="50937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45EF8E-DBE0-710A-180D-C29B72CAC82E}"/>
                  </a:ext>
                </a:extLst>
              </p14:cNvPr>
              <p14:cNvContentPartPr/>
              <p14:nvPr/>
            </p14:nvContentPartPr>
            <p14:xfrm>
              <a:off x="9318298" y="5301812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45EF8E-DBE0-710A-180D-C29B72CAC8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4298" y="51938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FC66BC4-810A-7352-C56A-E280DC62AFE1}"/>
              </a:ext>
            </a:extLst>
          </p:cNvPr>
          <p:cNvSpPr txBox="1"/>
          <p:nvPr/>
        </p:nvSpPr>
        <p:spPr>
          <a:xfrm>
            <a:off x="8651287" y="5976416"/>
            <a:ext cx="112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(1)</a:t>
            </a:r>
            <a:r>
              <a:rPr lang="en-US" i="1" dirty="0"/>
              <a:t>=7</a:t>
            </a:r>
          </a:p>
          <a:p>
            <a:r>
              <a:rPr lang="en-US" i="1" dirty="0"/>
              <a:t>M</a:t>
            </a:r>
            <a:r>
              <a:rPr lang="en-US" i="1" baseline="-25000" dirty="0"/>
              <a:t>(1)</a:t>
            </a:r>
            <a:r>
              <a:rPr lang="en-US" i="1" dirty="0"/>
              <a:t>=1..7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(1) 7 x PQ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8555B5-243C-22EC-C137-6743EB22449B}"/>
              </a:ext>
            </a:extLst>
          </p:cNvPr>
          <p:cNvSpPr txBox="1"/>
          <p:nvPr/>
        </p:nvSpPr>
        <p:spPr>
          <a:xfrm>
            <a:off x="9779000" y="425276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L=2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2C384-9F86-F530-4695-281D6F248891}"/>
              </a:ext>
            </a:extLst>
          </p:cNvPr>
          <p:cNvSpPr txBox="1"/>
          <p:nvPr/>
        </p:nvSpPr>
        <p:spPr>
          <a:xfrm>
            <a:off x="10725922" y="6010868"/>
            <a:ext cx="10182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i="1" baseline="-25000" dirty="0"/>
              <a:t>(2)</a:t>
            </a:r>
            <a:r>
              <a:rPr lang="en-US" i="1" dirty="0"/>
              <a:t>=6</a:t>
            </a:r>
          </a:p>
          <a:p>
            <a:r>
              <a:rPr lang="en-US" i="1" dirty="0"/>
              <a:t>M</a:t>
            </a:r>
            <a:r>
              <a:rPr lang="en-US" i="1" baseline="-25000" dirty="0"/>
              <a:t>(2)</a:t>
            </a:r>
            <a:r>
              <a:rPr lang="en-US" i="1" dirty="0"/>
              <a:t>=1..6</a:t>
            </a:r>
          </a:p>
          <a:p>
            <a:r>
              <a:rPr lang="en-US" i="1" dirty="0"/>
              <a:t>A</a:t>
            </a:r>
            <a:r>
              <a:rPr lang="en-US" i="1" baseline="-25000" dirty="0"/>
              <a:t>(2)  6x PQ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7F2C7-A73D-DEEB-00E9-983FCFC765DC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7988"/>
          <a:stretch/>
        </p:blipFill>
        <p:spPr>
          <a:xfrm>
            <a:off x="5401550" y="2575742"/>
            <a:ext cx="1981387" cy="791972"/>
          </a:xfrm>
          <a:prstGeom prst="rect">
            <a:avLst/>
          </a:prstGeom>
        </p:spPr>
      </p:pic>
      <p:pic>
        <p:nvPicPr>
          <p:cNvPr id="28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DEA2BACB-5ED1-F4D8-70BC-4CF467DD9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9"/>
          <a:stretch>
            <a:fillRect/>
          </a:stretch>
        </p:blipFill>
        <p:spPr>
          <a:xfrm>
            <a:off x="4301234" y="5391805"/>
            <a:ext cx="3694199" cy="11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634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AppleSystemUIFont</vt:lpstr>
      <vt:lpstr>TimesNewRoman</vt:lpstr>
      <vt:lpstr>TimesNewRoman,Italic</vt:lpstr>
      <vt:lpstr>Arial</vt:lpstr>
      <vt:lpstr>Calibri</vt:lpstr>
      <vt:lpstr>Calibri Light</vt:lpstr>
      <vt:lpstr>Cambria Math</vt:lpstr>
      <vt:lpstr>Helvetica</vt:lpstr>
      <vt:lpstr>Symbol</vt:lpstr>
      <vt:lpstr>Times New Roman</vt:lpstr>
      <vt:lpstr>Office Theme</vt:lpstr>
      <vt:lpstr>PowerPoint Presentation</vt:lpstr>
      <vt:lpstr>Decomposition, Localization, and Error </vt:lpstr>
      <vt:lpstr>Orthogonal Matching Pursuit</vt:lpstr>
      <vt:lpstr>Algorithm 1</vt:lpstr>
      <vt:lpstr>Algorithm 2. Simultaneous OMP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dchoi16</dc:creator>
  <cp:lastModifiedBy>dchoi16</cp:lastModifiedBy>
  <cp:revision>1</cp:revision>
  <dcterms:created xsi:type="dcterms:W3CDTF">2022-05-24T12:39:08Z</dcterms:created>
  <dcterms:modified xsi:type="dcterms:W3CDTF">2022-05-24T16:54:42Z</dcterms:modified>
</cp:coreProperties>
</file>