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4" r:id="rId2"/>
    <p:sldMasterId id="2147483690" r:id="rId3"/>
    <p:sldMasterId id="2147483714" r:id="rId4"/>
    <p:sldMasterId id="2147483718" r:id="rId5"/>
    <p:sldMasterId id="2147483722" r:id="rId6"/>
    <p:sldMasterId id="2147483725" r:id="rId7"/>
  </p:sldMasterIdLst>
  <p:notesMasterIdLst>
    <p:notesMasterId r:id="rId14"/>
  </p:notesMasterIdLst>
  <p:handoutMasterIdLst>
    <p:handoutMasterId r:id="rId15"/>
  </p:handoutMasterIdLst>
  <p:sldIdLst>
    <p:sldId id="588" r:id="rId8"/>
    <p:sldId id="597" r:id="rId9"/>
    <p:sldId id="589" r:id="rId10"/>
    <p:sldId id="598" r:id="rId11"/>
    <p:sldId id="599" r:id="rId12"/>
    <p:sldId id="595" r:id="rId13"/>
  </p:sldIdLst>
  <p:sldSz cx="12192000" cy="6858000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natan Mataev" initials="EM" lastIdx="1" clrIdx="0">
    <p:extLst>
      <p:ext uri="{19B8F6BF-5375-455C-9EA6-DF929625EA0E}">
        <p15:presenceInfo xmlns:p15="http://schemas.microsoft.com/office/powerpoint/2012/main" userId="Elnatan Mataev" providerId="None"/>
      </p:ext>
    </p:extLst>
  </p:cmAuthor>
  <p:cmAuthor id="2" name="Elnatan Mataev" initials="EM [2]" lastIdx="2" clrIdx="1">
    <p:extLst>
      <p:ext uri="{19B8F6BF-5375-455C-9EA6-DF929625EA0E}">
        <p15:presenceInfo xmlns:p15="http://schemas.microsoft.com/office/powerpoint/2012/main" userId="S::Elnatan.Mataev@ibm.com::6acdb992-978b-4299-a590-876a044015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5DA"/>
    <a:srgbClr val="2F8B38"/>
    <a:srgbClr val="FF3300"/>
    <a:srgbClr val="00FF00"/>
    <a:srgbClr val="FF0000"/>
    <a:srgbClr val="FFFF00"/>
    <a:srgbClr val="33CC33"/>
    <a:srgbClr val="0000FF"/>
    <a:srgbClr val="C0C0C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46" autoAdjust="0"/>
    <p:restoredTop sz="95232" autoAdjust="0"/>
  </p:normalViewPr>
  <p:slideViewPr>
    <p:cSldViewPr>
      <p:cViewPr varScale="1">
        <p:scale>
          <a:sx n="127" d="100"/>
          <a:sy n="127" d="100"/>
        </p:scale>
        <p:origin x="200" y="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19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5" tIns="46437" rIns="92875" bIns="46437" numCol="1" anchor="t" anchorCtr="0" compatLnSpc="1">
            <a:prstTxWarp prst="textNoShape">
              <a:avLst/>
            </a:prstTxWarp>
          </a:bodyPr>
          <a:lstStyle>
            <a:lvl1pPr defTabSz="928688"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5" tIns="46437" rIns="92875" bIns="46437" numCol="1" anchor="t" anchorCtr="0" compatLnSpc="1">
            <a:prstTxWarp prst="textNoShape">
              <a:avLst/>
            </a:prstTxWarp>
          </a:bodyPr>
          <a:lstStyle>
            <a:lvl1pPr algn="r" defTabSz="928688"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5" tIns="46437" rIns="92875" bIns="46437" numCol="1" anchor="b" anchorCtr="0" compatLnSpc="1">
            <a:prstTxWarp prst="textNoShape">
              <a:avLst/>
            </a:prstTxWarp>
          </a:bodyPr>
          <a:lstStyle>
            <a:lvl1pPr defTabSz="928688"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5" tIns="46437" rIns="92875" bIns="46437" numCol="1" anchor="b" anchorCtr="0" compatLnSpc="1">
            <a:prstTxWarp prst="textNoShape">
              <a:avLst/>
            </a:prstTxWarp>
          </a:bodyPr>
          <a:lstStyle>
            <a:lvl1pPr algn="r" defTabSz="928688">
              <a:buClrTx/>
              <a:buSzTx/>
              <a:buFontTx/>
              <a:buNone/>
              <a:defRPr sz="1200"/>
            </a:lvl1pPr>
          </a:lstStyle>
          <a:p>
            <a:fld id="{D38DBC4A-D3C6-4C41-AAA2-1B31432834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44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5" tIns="46437" rIns="92875" bIns="46437" numCol="1" anchor="t" anchorCtr="0" compatLnSpc="1">
            <a:prstTxWarp prst="textNoShape">
              <a:avLst/>
            </a:prstTxWarp>
          </a:bodyPr>
          <a:lstStyle>
            <a:lvl1pPr defTabSz="928688"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5" tIns="46437" rIns="92875" bIns="46437" numCol="1" anchor="t" anchorCtr="0" compatLnSpc="1">
            <a:prstTxWarp prst="textNoShape">
              <a:avLst/>
            </a:prstTxWarp>
          </a:bodyPr>
          <a:lstStyle>
            <a:lvl1pPr algn="r" defTabSz="928688"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5" tIns="46437" rIns="92875" bIns="464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5" tIns="46437" rIns="92875" bIns="46437" numCol="1" anchor="b" anchorCtr="0" compatLnSpc="1">
            <a:prstTxWarp prst="textNoShape">
              <a:avLst/>
            </a:prstTxWarp>
          </a:bodyPr>
          <a:lstStyle>
            <a:lvl1pPr defTabSz="928688"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5" tIns="46437" rIns="92875" bIns="46437" numCol="1" anchor="b" anchorCtr="0" compatLnSpc="1">
            <a:prstTxWarp prst="textNoShape">
              <a:avLst/>
            </a:prstTxWarp>
          </a:bodyPr>
          <a:lstStyle>
            <a:lvl1pPr algn="r" defTabSz="928688">
              <a:buClrTx/>
              <a:buSzTx/>
              <a:buFontTx/>
              <a:buNone/>
              <a:defRPr sz="1200"/>
            </a:lvl1pPr>
          </a:lstStyle>
          <a:p>
            <a:fld id="{502905D7-8C5C-4546-BF25-A4FEB50114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524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2.jpe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3.jpe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2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3.jpe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1.jpe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4.jpe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1.jpe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62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3619500"/>
            <a:ext cx="82296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18203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6" name="Rectangle 5"/>
          <p:cNvSpPr/>
          <p:nvPr/>
        </p:nvSpPr>
        <p:spPr>
          <a:xfrm>
            <a:off x="12009968" y="0"/>
            <a:ext cx="182033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03376"/>
            <a:ext cx="10363200" cy="1097280"/>
          </a:xfrm>
        </p:spPr>
        <p:txBody>
          <a:bodyPr/>
          <a:lstStyle>
            <a:lvl1pPr algn="l">
              <a:defRPr sz="3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invGray">
          <a:xfrm>
            <a:off x="914400" y="2346960"/>
            <a:ext cx="10363200" cy="548640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0745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3619500"/>
            <a:ext cx="82296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18203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6" name="Rectangle 5"/>
          <p:cNvSpPr/>
          <p:nvPr/>
        </p:nvSpPr>
        <p:spPr>
          <a:xfrm>
            <a:off x="12009968" y="0"/>
            <a:ext cx="18203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03376"/>
            <a:ext cx="10363200" cy="1097280"/>
          </a:xfrm>
        </p:spPr>
        <p:txBody>
          <a:bodyPr/>
          <a:lstStyle>
            <a:lvl1pPr algn="l">
              <a:defRPr sz="3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invGray">
          <a:xfrm>
            <a:off x="914400" y="2346960"/>
            <a:ext cx="10363200" cy="548640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75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8203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6" name="Rectangle 5"/>
          <p:cNvSpPr/>
          <p:nvPr/>
        </p:nvSpPr>
        <p:spPr>
          <a:xfrm>
            <a:off x="1" y="3048000"/>
            <a:ext cx="182033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/>
          </p:nvPr>
        </p:nvSpPr>
        <p:spPr>
          <a:xfrm>
            <a:off x="182880" y="3048000"/>
            <a:ext cx="12009120" cy="2743200"/>
          </a:xfrm>
          <a:solidFill>
            <a:schemeClr val="bg2"/>
          </a:solidFill>
        </p:spPr>
        <p:txBody>
          <a:bodyPr tIns="27432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03376"/>
            <a:ext cx="10363200" cy="1097280"/>
          </a:xfrm>
        </p:spPr>
        <p:txBody>
          <a:bodyPr/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46960"/>
            <a:ext cx="10363200" cy="548640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7560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914400" y="1447800"/>
            <a:ext cx="4998720" cy="4724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78880" y="1447800"/>
            <a:ext cx="4998720" cy="4724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GLOBALFOUNDRIES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628C0-D6A7-4EB6-994F-B3F387D28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31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2"/>
            <a:ext cx="4998720" cy="609599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914400" y="2133600"/>
            <a:ext cx="4998720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447802"/>
            <a:ext cx="4998720" cy="609599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78880" y="2133600"/>
            <a:ext cx="4998720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GLOBALFOUNDRIES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DC7C4-DE51-40D5-BB6B-60714264C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81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GLOBALFOUNDRIES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86D19-AC00-4A73-8176-CC881F754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9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4400" y="1143000"/>
            <a:ext cx="103632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  <a:lvl2pPr marL="0" indent="0">
              <a:spcAft>
                <a:spcPts val="0"/>
              </a:spcAft>
              <a:buNone/>
              <a:defRPr sz="1800"/>
            </a:lvl2pPr>
            <a:lvl3pPr marL="0" indent="0">
              <a:spcAft>
                <a:spcPts val="0"/>
              </a:spcAft>
              <a:buNone/>
              <a:defRPr sz="1800"/>
            </a:lvl3pPr>
            <a:lvl4pPr marL="0" indent="0">
              <a:spcAft>
                <a:spcPts val="0"/>
              </a:spcAft>
              <a:buNone/>
              <a:defRPr sz="1800"/>
            </a:lvl4pPr>
            <a:lvl5pPr marL="0" indent="0">
              <a:spcAft>
                <a:spcPts val="0"/>
              </a:spcAft>
              <a:buNone/>
              <a:defRPr sz="1800"/>
            </a:lvl5pPr>
            <a:lvl6pPr marL="0" indent="0">
              <a:spcAft>
                <a:spcPts val="0"/>
              </a:spcAft>
              <a:buNone/>
              <a:defRPr sz="1800"/>
            </a:lvl6pPr>
            <a:lvl7pPr marL="0" indent="0">
              <a:spcAft>
                <a:spcPts val="0"/>
              </a:spcAft>
              <a:buNone/>
              <a:defRPr sz="1800"/>
            </a:lvl7pPr>
            <a:lvl8pPr marL="0" indent="0">
              <a:spcAft>
                <a:spcPts val="0"/>
              </a:spcAft>
              <a:buNone/>
              <a:defRPr sz="1800"/>
            </a:lvl8pPr>
            <a:lvl9pPr marL="0" indent="0">
              <a:spcAft>
                <a:spcPts val="0"/>
              </a:spcAft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GLOBALFOUNDRIES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02604-3288-4714-8EA1-67C21837F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6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5181600"/>
            <a:ext cx="10363199" cy="1219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GLOBALFOUNDRIES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1AC95-07C9-4069-921D-0D9D26C4B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13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838200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165600" y="1447800"/>
            <a:ext cx="7112000" cy="4724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47800"/>
            <a:ext cx="3048000" cy="4724400"/>
          </a:xfrm>
        </p:spPr>
        <p:txBody>
          <a:bodyPr>
            <a:normAutofit/>
          </a:bodyPr>
          <a:lstStyle>
            <a:lvl1pPr marL="0" indent="0">
              <a:spcAft>
                <a:spcPts val="1200"/>
              </a:spcAft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GLOBALFOUNDRIES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3F893-CEB5-40E3-9F7E-16D5AF476B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21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Horizontal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838200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" y="1752600"/>
            <a:ext cx="11826240" cy="3276600"/>
          </a:xfrm>
        </p:spPr>
        <p:txBody>
          <a:bodyPr tIns="27432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5181600"/>
            <a:ext cx="10363199" cy="609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GLOBALFOUNDRIES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9EC81-36CE-45E7-A847-889EC398D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8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08"/>
            <a:ext cx="10058400" cy="4873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241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Vertical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13968" y="0"/>
            <a:ext cx="18203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182033" cy="106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7" name="Rectangle 6"/>
          <p:cNvSpPr/>
          <p:nvPr/>
        </p:nvSpPr>
        <p:spPr>
          <a:xfrm>
            <a:off x="5913968" y="1978026"/>
            <a:ext cx="182033" cy="1069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0" y="1066800"/>
            <a:ext cx="4673600" cy="1981200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1" y="3185160"/>
            <a:ext cx="4673599" cy="914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" y="0"/>
            <a:ext cx="5734304" cy="6858000"/>
          </a:xfrm>
        </p:spPr>
        <p:txBody>
          <a:bodyPr tIns="27432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GLOBALFOUNDRIES Confidential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3B618-A0F7-4EE7-9629-5A2DE3EB9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04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43075"/>
            <a:ext cx="12192000" cy="3124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838200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79" y="1743075"/>
            <a:ext cx="5817871" cy="3124200"/>
          </a:xfrm>
        </p:spPr>
        <p:txBody>
          <a:bodyPr tIns="27432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5019676"/>
            <a:ext cx="4364736" cy="11525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4901" y="1743075"/>
            <a:ext cx="5824220" cy="3124200"/>
          </a:xfrm>
        </p:spPr>
        <p:txBody>
          <a:bodyPr tIns="27432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18960" y="5019676"/>
            <a:ext cx="4358640" cy="11525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GLOBALFOUNDRIES Confidential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627DF-F701-4089-AB7C-61DB04B4E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62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03118" y="1743076"/>
            <a:ext cx="194733" cy="31273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743076"/>
            <a:ext cx="12192000" cy="3127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838200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79" y="1743075"/>
            <a:ext cx="3816096" cy="3127248"/>
          </a:xfrm>
        </p:spPr>
        <p:txBody>
          <a:bodyPr tIns="27432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5019675"/>
            <a:ext cx="2926080" cy="11525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idx="15"/>
          </p:nvPr>
        </p:nvSpPr>
        <p:spPr>
          <a:xfrm>
            <a:off x="4187952" y="1743075"/>
            <a:ext cx="3816096" cy="3127248"/>
          </a:xfrm>
        </p:spPr>
        <p:txBody>
          <a:bodyPr tIns="27432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8193701" y="1743075"/>
            <a:ext cx="3816096" cy="3127248"/>
          </a:xfrm>
        </p:spPr>
        <p:txBody>
          <a:bodyPr tIns="27432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8621776" y="5019675"/>
            <a:ext cx="2926080" cy="11525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4632960" y="5019675"/>
            <a:ext cx="2926080" cy="11525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GLOBALFOUNDRIES Confidential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D1CF0-63AF-4F4E-A501-2F03AED8A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56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Fram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tIns="109728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346676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40414"/>
            <a:ext cx="1733551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009968" y="0"/>
            <a:ext cx="18203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18203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1" y="1738313"/>
            <a:ext cx="182033" cy="2011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828800" y="1752600"/>
            <a:ext cx="8534400" cy="2011680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defRPr sz="28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800"/>
            </a:lvl2pPr>
            <a:lvl3pPr marL="0" indent="0">
              <a:spcAft>
                <a:spcPts val="0"/>
              </a:spcAft>
              <a:buNone/>
              <a:defRPr sz="1800"/>
            </a:lvl3pPr>
            <a:lvl4pPr marL="0" indent="0">
              <a:spcAft>
                <a:spcPts val="0"/>
              </a:spcAft>
              <a:buNone/>
              <a:defRPr sz="1800"/>
            </a:lvl4pPr>
            <a:lvl5pPr marL="0" indent="0">
              <a:spcAft>
                <a:spcPts val="0"/>
              </a:spcAft>
              <a:buNone/>
              <a:defRPr sz="1800"/>
            </a:lvl5pPr>
            <a:lvl6pPr marL="0" indent="0">
              <a:spcAft>
                <a:spcPts val="0"/>
              </a:spcAft>
              <a:buNone/>
              <a:defRPr sz="1800"/>
            </a:lvl6pPr>
            <a:lvl7pPr marL="0" indent="0">
              <a:spcAft>
                <a:spcPts val="0"/>
              </a:spcAft>
              <a:buNone/>
              <a:defRPr sz="1800"/>
            </a:lvl7pPr>
            <a:lvl8pPr marL="0" indent="0">
              <a:spcAft>
                <a:spcPts val="0"/>
              </a:spcAft>
              <a:buNone/>
              <a:defRPr sz="1800"/>
            </a:lvl8pPr>
            <a:lvl9pPr marL="0" indent="0">
              <a:spcAft>
                <a:spcPts val="0"/>
              </a:spcAft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096000" y="3962400"/>
            <a:ext cx="4267200" cy="10668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None/>
              <a:defRPr sz="1800"/>
            </a:lvl2pPr>
            <a:lvl3pPr marL="0" indent="0">
              <a:spcAft>
                <a:spcPts val="0"/>
              </a:spcAft>
              <a:buNone/>
              <a:defRPr sz="1800"/>
            </a:lvl3pPr>
            <a:lvl4pPr marL="0" indent="0">
              <a:spcAft>
                <a:spcPts val="0"/>
              </a:spcAft>
              <a:buNone/>
              <a:defRPr sz="1800"/>
            </a:lvl4pPr>
            <a:lvl5pPr marL="0" indent="0">
              <a:spcAft>
                <a:spcPts val="0"/>
              </a:spcAft>
              <a:buNone/>
              <a:defRPr sz="1800"/>
            </a:lvl5pPr>
            <a:lvl6pPr marL="0" indent="0">
              <a:spcAft>
                <a:spcPts val="0"/>
              </a:spcAft>
              <a:buNone/>
              <a:defRPr sz="1800"/>
            </a:lvl6pPr>
            <a:lvl7pPr marL="0" indent="0">
              <a:spcAft>
                <a:spcPts val="0"/>
              </a:spcAft>
              <a:buNone/>
              <a:defRPr sz="1800"/>
            </a:lvl7pPr>
            <a:lvl8pPr marL="0" indent="0">
              <a:spcAft>
                <a:spcPts val="0"/>
              </a:spcAft>
              <a:buNone/>
              <a:defRPr sz="1800"/>
            </a:lvl8pPr>
            <a:lvl9pPr marL="0" indent="0">
              <a:spcAft>
                <a:spcPts val="0"/>
              </a:spcAft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289651" y="1719155"/>
            <a:ext cx="446016" cy="283046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000"/>
            </a:lvl2pPr>
            <a:lvl3pPr marL="0" indent="0">
              <a:spcAft>
                <a:spcPts val="0"/>
              </a:spcAft>
              <a:buNone/>
              <a:defRPr sz="1000"/>
            </a:lvl3pPr>
            <a:lvl4pPr marL="0" indent="0">
              <a:spcAft>
                <a:spcPts val="0"/>
              </a:spcAft>
              <a:buNone/>
              <a:defRPr sz="1000"/>
            </a:lvl4pPr>
            <a:lvl5pPr marL="0" indent="0">
              <a:spcAft>
                <a:spcPts val="0"/>
              </a:spcAft>
              <a:buNone/>
              <a:defRPr sz="1000"/>
            </a:lvl5pPr>
            <a:lvl6pPr marL="0" indent="0">
              <a:spcAft>
                <a:spcPts val="0"/>
              </a:spcAft>
              <a:buNone/>
              <a:defRPr sz="1000"/>
            </a:lvl6pPr>
            <a:lvl7pPr marL="0" indent="0">
              <a:spcAft>
                <a:spcPts val="0"/>
              </a:spcAft>
              <a:buNone/>
              <a:defRPr sz="1000"/>
            </a:lvl7pPr>
            <a:lvl8pPr marL="0" indent="0">
              <a:spcAft>
                <a:spcPts val="0"/>
              </a:spcAft>
              <a:buNone/>
              <a:defRPr sz="1000"/>
            </a:lvl8pPr>
            <a:lvl9pPr marL="0" indent="0"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7620000" y="3200400"/>
            <a:ext cx="446016" cy="283046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000"/>
            </a:lvl2pPr>
            <a:lvl3pPr marL="0" indent="0">
              <a:spcAft>
                <a:spcPts val="0"/>
              </a:spcAft>
              <a:buNone/>
              <a:defRPr sz="1000"/>
            </a:lvl3pPr>
            <a:lvl4pPr marL="0" indent="0">
              <a:spcAft>
                <a:spcPts val="0"/>
              </a:spcAft>
              <a:buNone/>
              <a:defRPr sz="1000"/>
            </a:lvl4pPr>
            <a:lvl5pPr marL="0" indent="0">
              <a:spcAft>
                <a:spcPts val="0"/>
              </a:spcAft>
              <a:buNone/>
              <a:defRPr sz="1000"/>
            </a:lvl5pPr>
            <a:lvl6pPr marL="0" indent="0">
              <a:spcAft>
                <a:spcPts val="0"/>
              </a:spcAft>
              <a:buNone/>
              <a:defRPr sz="1000"/>
            </a:lvl6pPr>
            <a:lvl7pPr marL="0" indent="0">
              <a:spcAft>
                <a:spcPts val="0"/>
              </a:spcAft>
              <a:buNone/>
              <a:defRPr sz="1000"/>
            </a:lvl7pPr>
            <a:lvl8pPr marL="0" indent="0">
              <a:spcAft>
                <a:spcPts val="0"/>
              </a:spcAft>
              <a:buNone/>
              <a:defRPr sz="1000"/>
            </a:lvl8pPr>
            <a:lvl9pPr marL="0" indent="0"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GLOBALFOUNDRIES Confidential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A6EC6-6727-461D-ABFE-EDF614AC7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118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4826"/>
            <a:ext cx="12192000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18203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6" name="Rectangle 5"/>
          <p:cNvSpPr/>
          <p:nvPr/>
        </p:nvSpPr>
        <p:spPr>
          <a:xfrm>
            <a:off x="0" y="3044825"/>
            <a:ext cx="4775200" cy="23320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7" name="Rectangle 6"/>
          <p:cNvSpPr/>
          <p:nvPr/>
        </p:nvSpPr>
        <p:spPr>
          <a:xfrm>
            <a:off x="1" y="3044825"/>
            <a:ext cx="182033" cy="2332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5638800"/>
            <a:ext cx="4165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0168" y="6189663"/>
            <a:ext cx="457623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900">
                <a:solidFill>
                  <a:schemeClr val="tx2"/>
                </a:solidFill>
              </a:rPr>
              <a:t>© 2014 GLOBALFOUNDRIES Inc. All rights reserved.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defRPr/>
            </a:pPr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03376"/>
            <a:ext cx="10363200" cy="1097280"/>
          </a:xfrm>
        </p:spPr>
        <p:txBody>
          <a:bodyPr/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46960"/>
            <a:ext cx="10363200" cy="548640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41528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 You Trade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5688"/>
            <a:ext cx="12192000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18203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6" name="Rectangle 5"/>
          <p:cNvSpPr/>
          <p:nvPr/>
        </p:nvSpPr>
        <p:spPr>
          <a:xfrm>
            <a:off x="0" y="2325689"/>
            <a:ext cx="4775200" cy="2332037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7" name="Rectangle 6"/>
          <p:cNvSpPr/>
          <p:nvPr/>
        </p:nvSpPr>
        <p:spPr>
          <a:xfrm>
            <a:off x="1" y="2325689"/>
            <a:ext cx="182033" cy="2332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4927600"/>
            <a:ext cx="4165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0168" y="5573714"/>
            <a:ext cx="1036743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900" b="1">
                <a:solidFill>
                  <a:schemeClr val="tx2"/>
                </a:solidFill>
              </a:rPr>
              <a:t>Trademark Attribution</a:t>
            </a:r>
            <a:endParaRPr lang="en-US" sz="90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900">
                <a:solidFill>
                  <a:schemeClr val="tx2"/>
                </a:solidFill>
              </a:rPr>
              <a:t>GLOBALFOUNDRIES</a:t>
            </a:r>
            <a:r>
              <a:rPr lang="en-US" sz="900" baseline="30000">
                <a:solidFill>
                  <a:schemeClr val="tx2"/>
                </a:solidFill>
              </a:rPr>
              <a:t>®</a:t>
            </a:r>
            <a:r>
              <a:rPr lang="en-US" sz="900">
                <a:solidFill>
                  <a:schemeClr val="tx2"/>
                </a:solidFill>
              </a:rPr>
              <a:t>, the GLOBALFOUNDRIES logo and combinations thereof, and GLOBALFOUNDRIES’ other trademarks and service marks are owned by GLOBALFOUNDRIES Inc. in the United States and/or other jurisdictions. All other brand names, product names, or trademarks belong to their respective owners and are used herein solely to identify the products and/or services offered by those trademark owners.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900">
                <a:solidFill>
                  <a:schemeClr val="tx2"/>
                </a:solidFill>
              </a:rPr>
              <a:t>© 2014 GLOBALFOUNDRIES Inc. All rights reserved.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defRPr/>
            </a:pPr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1097280"/>
          </a:xfrm>
        </p:spPr>
        <p:txBody>
          <a:bodyPr/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00784"/>
            <a:ext cx="10363200" cy="548640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0472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GLOBALFOUNDRIES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B2110-82DB-4C55-95F0-BD87934F0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31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55936" y="228600"/>
            <a:ext cx="1121664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87376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GLOBALFOUNDRIES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E1D9A-54FE-4111-938E-F0BCB4F5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97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1" y="6530976"/>
            <a:ext cx="1361017" cy="18256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0" y="6530976"/>
            <a:ext cx="3657600" cy="18256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GLOBALFOUNDRIES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6530976"/>
            <a:ext cx="406400" cy="18256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9C9074-56E4-4590-A710-971C1F650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8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08"/>
            <a:ext cx="10058400" cy="4873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828800"/>
            <a:ext cx="6035040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080760" y="1828800"/>
            <a:ext cx="6035040" cy="39867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1013460" y="838200"/>
            <a:ext cx="10134600" cy="83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4563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21">
            <a:extLst>
              <a:ext uri="{FF2B5EF4-FFF2-40B4-BE49-F238E27FC236}">
                <a16:creationId xmlns:a16="http://schemas.microsoft.com/office/drawing/2014/main" id="{E5A414B7-4840-40C1-81C4-DDEB917BB91D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"/>
          <a:stretch>
            <a:fillRect/>
          </a:stretch>
        </p:blipFill>
        <p:spPr bwMode="auto">
          <a:xfrm>
            <a:off x="-1" y="5164139"/>
            <a:ext cx="12191997" cy="169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21">
            <a:extLst>
              <a:ext uri="{FF2B5EF4-FFF2-40B4-BE49-F238E27FC236}">
                <a16:creationId xmlns:a16="http://schemas.microsoft.com/office/drawing/2014/main" id="{8730D9AF-3EDD-4491-ACF5-B98FDDBC73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ibm_white_logo_300dpi">
            <a:extLst>
              <a:ext uri="{FF2B5EF4-FFF2-40B4-BE49-F238E27FC236}">
                <a16:creationId xmlns:a16="http://schemas.microsoft.com/office/drawing/2014/main" id="{70C18AF4-4DDF-4CD0-A71C-98636C830E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5739"/>
          <a:stretch>
            <a:fillRect/>
          </a:stretch>
        </p:blipFill>
        <p:spPr bwMode="invGray">
          <a:xfrm>
            <a:off x="10738931" y="1126332"/>
            <a:ext cx="1349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0B433E22-1402-4C5D-BB11-D090325C22B3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006600" y="1287464"/>
            <a:ext cx="410368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8000"/>
              </a:lnSpc>
              <a:spcBef>
                <a:spcPct val="20000"/>
              </a:spcBef>
              <a:buClrTx/>
              <a:buFontTx/>
              <a:buNone/>
            </a:pPr>
            <a:r>
              <a:rPr kumimoji="0" lang="en-US" altLang="en-US" sz="1700" dirty="0">
                <a:solidFill>
                  <a:schemeClr val="bg1"/>
                </a:solidFill>
                <a:latin typeface="Arial" panose="020B0604020202020204" pitchFamily="34" charset="0"/>
              </a:rPr>
              <a:t>IBM Systems and Technology Group</a:t>
            </a: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4B14478A-EAD5-4DCA-B403-193D851F1CAA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63725" y="4224338"/>
            <a:ext cx="0" cy="93345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21B23765-F57E-4932-8C76-D11BCA90681B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006600" y="1287464"/>
            <a:ext cx="410368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8000"/>
              </a:lnSpc>
              <a:spcBef>
                <a:spcPct val="20000"/>
              </a:spcBef>
              <a:buClrTx/>
              <a:buFontTx/>
              <a:buNone/>
            </a:pPr>
            <a:endParaRPr kumimoji="0"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" name="Line 13">
            <a:extLst>
              <a:ext uri="{FF2B5EF4-FFF2-40B4-BE49-F238E27FC236}">
                <a16:creationId xmlns:a16="http://schemas.microsoft.com/office/drawing/2014/main" id="{AAD898DD-F8DE-43A5-8695-47B8D84C6728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62138" y="1362076"/>
            <a:ext cx="0" cy="3286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9CB79B1F-DBC0-45E6-8FF5-B353A02F962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black">
          <a:xfrm>
            <a:off x="1949450" y="4106864"/>
            <a:ext cx="6400800" cy="998537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>
                <a:solidFill>
                  <a:srgbClr val="2DB6B3"/>
                </a:solidFill>
              </a:defRPr>
            </a:lvl1pPr>
          </a:lstStyle>
          <a:p>
            <a:pPr lvl="0"/>
            <a:endParaRPr lang="en-US" altLang="en-US" noProof="0" dirty="0"/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D326D044-6145-4746-8855-3DB325F1F2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62138" y="2359027"/>
            <a:ext cx="79549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b="1" dirty="0">
                <a:cs typeface="Arial" panose="020B0604020202020204" pitchFamily="34" charset="0"/>
              </a:rPr>
              <a:t>Baldy – </a:t>
            </a:r>
            <a:r>
              <a:rPr lang="en-US" altLang="en-US" sz="2000" b="1" dirty="0" err="1">
                <a:cs typeface="Arial" panose="020B0604020202020204" pitchFamily="34" charset="0"/>
              </a:rPr>
              <a:t>myPowerPoint</a:t>
            </a:r>
            <a:endParaRPr lang="en-US" altLang="en-US" sz="2000" b="1" dirty="0">
              <a:cs typeface="Arial" panose="020B0604020202020204" pitchFamily="34" charset="0"/>
            </a:endParaRPr>
          </a:p>
          <a:p>
            <a:endParaRPr lang="en-US" altLang="en-US" sz="2000" b="1" dirty="0"/>
          </a:p>
          <a:p>
            <a:endParaRPr lang="en-US" altLang="en-US" sz="2000" b="1" dirty="0"/>
          </a:p>
          <a:p>
            <a:endParaRPr lang="en-US" altLang="en-US" sz="2000" b="1" dirty="0"/>
          </a:p>
          <a:p>
            <a:endParaRPr lang="en-US" altLang="en-US" sz="2000" b="1" dirty="0"/>
          </a:p>
        </p:txBody>
      </p: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027AA65D-43A6-42D9-B36A-FC6C6186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3988" y="6500813"/>
            <a:ext cx="601662" cy="320675"/>
          </a:xfrm>
          <a:prstGeom prst="rect">
            <a:avLst/>
          </a:prstGeom>
        </p:spPr>
        <p:txBody>
          <a:bodyPr/>
          <a:lstStyle/>
          <a:p>
            <a:pPr algn="l"/>
            <a:fld id="{A3345CE9-07E0-48DE-961B-8CD758EC5403}" type="slidenum">
              <a:rPr lang="en-US" altLang="en-US" smtClean="0"/>
              <a:pPr algn="l"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338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1">
            <a:extLst>
              <a:ext uri="{FF2B5EF4-FFF2-40B4-BE49-F238E27FC236}">
                <a16:creationId xmlns:a16="http://schemas.microsoft.com/office/drawing/2014/main" id="{37AC9D80-FECC-4913-832C-2E9849E34AB9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"/>
          <a:stretch>
            <a:fillRect/>
          </a:stretch>
        </p:blipFill>
        <p:spPr bwMode="auto">
          <a:xfrm>
            <a:off x="0" y="6470650"/>
            <a:ext cx="1219200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44B15-9A7E-431A-B8F3-0AC1180B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550" y="6345237"/>
            <a:ext cx="2743200" cy="365125"/>
          </a:xfrm>
        </p:spPr>
        <p:txBody>
          <a:bodyPr/>
          <a:lstStyle/>
          <a:p>
            <a:fld id="{0AFB0EC3-BFC2-4737-8595-10339333BA35}" type="datetime1">
              <a:rPr lang="en-US" smtClean="0"/>
              <a:t>4/21/22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1CF9D-A765-4055-826D-9D432C45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D4F2F-936F-4F5C-8FC5-4B1040BE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5C0-0851-4893-A220-EDCDBE4B20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3" descr="21">
            <a:extLst>
              <a:ext uri="{FF2B5EF4-FFF2-40B4-BE49-F238E27FC236}">
                <a16:creationId xmlns:a16="http://schemas.microsoft.com/office/drawing/2014/main" id="{A3C8605A-E155-43E2-BFC2-450C2F5596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ibm_light_gray_logo_300dpi">
            <a:extLst>
              <a:ext uri="{FF2B5EF4-FFF2-40B4-BE49-F238E27FC236}">
                <a16:creationId xmlns:a16="http://schemas.microsoft.com/office/drawing/2014/main" id="{452E6667-9551-4BD5-9014-5A2904441B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 bwMode="invGray">
          <a:xfrm>
            <a:off x="11430819" y="68262"/>
            <a:ext cx="6223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11">
            <a:extLst>
              <a:ext uri="{FF2B5EF4-FFF2-40B4-BE49-F238E27FC236}">
                <a16:creationId xmlns:a16="http://schemas.microsoft.com/office/drawing/2014/main" id="{72D08587-C8EF-4428-8ECD-F3EF8BADBCEB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1187450" y="61913"/>
            <a:ext cx="63373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solidFill>
                  <a:srgbClr val="FFFFFF"/>
                </a:solidFill>
              </a:rPr>
              <a:t>Baldy - </a:t>
            </a:r>
            <a:r>
              <a:rPr lang="en-US" altLang="en-US" sz="1400" dirty="0" err="1">
                <a:solidFill>
                  <a:srgbClr val="FFFFFF"/>
                </a:solidFill>
              </a:rPr>
              <a:t>myPowerPoint</a:t>
            </a:r>
            <a:endParaRPr lang="en-US" altLang="en-US" sz="1400" dirty="0">
              <a:solidFill>
                <a:srgbClr val="FFFFFF"/>
              </a:solidFill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91B3E016-6596-4A26-9C40-FE3B3D275BC5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971550" y="147638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BCD6CEA-8DA4-4DCE-B612-36ADB6DF8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1690" y="382588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2000" b="1">
                <a:solidFill>
                  <a:srgbClr val="7889FB"/>
                </a:solidFill>
              </a:defRPr>
            </a:lvl1pPr>
          </a:lstStyle>
          <a:p>
            <a:pPr lvl="0"/>
            <a:endParaRPr lang="en-US" altLang="en-US" dirty="0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4492ADDD-1F07-4604-BC00-FF22F23138DA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971550" y="6475413"/>
            <a:ext cx="0" cy="1920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366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1">
            <a:extLst>
              <a:ext uri="{FF2B5EF4-FFF2-40B4-BE49-F238E27FC236}">
                <a16:creationId xmlns:a16="http://schemas.microsoft.com/office/drawing/2014/main" id="{097B295E-63B5-42E7-A406-FCD12BAC632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"/>
          <a:stretch>
            <a:fillRect/>
          </a:stretch>
        </p:blipFill>
        <p:spPr bwMode="auto">
          <a:xfrm>
            <a:off x="0" y="5164143"/>
            <a:ext cx="121920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1">
            <a:extLst>
              <a:ext uri="{FF2B5EF4-FFF2-40B4-BE49-F238E27FC236}">
                <a16:creationId xmlns:a16="http://schemas.microsoft.com/office/drawing/2014/main" id="{BC8D6097-C616-4B4C-B83C-6E5BAB570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ibm_white_logo_300dpi">
            <a:extLst>
              <a:ext uri="{FF2B5EF4-FFF2-40B4-BE49-F238E27FC236}">
                <a16:creationId xmlns:a16="http://schemas.microsoft.com/office/drawing/2014/main" id="{CA00C352-00C9-4314-8B48-9488862A3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5739"/>
          <a:stretch>
            <a:fillRect/>
          </a:stretch>
        </p:blipFill>
        <p:spPr bwMode="invGray">
          <a:xfrm>
            <a:off x="10033003" y="687388"/>
            <a:ext cx="179916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36CD12BD-7D03-4DF5-85A9-3F861503529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675467" y="1287468"/>
            <a:ext cx="5471584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r>
              <a:rPr kumimoji="0" lang="en-US" altLang="en-US" sz="1700">
                <a:latin typeface="Arial" panose="020B0604020202020204" pitchFamily="34" charset="0"/>
              </a:rPr>
              <a:t>IBM Systems and Technology Group</a:t>
            </a: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3CC89040-3423-4B7F-8453-FCA82F2FA98D}"/>
              </a:ext>
            </a:extLst>
          </p:cNvPr>
          <p:cNvSpPr>
            <a:spLocks noChangeShapeType="1"/>
          </p:cNvSpPr>
          <p:nvPr/>
        </p:nvSpPr>
        <p:spPr bwMode="black">
          <a:xfrm flipV="1">
            <a:off x="2484967" y="4224338"/>
            <a:ext cx="0" cy="93345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92A75C87-DC36-48ED-948C-E621794697FB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675467" y="1287468"/>
            <a:ext cx="5471584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endParaRPr kumimoji="0"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2781C4C3-3175-4E27-BB08-F78008623994}"/>
              </a:ext>
            </a:extLst>
          </p:cNvPr>
          <p:cNvSpPr>
            <a:spLocks noChangeShapeType="1"/>
          </p:cNvSpPr>
          <p:nvPr/>
        </p:nvSpPr>
        <p:spPr bwMode="black">
          <a:xfrm flipV="1">
            <a:off x="2482851" y="1362080"/>
            <a:ext cx="0" cy="3286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684053" name="Rectangle 21">
            <a:extLst>
              <a:ext uri="{FF2B5EF4-FFF2-40B4-BE49-F238E27FC236}">
                <a16:creationId xmlns:a16="http://schemas.microsoft.com/office/drawing/2014/main" id="{17A33531-F374-40D0-8885-DA060785B6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black">
          <a:xfrm>
            <a:off x="520704" y="2493968"/>
            <a:ext cx="10606617" cy="1470025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84054" name="Rectangle 22">
            <a:extLst>
              <a:ext uri="{FF2B5EF4-FFF2-40B4-BE49-F238E27FC236}">
                <a16:creationId xmlns:a16="http://schemas.microsoft.com/office/drawing/2014/main" id="{D3C33608-F055-47FF-B928-023AF79B27A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2599267" y="4106868"/>
            <a:ext cx="8534400" cy="998537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>
                <a:solidFill>
                  <a:srgbClr val="2DB6B3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7B5A89B-BDA7-4A07-8B4F-6C225C42AC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67267" y="650875"/>
            <a:ext cx="2844800" cy="4762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 sz="14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03D7DC2D-0213-4F96-B890-F98138C15AE5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2484967" y="4224338"/>
            <a:ext cx="0" cy="93345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82C800-01F7-40E1-B150-9D565FE3C023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675467" y="1287468"/>
            <a:ext cx="5471584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endParaRPr kumimoji="0"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ED848289-7291-419A-9603-8C41DF18D1F1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2482851" y="1362080"/>
            <a:ext cx="0" cy="3286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3185157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21">
            <a:extLst>
              <a:ext uri="{FF2B5EF4-FFF2-40B4-BE49-F238E27FC236}">
                <a16:creationId xmlns:a16="http://schemas.microsoft.com/office/drawing/2014/main" id="{E5A414B7-4840-40C1-81C4-DDEB917BB91D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"/>
          <a:stretch>
            <a:fillRect/>
          </a:stretch>
        </p:blipFill>
        <p:spPr bwMode="auto">
          <a:xfrm>
            <a:off x="-1" y="5164139"/>
            <a:ext cx="12191997" cy="169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21">
            <a:extLst>
              <a:ext uri="{FF2B5EF4-FFF2-40B4-BE49-F238E27FC236}">
                <a16:creationId xmlns:a16="http://schemas.microsoft.com/office/drawing/2014/main" id="{8730D9AF-3EDD-4491-ACF5-B98FDDBC73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ibm_white_logo_300dpi">
            <a:extLst>
              <a:ext uri="{FF2B5EF4-FFF2-40B4-BE49-F238E27FC236}">
                <a16:creationId xmlns:a16="http://schemas.microsoft.com/office/drawing/2014/main" id="{70C18AF4-4DDF-4CD0-A71C-98636C830E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5739"/>
          <a:stretch>
            <a:fillRect/>
          </a:stretch>
        </p:blipFill>
        <p:spPr bwMode="invGray">
          <a:xfrm>
            <a:off x="10738931" y="1126332"/>
            <a:ext cx="1349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0B433E22-1402-4C5D-BB11-D090325C22B3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006600" y="1287464"/>
            <a:ext cx="410368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8000"/>
              </a:lnSpc>
              <a:spcBef>
                <a:spcPct val="20000"/>
              </a:spcBef>
              <a:buClrTx/>
              <a:buFontTx/>
              <a:buNone/>
            </a:pPr>
            <a:r>
              <a:rPr kumimoji="0" lang="en-US" altLang="en-US" sz="1700" dirty="0">
                <a:solidFill>
                  <a:schemeClr val="bg1"/>
                </a:solidFill>
                <a:latin typeface="Arial" panose="020B0604020202020204" pitchFamily="34" charset="0"/>
              </a:rPr>
              <a:t>IBM Systems and Technology Group</a:t>
            </a: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4B14478A-EAD5-4DCA-B403-193D851F1CAA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63725" y="4224338"/>
            <a:ext cx="0" cy="93345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21B23765-F57E-4932-8C76-D11BCA90681B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006600" y="1287464"/>
            <a:ext cx="410368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8000"/>
              </a:lnSpc>
              <a:spcBef>
                <a:spcPct val="20000"/>
              </a:spcBef>
              <a:buClrTx/>
              <a:buFontTx/>
              <a:buNone/>
            </a:pPr>
            <a:endParaRPr kumimoji="0"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" name="Line 13">
            <a:extLst>
              <a:ext uri="{FF2B5EF4-FFF2-40B4-BE49-F238E27FC236}">
                <a16:creationId xmlns:a16="http://schemas.microsoft.com/office/drawing/2014/main" id="{AAD898DD-F8DE-43A5-8695-47B8D84C6728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62138" y="1362076"/>
            <a:ext cx="0" cy="3286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9CB79B1F-DBC0-45E6-8FF5-B353A02F962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black">
          <a:xfrm>
            <a:off x="1949450" y="4106864"/>
            <a:ext cx="6400800" cy="998537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>
                <a:solidFill>
                  <a:srgbClr val="2DB6B3"/>
                </a:solidFill>
              </a:defRPr>
            </a:lvl1pPr>
          </a:lstStyle>
          <a:p>
            <a:pPr lvl="0"/>
            <a:endParaRPr lang="en-US" altLang="en-US" noProof="0" dirty="0"/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D326D044-6145-4746-8855-3DB325F1F2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62138" y="2359027"/>
            <a:ext cx="79549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b="1" dirty="0">
                <a:cs typeface="Arial" panose="020B0604020202020204" pitchFamily="34" charset="0"/>
              </a:rPr>
              <a:t>Baldy – </a:t>
            </a:r>
            <a:r>
              <a:rPr lang="en-US" altLang="en-US" sz="2000" b="1" dirty="0" err="1">
                <a:cs typeface="Arial" panose="020B0604020202020204" pitchFamily="34" charset="0"/>
              </a:rPr>
              <a:t>myPowerPoint</a:t>
            </a:r>
            <a:endParaRPr lang="en-US" altLang="en-US" sz="2000" b="1" dirty="0">
              <a:cs typeface="Arial" panose="020B0604020202020204" pitchFamily="34" charset="0"/>
            </a:endParaRPr>
          </a:p>
          <a:p>
            <a:endParaRPr lang="en-US" altLang="en-US" sz="2000" b="1" dirty="0"/>
          </a:p>
          <a:p>
            <a:endParaRPr lang="en-US" altLang="en-US" sz="2000" b="1" dirty="0"/>
          </a:p>
          <a:p>
            <a:endParaRPr lang="en-US" altLang="en-US" sz="2000" b="1" dirty="0"/>
          </a:p>
          <a:p>
            <a:endParaRPr lang="en-US" altLang="en-US" sz="2000" b="1" dirty="0"/>
          </a:p>
        </p:txBody>
      </p: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027AA65D-43A6-42D9-B36A-FC6C6186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3988" y="6500813"/>
            <a:ext cx="601662" cy="320675"/>
          </a:xfrm>
          <a:prstGeom prst="rect">
            <a:avLst/>
          </a:prstGeom>
        </p:spPr>
        <p:txBody>
          <a:bodyPr/>
          <a:lstStyle/>
          <a:p>
            <a:pPr algn="l"/>
            <a:fld id="{A3345CE9-07E0-48DE-961B-8CD758EC5403}" type="slidenum">
              <a:rPr lang="en-US" altLang="en-US" smtClean="0"/>
              <a:pPr algn="l"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78630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1">
            <a:extLst>
              <a:ext uri="{FF2B5EF4-FFF2-40B4-BE49-F238E27FC236}">
                <a16:creationId xmlns:a16="http://schemas.microsoft.com/office/drawing/2014/main" id="{37AC9D80-FECC-4913-832C-2E9849E34AB9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"/>
          <a:stretch>
            <a:fillRect/>
          </a:stretch>
        </p:blipFill>
        <p:spPr bwMode="auto">
          <a:xfrm>
            <a:off x="0" y="6470650"/>
            <a:ext cx="1219200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44B15-9A7E-431A-B8F3-0AC1180B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550" y="6345237"/>
            <a:ext cx="2743200" cy="365125"/>
          </a:xfrm>
        </p:spPr>
        <p:txBody>
          <a:bodyPr/>
          <a:lstStyle/>
          <a:p>
            <a:fld id="{0AFB0EC3-BFC2-4737-8595-10339333BA35}" type="datetime1">
              <a:rPr lang="en-US" smtClean="0"/>
              <a:t>4/21/22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1CF9D-A765-4055-826D-9D432C45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D4F2F-936F-4F5C-8FC5-4B1040BE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5C0-0851-4893-A220-EDCDBE4B20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3" descr="21">
            <a:extLst>
              <a:ext uri="{FF2B5EF4-FFF2-40B4-BE49-F238E27FC236}">
                <a16:creationId xmlns:a16="http://schemas.microsoft.com/office/drawing/2014/main" id="{A3C8605A-E155-43E2-BFC2-450C2F5596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ibm_light_gray_logo_300dpi">
            <a:extLst>
              <a:ext uri="{FF2B5EF4-FFF2-40B4-BE49-F238E27FC236}">
                <a16:creationId xmlns:a16="http://schemas.microsoft.com/office/drawing/2014/main" id="{452E6667-9551-4BD5-9014-5A2904441B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 bwMode="invGray">
          <a:xfrm>
            <a:off x="11430819" y="68262"/>
            <a:ext cx="6223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11">
            <a:extLst>
              <a:ext uri="{FF2B5EF4-FFF2-40B4-BE49-F238E27FC236}">
                <a16:creationId xmlns:a16="http://schemas.microsoft.com/office/drawing/2014/main" id="{72D08587-C8EF-4428-8ECD-F3EF8BADBCEB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1187450" y="61913"/>
            <a:ext cx="63373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solidFill>
                  <a:srgbClr val="FFFFFF"/>
                </a:solidFill>
              </a:rPr>
              <a:t>Baldy - </a:t>
            </a:r>
            <a:r>
              <a:rPr lang="en-US" altLang="en-US" sz="1400" dirty="0" err="1">
                <a:solidFill>
                  <a:srgbClr val="FFFFFF"/>
                </a:solidFill>
              </a:rPr>
              <a:t>myPowerPoint</a:t>
            </a:r>
            <a:endParaRPr lang="en-US" altLang="en-US" sz="1400" dirty="0">
              <a:solidFill>
                <a:srgbClr val="FFFFFF"/>
              </a:solidFill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91B3E016-6596-4A26-9C40-FE3B3D275BC5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971550" y="147638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BCD6CEA-8DA4-4DCE-B612-36ADB6DF8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1690" y="382588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2000" b="1">
                <a:solidFill>
                  <a:srgbClr val="7889FB"/>
                </a:solidFill>
              </a:defRPr>
            </a:lvl1pPr>
          </a:lstStyle>
          <a:p>
            <a:pPr lvl="0"/>
            <a:endParaRPr lang="en-US" altLang="en-US" dirty="0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4492ADDD-1F07-4604-BC00-FF22F23138DA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971550" y="6475413"/>
            <a:ext cx="0" cy="1920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947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1">
            <a:extLst>
              <a:ext uri="{FF2B5EF4-FFF2-40B4-BE49-F238E27FC236}">
                <a16:creationId xmlns:a16="http://schemas.microsoft.com/office/drawing/2014/main" id="{097B295E-63B5-42E7-A406-FCD12BAC632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"/>
          <a:stretch>
            <a:fillRect/>
          </a:stretch>
        </p:blipFill>
        <p:spPr bwMode="auto">
          <a:xfrm>
            <a:off x="0" y="5164143"/>
            <a:ext cx="121920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1">
            <a:extLst>
              <a:ext uri="{FF2B5EF4-FFF2-40B4-BE49-F238E27FC236}">
                <a16:creationId xmlns:a16="http://schemas.microsoft.com/office/drawing/2014/main" id="{BC8D6097-C616-4B4C-B83C-6E5BAB570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ibm_white_logo_300dpi">
            <a:extLst>
              <a:ext uri="{FF2B5EF4-FFF2-40B4-BE49-F238E27FC236}">
                <a16:creationId xmlns:a16="http://schemas.microsoft.com/office/drawing/2014/main" id="{CA00C352-00C9-4314-8B48-9488862A3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5739"/>
          <a:stretch>
            <a:fillRect/>
          </a:stretch>
        </p:blipFill>
        <p:spPr bwMode="invGray">
          <a:xfrm>
            <a:off x="10033003" y="687388"/>
            <a:ext cx="179916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36CD12BD-7D03-4DF5-85A9-3F861503529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675467" y="1287468"/>
            <a:ext cx="5471584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r>
              <a:rPr kumimoji="0" lang="en-US" altLang="en-US" sz="1700">
                <a:latin typeface="Arial" panose="020B0604020202020204" pitchFamily="34" charset="0"/>
              </a:rPr>
              <a:t>IBM Systems and Technology Group</a:t>
            </a: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3CC89040-3423-4B7F-8453-FCA82F2FA98D}"/>
              </a:ext>
            </a:extLst>
          </p:cNvPr>
          <p:cNvSpPr>
            <a:spLocks noChangeShapeType="1"/>
          </p:cNvSpPr>
          <p:nvPr/>
        </p:nvSpPr>
        <p:spPr bwMode="black">
          <a:xfrm flipV="1">
            <a:off x="2484967" y="4224338"/>
            <a:ext cx="0" cy="93345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92A75C87-DC36-48ED-948C-E621794697FB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675467" y="1287468"/>
            <a:ext cx="5471584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endParaRPr kumimoji="0"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2781C4C3-3175-4E27-BB08-F78008623994}"/>
              </a:ext>
            </a:extLst>
          </p:cNvPr>
          <p:cNvSpPr>
            <a:spLocks noChangeShapeType="1"/>
          </p:cNvSpPr>
          <p:nvPr/>
        </p:nvSpPr>
        <p:spPr bwMode="black">
          <a:xfrm flipV="1">
            <a:off x="2482851" y="1362080"/>
            <a:ext cx="0" cy="3286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684053" name="Rectangle 21">
            <a:extLst>
              <a:ext uri="{FF2B5EF4-FFF2-40B4-BE49-F238E27FC236}">
                <a16:creationId xmlns:a16="http://schemas.microsoft.com/office/drawing/2014/main" id="{17A33531-F374-40D0-8885-DA060785B6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black">
          <a:xfrm>
            <a:off x="520704" y="2493968"/>
            <a:ext cx="10606617" cy="1470025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84054" name="Rectangle 22">
            <a:extLst>
              <a:ext uri="{FF2B5EF4-FFF2-40B4-BE49-F238E27FC236}">
                <a16:creationId xmlns:a16="http://schemas.microsoft.com/office/drawing/2014/main" id="{D3C33608-F055-47FF-B928-023AF79B27A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2599267" y="4106868"/>
            <a:ext cx="8534400" cy="998537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>
                <a:solidFill>
                  <a:srgbClr val="2DB6B3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7B5A89B-BDA7-4A07-8B4F-6C225C42AC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67267" y="650875"/>
            <a:ext cx="2844800" cy="4762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 sz="14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03D7DC2D-0213-4F96-B890-F98138C15AE5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2484967" y="4224338"/>
            <a:ext cx="0" cy="93345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82C800-01F7-40E1-B150-9D565FE3C023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675467" y="1287468"/>
            <a:ext cx="5471584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endParaRPr kumimoji="0"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ED848289-7291-419A-9603-8C41DF18D1F1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2482851" y="1362080"/>
            <a:ext cx="0" cy="3286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9960321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21">
            <a:extLst>
              <a:ext uri="{FF2B5EF4-FFF2-40B4-BE49-F238E27FC236}">
                <a16:creationId xmlns:a16="http://schemas.microsoft.com/office/drawing/2014/main" id="{E5A414B7-4840-40C1-81C4-DDEB917BB91D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"/>
          <a:stretch>
            <a:fillRect/>
          </a:stretch>
        </p:blipFill>
        <p:spPr bwMode="auto">
          <a:xfrm>
            <a:off x="-1" y="5164141"/>
            <a:ext cx="12191997" cy="169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21">
            <a:extLst>
              <a:ext uri="{FF2B5EF4-FFF2-40B4-BE49-F238E27FC236}">
                <a16:creationId xmlns:a16="http://schemas.microsoft.com/office/drawing/2014/main" id="{8730D9AF-3EDD-4491-ACF5-B98FDDBC73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ibm_white_logo_300dpi">
            <a:extLst>
              <a:ext uri="{FF2B5EF4-FFF2-40B4-BE49-F238E27FC236}">
                <a16:creationId xmlns:a16="http://schemas.microsoft.com/office/drawing/2014/main" id="{70C18AF4-4DDF-4CD0-A71C-98636C830E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5739"/>
          <a:stretch>
            <a:fillRect/>
          </a:stretch>
        </p:blipFill>
        <p:spPr bwMode="invGray">
          <a:xfrm>
            <a:off x="10738933" y="1126332"/>
            <a:ext cx="1349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0B433E22-1402-4C5D-BB11-D090325C22B3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006600" y="1287466"/>
            <a:ext cx="498654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8000"/>
              </a:lnSpc>
              <a:spcBef>
                <a:spcPct val="20000"/>
              </a:spcBef>
              <a:buClrTx/>
              <a:buFontTx/>
              <a:buNone/>
            </a:pPr>
            <a:r>
              <a:rPr kumimoji="0" lang="en-US" altLang="en-US" sz="1700" dirty="0">
                <a:solidFill>
                  <a:schemeClr val="bg1"/>
                </a:solidFill>
                <a:latin typeface="Arial" panose="020B0604020202020204" pitchFamily="34" charset="0"/>
              </a:rPr>
              <a:t>IBM Systems and Technology Group</a:t>
            </a: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4B14478A-EAD5-4DCA-B403-193D851F1CAA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63725" y="4224338"/>
            <a:ext cx="0" cy="93345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21B23765-F57E-4932-8C76-D11BCA90681B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006600" y="1287466"/>
            <a:ext cx="410368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8000"/>
              </a:lnSpc>
              <a:spcBef>
                <a:spcPct val="20000"/>
              </a:spcBef>
              <a:buClrTx/>
              <a:buFontTx/>
              <a:buNone/>
            </a:pPr>
            <a:endParaRPr kumimoji="0"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" name="Line 13">
            <a:extLst>
              <a:ext uri="{FF2B5EF4-FFF2-40B4-BE49-F238E27FC236}">
                <a16:creationId xmlns:a16="http://schemas.microsoft.com/office/drawing/2014/main" id="{AAD898DD-F8DE-43A5-8695-47B8D84C6728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62139" y="1362078"/>
            <a:ext cx="0" cy="3286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9CB79B1F-DBC0-45E6-8FF5-B353A02F962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black">
          <a:xfrm>
            <a:off x="1949451" y="4106866"/>
            <a:ext cx="6400800" cy="998537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>
                <a:solidFill>
                  <a:srgbClr val="2DB6B3"/>
                </a:solidFill>
              </a:defRPr>
            </a:lvl1pPr>
          </a:lstStyle>
          <a:p>
            <a:pPr lvl="0"/>
            <a:endParaRPr lang="en-US" altLang="en-US" noProof="0" dirty="0"/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D326D044-6145-4746-8855-3DB325F1F2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62139" y="2359029"/>
            <a:ext cx="79549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b="1" dirty="0">
                <a:cs typeface="Arial" panose="020B0604020202020204" pitchFamily="34" charset="0"/>
              </a:rPr>
              <a:t>Baldy – </a:t>
            </a:r>
            <a:r>
              <a:rPr lang="en-US" altLang="en-US" sz="2000" b="1" dirty="0" err="1">
                <a:cs typeface="Arial" panose="020B0604020202020204" pitchFamily="34" charset="0"/>
              </a:rPr>
              <a:t>myPowerPoint</a:t>
            </a:r>
            <a:endParaRPr lang="en-US" altLang="en-US" sz="2000" b="1" dirty="0">
              <a:cs typeface="Arial" panose="020B0604020202020204" pitchFamily="34" charset="0"/>
            </a:endParaRPr>
          </a:p>
          <a:p>
            <a:endParaRPr lang="en-US" altLang="en-US" sz="2000" b="1" dirty="0"/>
          </a:p>
          <a:p>
            <a:endParaRPr lang="en-US" altLang="en-US" sz="2000" b="1" dirty="0"/>
          </a:p>
          <a:p>
            <a:endParaRPr lang="en-US" altLang="en-US" sz="2000" b="1" dirty="0"/>
          </a:p>
          <a:p>
            <a:endParaRPr lang="en-US" altLang="en-US" sz="2000" b="1" dirty="0"/>
          </a:p>
        </p:txBody>
      </p: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027AA65D-43A6-42D9-B36A-FC6C6186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3989" y="6500815"/>
            <a:ext cx="601663" cy="320675"/>
          </a:xfrm>
          <a:prstGeom prst="rect">
            <a:avLst/>
          </a:prstGeom>
        </p:spPr>
        <p:txBody>
          <a:bodyPr/>
          <a:lstStyle/>
          <a:p>
            <a:pPr algn="l"/>
            <a:fld id="{A3345CE9-07E0-48DE-961B-8CD758EC5403}" type="slidenum">
              <a:rPr lang="en-US" altLang="en-US" smtClean="0"/>
              <a:pPr algn="l"/>
              <a:t>‹#›</a:t>
            </a:fld>
            <a:endParaRPr lang="en-US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CAAECE-3386-4AA7-AFF8-39B1957D620D}"/>
              </a:ext>
            </a:extLst>
          </p:cNvPr>
          <p:cNvSpPr txBox="1"/>
          <p:nvPr userDrawn="1"/>
        </p:nvSpPr>
        <p:spPr>
          <a:xfrm>
            <a:off x="4058445" y="6610195"/>
            <a:ext cx="41120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IBM Confidential: This page may contain IBM 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965096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1">
            <a:extLst>
              <a:ext uri="{FF2B5EF4-FFF2-40B4-BE49-F238E27FC236}">
                <a16:creationId xmlns:a16="http://schemas.microsoft.com/office/drawing/2014/main" id="{37AC9D80-FECC-4913-832C-2E9849E34AB9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"/>
          <a:stretch>
            <a:fillRect/>
          </a:stretch>
        </p:blipFill>
        <p:spPr bwMode="auto">
          <a:xfrm>
            <a:off x="0" y="6470652"/>
            <a:ext cx="1219200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44B15-9A7E-431A-B8F3-0AC1180B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551" y="6345239"/>
            <a:ext cx="2743200" cy="365125"/>
          </a:xfrm>
        </p:spPr>
        <p:txBody>
          <a:bodyPr/>
          <a:lstStyle/>
          <a:p>
            <a:fld id="{0AFB0EC3-BFC2-4737-8595-10339333BA35}" type="datetime1">
              <a:rPr lang="en-US" smtClean="0"/>
              <a:t>4/21/22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1CF9D-A765-4055-826D-9D432C45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D4F2F-936F-4F5C-8FC5-4B1040BE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5C0-0851-4893-A220-EDCDBE4B20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3" descr="21">
            <a:extLst>
              <a:ext uri="{FF2B5EF4-FFF2-40B4-BE49-F238E27FC236}">
                <a16:creationId xmlns:a16="http://schemas.microsoft.com/office/drawing/2014/main" id="{A3C8605A-E155-43E2-BFC2-450C2F5596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3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ibm_light_gray_logo_300dpi">
            <a:extLst>
              <a:ext uri="{FF2B5EF4-FFF2-40B4-BE49-F238E27FC236}">
                <a16:creationId xmlns:a16="http://schemas.microsoft.com/office/drawing/2014/main" id="{452E6667-9551-4BD5-9014-5A2904441B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 bwMode="invGray">
          <a:xfrm>
            <a:off x="11366501" y="103454"/>
            <a:ext cx="622300" cy="21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11">
            <a:extLst>
              <a:ext uri="{FF2B5EF4-FFF2-40B4-BE49-F238E27FC236}">
                <a16:creationId xmlns:a16="http://schemas.microsoft.com/office/drawing/2014/main" id="{72D08587-C8EF-4428-8ECD-F3EF8BADBCEB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1187451" y="61915"/>
            <a:ext cx="63373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solidFill>
                  <a:srgbClr val="FFFFFF"/>
                </a:solidFill>
              </a:rPr>
              <a:t>Baldy - </a:t>
            </a:r>
            <a:r>
              <a:rPr lang="en-US" altLang="en-US" sz="1400" dirty="0" err="1">
                <a:solidFill>
                  <a:srgbClr val="FFFFFF"/>
                </a:solidFill>
              </a:rPr>
              <a:t>myPowerPoint</a:t>
            </a:r>
            <a:endParaRPr lang="en-US" altLang="en-US" sz="1400" dirty="0">
              <a:solidFill>
                <a:srgbClr val="FFFFFF"/>
              </a:solidFill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91B3E016-6596-4A26-9C40-FE3B3D275BC5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971551" y="147638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BCD6CEA-8DA4-4DCE-B612-36ADB6DF8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1691" y="382588"/>
            <a:ext cx="11527796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2000" b="1">
                <a:solidFill>
                  <a:srgbClr val="7889FB"/>
                </a:solidFill>
              </a:defRPr>
            </a:lvl1pPr>
          </a:lstStyle>
          <a:p>
            <a:pPr lvl="0"/>
            <a:endParaRPr lang="en-US" altLang="en-US" dirty="0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4492ADDD-1F07-4604-BC00-FF22F23138DA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971551" y="6475415"/>
            <a:ext cx="0" cy="1920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8600A-9744-461C-9357-5158BB25958E}"/>
              </a:ext>
            </a:extLst>
          </p:cNvPr>
          <p:cNvSpPr txBox="1"/>
          <p:nvPr userDrawn="1"/>
        </p:nvSpPr>
        <p:spPr>
          <a:xfrm>
            <a:off x="3581402" y="6654643"/>
            <a:ext cx="41120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IBM Confidential: This page may contain IBM 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9067821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21">
            <a:extLst>
              <a:ext uri="{FF2B5EF4-FFF2-40B4-BE49-F238E27FC236}">
                <a16:creationId xmlns:a16="http://schemas.microsoft.com/office/drawing/2014/main" id="{E5A414B7-4840-40C1-81C4-DDEB917BB91D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"/>
          <a:stretch>
            <a:fillRect/>
          </a:stretch>
        </p:blipFill>
        <p:spPr bwMode="auto">
          <a:xfrm>
            <a:off x="-1" y="5164141"/>
            <a:ext cx="12191997" cy="169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21">
            <a:extLst>
              <a:ext uri="{FF2B5EF4-FFF2-40B4-BE49-F238E27FC236}">
                <a16:creationId xmlns:a16="http://schemas.microsoft.com/office/drawing/2014/main" id="{8730D9AF-3EDD-4491-ACF5-B98FDDBC73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ibm_white_logo_300dpi">
            <a:extLst>
              <a:ext uri="{FF2B5EF4-FFF2-40B4-BE49-F238E27FC236}">
                <a16:creationId xmlns:a16="http://schemas.microsoft.com/office/drawing/2014/main" id="{70C18AF4-4DDF-4CD0-A71C-98636C830E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5739"/>
          <a:stretch>
            <a:fillRect/>
          </a:stretch>
        </p:blipFill>
        <p:spPr bwMode="invGray">
          <a:xfrm>
            <a:off x="10738933" y="1126332"/>
            <a:ext cx="1349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0B433E22-1402-4C5D-BB11-D090325C22B3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006600" y="1287466"/>
            <a:ext cx="498654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8000"/>
              </a:lnSpc>
              <a:spcBef>
                <a:spcPct val="20000"/>
              </a:spcBef>
              <a:buClrTx/>
              <a:buFontTx/>
              <a:buNone/>
            </a:pPr>
            <a:r>
              <a:rPr kumimoji="0" lang="en-US" altLang="en-US" sz="1700" dirty="0">
                <a:solidFill>
                  <a:schemeClr val="bg1"/>
                </a:solidFill>
                <a:latin typeface="Arial" panose="020B0604020202020204" pitchFamily="34" charset="0"/>
              </a:rPr>
              <a:t>IBM Systems and Technology Group</a:t>
            </a: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4B14478A-EAD5-4DCA-B403-193D851F1CAA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63725" y="4224338"/>
            <a:ext cx="0" cy="93345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21B23765-F57E-4932-8C76-D11BCA90681B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006600" y="1287466"/>
            <a:ext cx="410368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8000"/>
              </a:lnSpc>
              <a:spcBef>
                <a:spcPct val="20000"/>
              </a:spcBef>
              <a:buClrTx/>
              <a:buFontTx/>
              <a:buNone/>
            </a:pPr>
            <a:endParaRPr kumimoji="0"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" name="Line 13">
            <a:extLst>
              <a:ext uri="{FF2B5EF4-FFF2-40B4-BE49-F238E27FC236}">
                <a16:creationId xmlns:a16="http://schemas.microsoft.com/office/drawing/2014/main" id="{AAD898DD-F8DE-43A5-8695-47B8D84C6728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62139" y="1362078"/>
            <a:ext cx="0" cy="3286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9CB79B1F-DBC0-45E6-8FF5-B353A02F962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black">
          <a:xfrm>
            <a:off x="1949451" y="4106866"/>
            <a:ext cx="6400800" cy="998537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>
                <a:solidFill>
                  <a:srgbClr val="2DB6B3"/>
                </a:solidFill>
              </a:defRPr>
            </a:lvl1pPr>
          </a:lstStyle>
          <a:p>
            <a:pPr lvl="0"/>
            <a:endParaRPr lang="en-US" altLang="en-US" noProof="0" dirty="0"/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D326D044-6145-4746-8855-3DB325F1F2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62139" y="2359029"/>
            <a:ext cx="79549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b="1" dirty="0">
                <a:cs typeface="Arial" panose="020B0604020202020204" pitchFamily="34" charset="0"/>
              </a:rPr>
              <a:t>Baldy – </a:t>
            </a:r>
            <a:r>
              <a:rPr lang="en-US" altLang="en-US" sz="2000" b="1" dirty="0" err="1">
                <a:cs typeface="Arial" panose="020B0604020202020204" pitchFamily="34" charset="0"/>
              </a:rPr>
              <a:t>myPowerPoint</a:t>
            </a:r>
            <a:endParaRPr lang="en-US" altLang="en-US" sz="2000" b="1" dirty="0">
              <a:cs typeface="Arial" panose="020B0604020202020204" pitchFamily="34" charset="0"/>
            </a:endParaRPr>
          </a:p>
          <a:p>
            <a:endParaRPr lang="en-US" altLang="en-US" sz="2000" b="1" dirty="0"/>
          </a:p>
          <a:p>
            <a:endParaRPr lang="en-US" altLang="en-US" sz="2000" b="1" dirty="0"/>
          </a:p>
          <a:p>
            <a:endParaRPr lang="en-US" altLang="en-US" sz="2000" b="1" dirty="0"/>
          </a:p>
          <a:p>
            <a:endParaRPr lang="en-US" altLang="en-US" sz="2000" b="1" dirty="0"/>
          </a:p>
        </p:txBody>
      </p: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027AA65D-43A6-42D9-B36A-FC6C6186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3989" y="6500815"/>
            <a:ext cx="601663" cy="320675"/>
          </a:xfrm>
          <a:prstGeom prst="rect">
            <a:avLst/>
          </a:prstGeom>
        </p:spPr>
        <p:txBody>
          <a:bodyPr/>
          <a:lstStyle/>
          <a:p>
            <a:pPr algn="l"/>
            <a:fld id="{A3345CE9-07E0-48DE-961B-8CD758EC5403}" type="slidenum">
              <a:rPr lang="en-US" altLang="en-US" smtClean="0"/>
              <a:pPr algn="l"/>
              <a:t>‹#›</a:t>
            </a:fld>
            <a:endParaRPr lang="en-US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CAAECE-3386-4AA7-AFF8-39B1957D620D}"/>
              </a:ext>
            </a:extLst>
          </p:cNvPr>
          <p:cNvSpPr txBox="1"/>
          <p:nvPr userDrawn="1"/>
        </p:nvSpPr>
        <p:spPr>
          <a:xfrm>
            <a:off x="4058445" y="6610195"/>
            <a:ext cx="41120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IBM Confidential: This page may contain IBM 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8259683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1">
            <a:extLst>
              <a:ext uri="{FF2B5EF4-FFF2-40B4-BE49-F238E27FC236}">
                <a16:creationId xmlns:a16="http://schemas.microsoft.com/office/drawing/2014/main" id="{37AC9D80-FECC-4913-832C-2E9849E34AB9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"/>
          <a:stretch>
            <a:fillRect/>
          </a:stretch>
        </p:blipFill>
        <p:spPr bwMode="auto">
          <a:xfrm>
            <a:off x="0" y="6470652"/>
            <a:ext cx="1219200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44B15-9A7E-431A-B8F3-0AC1180B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551" y="6345239"/>
            <a:ext cx="2743200" cy="365125"/>
          </a:xfrm>
        </p:spPr>
        <p:txBody>
          <a:bodyPr/>
          <a:lstStyle/>
          <a:p>
            <a:fld id="{0AFB0EC3-BFC2-4737-8595-10339333BA35}" type="datetime1">
              <a:rPr lang="en-US" smtClean="0"/>
              <a:t>4/21/22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1CF9D-A765-4055-826D-9D432C45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D4F2F-936F-4F5C-8FC5-4B1040BE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5C0-0851-4893-A220-EDCDBE4B20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3" descr="21">
            <a:extLst>
              <a:ext uri="{FF2B5EF4-FFF2-40B4-BE49-F238E27FC236}">
                <a16:creationId xmlns:a16="http://schemas.microsoft.com/office/drawing/2014/main" id="{A3C8605A-E155-43E2-BFC2-450C2F5596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3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ibm_light_gray_logo_300dpi">
            <a:extLst>
              <a:ext uri="{FF2B5EF4-FFF2-40B4-BE49-F238E27FC236}">
                <a16:creationId xmlns:a16="http://schemas.microsoft.com/office/drawing/2014/main" id="{452E6667-9551-4BD5-9014-5A2904441B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 bwMode="invGray">
          <a:xfrm>
            <a:off x="11366501" y="103454"/>
            <a:ext cx="622300" cy="21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11">
            <a:extLst>
              <a:ext uri="{FF2B5EF4-FFF2-40B4-BE49-F238E27FC236}">
                <a16:creationId xmlns:a16="http://schemas.microsoft.com/office/drawing/2014/main" id="{72D08587-C8EF-4428-8ECD-F3EF8BADBCEB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1187451" y="61915"/>
            <a:ext cx="63373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solidFill>
                  <a:srgbClr val="FFFFFF"/>
                </a:solidFill>
              </a:rPr>
              <a:t>Baldy - </a:t>
            </a:r>
            <a:r>
              <a:rPr lang="en-US" altLang="en-US" sz="1400" dirty="0" err="1">
                <a:solidFill>
                  <a:srgbClr val="FFFFFF"/>
                </a:solidFill>
              </a:rPr>
              <a:t>myPowerPoint</a:t>
            </a:r>
            <a:endParaRPr lang="en-US" altLang="en-US" sz="1400" dirty="0">
              <a:solidFill>
                <a:srgbClr val="FFFFFF"/>
              </a:solidFill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91B3E016-6596-4A26-9C40-FE3B3D275BC5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971551" y="147638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BCD6CEA-8DA4-4DCE-B612-36ADB6DF8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1691" y="382588"/>
            <a:ext cx="11527796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2000" b="1">
                <a:solidFill>
                  <a:srgbClr val="7889FB"/>
                </a:solidFill>
              </a:defRPr>
            </a:lvl1pPr>
          </a:lstStyle>
          <a:p>
            <a:pPr lvl="0"/>
            <a:endParaRPr lang="en-US" altLang="en-US" dirty="0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4492ADDD-1F07-4604-BC00-FF22F23138DA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971551" y="6475415"/>
            <a:ext cx="0" cy="1920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8600A-9744-461C-9357-5158BB25958E}"/>
              </a:ext>
            </a:extLst>
          </p:cNvPr>
          <p:cNvSpPr txBox="1"/>
          <p:nvPr userDrawn="1"/>
        </p:nvSpPr>
        <p:spPr>
          <a:xfrm>
            <a:off x="3581402" y="6654643"/>
            <a:ext cx="41120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IBM Confidential: This page may contain IBM 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9743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0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90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791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4" y="-3175"/>
            <a:ext cx="11952816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8940800" cy="3429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pic>
        <p:nvPicPr>
          <p:cNvPr id="6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1" y="3484564"/>
            <a:ext cx="4485217" cy="337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3429000"/>
            <a:ext cx="12192000" cy="1828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4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8" name="Rectangle 7"/>
          <p:cNvSpPr/>
          <p:nvPr/>
        </p:nvSpPr>
        <p:spPr>
          <a:xfrm>
            <a:off x="1" y="3429000"/>
            <a:ext cx="182033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pic>
        <p:nvPicPr>
          <p:cNvPr id="9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5791200"/>
            <a:ext cx="4165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581400"/>
            <a:ext cx="9753600" cy="914400"/>
          </a:xfrm>
        </p:spPr>
        <p:txBody>
          <a:bodyPr/>
          <a:lstStyle>
            <a:lvl1pPr>
              <a:defRPr sz="3200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669" y="4572000"/>
            <a:ext cx="9751131" cy="533400"/>
          </a:xfrm>
        </p:spPr>
        <p:txBody>
          <a:bodyPr>
            <a:normAutofit/>
          </a:bodyPr>
          <a:lstStyle>
            <a:lvl1pPr marL="0" indent="0" algn="l">
              <a:spcAft>
                <a:spcPts val="0"/>
              </a:spcAft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6889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GLOBALFOUNDRIES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8A7D2-CBBA-41DE-9810-E765CC5E0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7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14400" y="1752600"/>
            <a:ext cx="10363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4400" y="1143000"/>
            <a:ext cx="103632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  <a:lvl2pPr marL="0" indent="0">
              <a:spcAft>
                <a:spcPts val="0"/>
              </a:spcAft>
              <a:buNone/>
              <a:defRPr sz="1800"/>
            </a:lvl2pPr>
            <a:lvl3pPr marL="0" indent="0">
              <a:spcAft>
                <a:spcPts val="0"/>
              </a:spcAft>
              <a:buNone/>
              <a:defRPr sz="1800"/>
            </a:lvl3pPr>
            <a:lvl4pPr marL="0" indent="0">
              <a:spcAft>
                <a:spcPts val="0"/>
              </a:spcAft>
              <a:buNone/>
              <a:defRPr sz="1800"/>
            </a:lvl4pPr>
            <a:lvl5pPr marL="0" indent="0">
              <a:spcAft>
                <a:spcPts val="0"/>
              </a:spcAft>
              <a:buNone/>
              <a:defRPr sz="1800"/>
            </a:lvl5pPr>
            <a:lvl6pPr marL="0" indent="0">
              <a:spcAft>
                <a:spcPts val="0"/>
              </a:spcAft>
              <a:buNone/>
              <a:defRPr sz="1800"/>
            </a:lvl6pPr>
            <a:lvl7pPr marL="0" indent="0">
              <a:spcAft>
                <a:spcPts val="0"/>
              </a:spcAft>
              <a:buNone/>
              <a:defRPr sz="1800"/>
            </a:lvl7pPr>
            <a:lvl8pPr marL="0" indent="0">
              <a:spcAft>
                <a:spcPts val="0"/>
              </a:spcAft>
              <a:buNone/>
              <a:defRPr sz="1800"/>
            </a:lvl8pPr>
            <a:lvl9pPr marL="0" indent="0">
              <a:spcAft>
                <a:spcPts val="0"/>
              </a:spcAft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GLOBALFOUNDRIES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7AC3B-76BA-4A0B-8D9A-E530CCAF1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4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838200"/>
            <a:ext cx="11068051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1" y="6505575"/>
            <a:ext cx="344381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Verdana" panose="020B0604030504040204" pitchFamily="34" charset="0"/>
              <a:buNone/>
            </a:pPr>
            <a:fld id="{D4F252C1-4BC1-4730-B3C1-54E32DE28E0D}" type="slidenum">
              <a:rPr lang="en-US" sz="1200">
                <a:solidFill>
                  <a:srgbClr val="000000"/>
                </a:solidFill>
                <a:latin typeface="Verdana" panose="020B0604030504040204" pitchFamily="34" charset="0"/>
              </a:rPr>
              <a:pPr>
                <a:buFont typeface="Verdana" panose="020B0604030504040204" pitchFamily="34" charset="0"/>
                <a:buNone/>
              </a:pPr>
              <a:t>‹#›</a:t>
            </a:fld>
            <a:r>
              <a:rPr lang="en-US" sz="1200">
                <a:solidFill>
                  <a:srgbClr val="000000"/>
                </a:solidFill>
                <a:latin typeface="Verdana" panose="020B0604030504040204" pitchFamily="34" charset="0"/>
              </a:rPr>
              <a:t>         </a:t>
            </a:r>
          </a:p>
        </p:txBody>
      </p:sp>
      <p:sp>
        <p:nvSpPr>
          <p:cNvPr id="328708" name="Line 4"/>
          <p:cNvSpPr>
            <a:spLocks noChangeShapeType="1"/>
          </p:cNvSpPr>
          <p:nvPr/>
        </p:nvSpPr>
        <p:spPr bwMode="auto">
          <a:xfrm>
            <a:off x="609600" y="6551614"/>
            <a:ext cx="111760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en-US" sz="3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406400" y="6537325"/>
            <a:ext cx="1158240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Verdana" panose="020B0604030504040204" pitchFamily="34" charset="0"/>
              <a:buNone/>
            </a:pPr>
            <a:r>
              <a:rPr lang="en-US" sz="1000" b="1">
                <a:solidFill>
                  <a:srgbClr val="000000"/>
                </a:solidFill>
                <a:latin typeface="Verdana" panose="020B0604030504040204" pitchFamily="34" charset="0"/>
              </a:rPr>
              <a:t>IBM Confidential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98408"/>
            <a:ext cx="7935384" cy="48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8711" name="Line 7"/>
          <p:cNvSpPr>
            <a:spLocks noChangeShapeType="1"/>
          </p:cNvSpPr>
          <p:nvPr/>
        </p:nvSpPr>
        <p:spPr bwMode="auto">
          <a:xfrm>
            <a:off x="463551" y="685800"/>
            <a:ext cx="1117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en-US" sz="3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8714" name="Text Box 10"/>
          <p:cNvSpPr txBox="1">
            <a:spLocks noChangeArrowheads="1"/>
          </p:cNvSpPr>
          <p:nvPr/>
        </p:nvSpPr>
        <p:spPr bwMode="auto">
          <a:xfrm>
            <a:off x="10386483" y="30162"/>
            <a:ext cx="180551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</a:rPr>
              <a:t>IBM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9" r:id="rId3"/>
    <p:sldLayoutId id="2147483681" r:id="rId4"/>
    <p:sldLayoutId id="2147483680" r:id="rId5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2400">
          <a:solidFill>
            <a:srgbClr val="000000"/>
          </a:solidFill>
          <a:latin typeface="Verdana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2400">
          <a:solidFill>
            <a:srgbClr val="000000"/>
          </a:solidFill>
          <a:latin typeface="Verdana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2400">
          <a:solidFill>
            <a:srgbClr val="000000"/>
          </a:solidFill>
          <a:latin typeface="Verdana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2400">
          <a:solidFill>
            <a:srgbClr val="000000"/>
          </a:solidFill>
          <a:latin typeface="Verdana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2400">
          <a:solidFill>
            <a:srgbClr val="000000"/>
          </a:solidFill>
          <a:latin typeface="Verdana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2400">
          <a:solidFill>
            <a:srgbClr val="000000"/>
          </a:solidFill>
          <a:latin typeface="Verdana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2400">
          <a:solidFill>
            <a:srgbClr val="000000"/>
          </a:solidFill>
          <a:latin typeface="Verdana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2400">
          <a:solidFill>
            <a:srgbClr val="000000"/>
          </a:solidFill>
          <a:latin typeface="Verdana" pitchFamily="34" charset="0"/>
        </a:defRPr>
      </a:lvl9pPr>
    </p:titleStyle>
    <p:bodyStyle>
      <a:lvl1pPr marL="168275" indent="-168275" algn="l" defTabSz="457200" rtl="0" eaLnBrk="1" fontAlgn="base" hangingPunct="1">
        <a:spcBef>
          <a:spcPts val="125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346075" indent="-174625" algn="l" defTabSz="457200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buChar char="–"/>
        <a:defRPr>
          <a:solidFill>
            <a:srgbClr val="000000"/>
          </a:solidFill>
          <a:latin typeface="+mn-lt"/>
        </a:defRPr>
      </a:lvl2pPr>
      <a:lvl3pPr marL="520700" indent="-171450" algn="l" defTabSz="457200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buChar char="•"/>
        <a:defRPr sz="1600">
          <a:solidFill>
            <a:srgbClr val="000000"/>
          </a:solidFill>
          <a:latin typeface="+mn-lt"/>
        </a:defRPr>
      </a:lvl3pPr>
      <a:lvl4pPr marL="715963" indent="-193675" algn="l" defTabSz="457200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buChar char="–"/>
        <a:defRPr sz="1400">
          <a:solidFill>
            <a:srgbClr val="000000"/>
          </a:solidFill>
          <a:latin typeface="+mn-lt"/>
        </a:defRPr>
      </a:lvl4pPr>
      <a:lvl5pPr marL="885825" indent="-168275" algn="l" defTabSz="457200" rtl="0" eaLnBrk="1" fontAlgn="base" hangingPunct="1">
        <a:spcBef>
          <a:spcPts val="30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buChar char="•"/>
        <a:defRPr sz="1200">
          <a:solidFill>
            <a:srgbClr val="000000"/>
          </a:solidFill>
          <a:latin typeface="+mn-lt"/>
        </a:defRPr>
      </a:lvl5pPr>
      <a:lvl6pPr marL="1343025" indent="-168275" algn="l" defTabSz="457200" rtl="0" eaLnBrk="1" fontAlgn="base" hangingPunct="1">
        <a:spcBef>
          <a:spcPts val="30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buChar char="•"/>
        <a:defRPr sz="1200">
          <a:solidFill>
            <a:srgbClr val="000000"/>
          </a:solidFill>
          <a:latin typeface="+mn-lt"/>
        </a:defRPr>
      </a:lvl6pPr>
      <a:lvl7pPr marL="1800225" indent="-168275" algn="l" defTabSz="457200" rtl="0" eaLnBrk="1" fontAlgn="base" hangingPunct="1">
        <a:spcBef>
          <a:spcPts val="30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buChar char="•"/>
        <a:defRPr sz="1200">
          <a:solidFill>
            <a:srgbClr val="000000"/>
          </a:solidFill>
          <a:latin typeface="+mn-lt"/>
        </a:defRPr>
      </a:lvl7pPr>
      <a:lvl8pPr marL="2257425" indent="-168275" algn="l" defTabSz="457200" rtl="0" eaLnBrk="1" fontAlgn="base" hangingPunct="1">
        <a:spcBef>
          <a:spcPts val="30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buChar char="•"/>
        <a:defRPr sz="1200">
          <a:solidFill>
            <a:srgbClr val="000000"/>
          </a:solidFill>
          <a:latin typeface="+mn-lt"/>
        </a:defRPr>
      </a:lvl8pPr>
      <a:lvl9pPr marL="2714625" indent="-168275" algn="l" defTabSz="457200" rtl="0" eaLnBrk="1" fontAlgn="base" hangingPunct="1">
        <a:spcBef>
          <a:spcPts val="30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buChar char="•"/>
        <a:defRPr sz="12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5867401"/>
            <a:ext cx="11068051" cy="49371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1" y="6505575"/>
            <a:ext cx="344381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Verdana" panose="020B0604030504040204" pitchFamily="34" charset="0"/>
              <a:buNone/>
            </a:pPr>
            <a:fld id="{E2F71023-3A38-4DA6-B3FE-B91CE87BF26E}" type="slidenum">
              <a:rPr lang="en-US" sz="1200">
                <a:solidFill>
                  <a:srgbClr val="000000"/>
                </a:solidFill>
                <a:latin typeface="Verdana" panose="020B0604030504040204" pitchFamily="34" charset="0"/>
              </a:rPr>
              <a:pPr>
                <a:buFont typeface="Verdana" panose="020B0604030504040204" pitchFamily="34" charset="0"/>
                <a:buNone/>
              </a:pPr>
              <a:t>‹#›</a:t>
            </a:fld>
            <a:r>
              <a:rPr lang="en-US" sz="1200">
                <a:solidFill>
                  <a:srgbClr val="000000"/>
                </a:solidFill>
                <a:latin typeface="Verdana" panose="020B0604030504040204" pitchFamily="34" charset="0"/>
              </a:rPr>
              <a:t>         </a:t>
            </a:r>
          </a:p>
        </p:txBody>
      </p:sp>
      <p:sp>
        <p:nvSpPr>
          <p:cNvPr id="328708" name="Line 4"/>
          <p:cNvSpPr>
            <a:spLocks noChangeShapeType="1"/>
          </p:cNvSpPr>
          <p:nvPr/>
        </p:nvSpPr>
        <p:spPr bwMode="auto">
          <a:xfrm>
            <a:off x="609600" y="6551614"/>
            <a:ext cx="111760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en-US" sz="3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406400" y="6537325"/>
            <a:ext cx="1158240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Verdana" panose="020B0604030504040204" pitchFamily="34" charset="0"/>
              <a:buNone/>
            </a:pPr>
            <a:r>
              <a:rPr lang="en-US" sz="1000" b="1">
                <a:solidFill>
                  <a:srgbClr val="000000"/>
                </a:solidFill>
                <a:latin typeface="Verdana" panose="020B0604030504040204" pitchFamily="34" charset="0"/>
              </a:rPr>
              <a:t>IBM Confidential</a:t>
            </a:r>
          </a:p>
        </p:txBody>
      </p:sp>
      <p:sp>
        <p:nvSpPr>
          <p:cNvPr id="54989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87326"/>
            <a:ext cx="7935384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8711" name="Line 7"/>
          <p:cNvSpPr>
            <a:spLocks noChangeShapeType="1"/>
          </p:cNvSpPr>
          <p:nvPr/>
        </p:nvSpPr>
        <p:spPr bwMode="auto">
          <a:xfrm>
            <a:off x="463551" y="685800"/>
            <a:ext cx="1117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en-US" sz="3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8714" name="Text Box 10"/>
          <p:cNvSpPr txBox="1">
            <a:spLocks noChangeArrowheads="1"/>
          </p:cNvSpPr>
          <p:nvPr/>
        </p:nvSpPr>
        <p:spPr bwMode="auto">
          <a:xfrm>
            <a:off x="10386483" y="35943"/>
            <a:ext cx="180551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</a:rPr>
              <a:t>IBM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2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2400">
          <a:solidFill>
            <a:srgbClr val="000000"/>
          </a:solidFill>
          <a:latin typeface="Verdana" panose="020B060403050404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2400">
          <a:solidFill>
            <a:srgbClr val="000000"/>
          </a:solidFill>
          <a:latin typeface="Verdana" panose="020B060403050404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2400">
          <a:solidFill>
            <a:srgbClr val="000000"/>
          </a:solidFill>
          <a:latin typeface="Verdana" panose="020B060403050404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2400">
          <a:solidFill>
            <a:srgbClr val="000000"/>
          </a:solidFill>
          <a:latin typeface="Verdana" panose="020B060403050404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2400">
          <a:solidFill>
            <a:srgbClr val="000000"/>
          </a:solidFill>
          <a:latin typeface="Verdana" panose="020B060403050404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2400">
          <a:solidFill>
            <a:srgbClr val="000000"/>
          </a:solidFill>
          <a:latin typeface="Verdana" panose="020B060403050404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2400">
          <a:solidFill>
            <a:srgbClr val="000000"/>
          </a:solidFill>
          <a:latin typeface="Verdana" panose="020B060403050404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2400">
          <a:solidFill>
            <a:srgbClr val="000000"/>
          </a:solidFill>
          <a:latin typeface="Verdana" panose="020B0604030504040204" pitchFamily="34" charset="0"/>
        </a:defRPr>
      </a:lvl9pPr>
    </p:titleStyle>
    <p:bodyStyle>
      <a:lvl1pPr marL="168275" indent="-168275" algn="l" defTabSz="457200" rtl="0" eaLnBrk="0" fontAlgn="base" hangingPunct="0">
        <a:spcBef>
          <a:spcPts val="125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346075" indent="-174625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buChar char="–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520700" indent="-17145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715963" indent="-193675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885825" indent="-168275" algn="l" defTabSz="457200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buChar char="•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40414"/>
            <a:ext cx="1733551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009968" y="0"/>
            <a:ext cx="18203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" y="1066800"/>
            <a:ext cx="182033" cy="5791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182033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228600"/>
            <a:ext cx="10363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10363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1" y="6530976"/>
            <a:ext cx="1361017" cy="18256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0" y="6530976"/>
            <a:ext cx="3657600" cy="18256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GLOBALFOUNDRIES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530976"/>
            <a:ext cx="406400" cy="18256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898F94C-1015-4AAE-A4E5-574E949ED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0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Clr>
          <a:srgbClr val="403F42"/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rgbClr val="403F42"/>
        </a:buClr>
        <a:buSzPct val="90000"/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403F42"/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58850" indent="-182563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403F42"/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82563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403F4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tx2">
            <a:lumMod val="50000"/>
          </a:schemeClr>
        </a:buClr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tx2">
            <a:lumMod val="50000"/>
          </a:schemeClr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tx2">
            <a:lumMod val="50000"/>
          </a:schemeClr>
        </a:buClr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tx2">
            <a:lumMod val="50000"/>
          </a:schemeClr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111E8-A6B7-49A3-A535-67DFC2B3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0FB23-5AA1-4FA0-92B1-FDDCAC4F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8F71-0296-4BC2-8C6E-A23EC8C4D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FE27-9D9F-488A-849C-AEF97DD616FF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29936-32AD-4522-9560-95BABDB78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91ADF-BA91-4677-A34D-1B0BDFFEE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765C0-0851-4893-A220-EDCDBE4B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111E8-A6B7-49A3-A535-67DFC2B3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0FB23-5AA1-4FA0-92B1-FDDCAC4F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8F71-0296-4BC2-8C6E-A23EC8C4D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FE27-9D9F-488A-849C-AEF97DD616FF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29936-32AD-4522-9560-95BABDB78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91ADF-BA91-4677-A34D-1B0BDFFEE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765C0-0851-4893-A220-EDCDBE4B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6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111E8-A6B7-49A3-A535-67DFC2B3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0FB23-5AA1-4FA0-92B1-FDDCAC4F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8F71-0296-4BC2-8C6E-A23EC8C4D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FE27-9D9F-488A-849C-AEF97DD616FF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29936-32AD-4522-9560-95BABDB78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91ADF-BA91-4677-A34D-1B0BDFFEE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765C0-0851-4893-A220-EDCDBE4B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3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111E8-A6B7-49A3-A535-67DFC2B3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0FB23-5AA1-4FA0-92B1-FDDCAC4F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8F71-0296-4BC2-8C6E-A23EC8C4D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FE27-9D9F-488A-849C-AEF97DD616FF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29936-32AD-4522-9560-95BABDB78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91ADF-BA91-4677-A34D-1B0BDFFEE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765C0-0851-4893-A220-EDCDBE4B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1100" y="2133600"/>
            <a:ext cx="9829800" cy="147002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Wafer Spatial Anlaysis Tool</a:t>
            </a:r>
            <a:br>
              <a:rPr lang="en-US" sz="2000" b="1" dirty="0"/>
            </a:br>
            <a:r>
              <a:rPr lang="en-US" sz="2000" b="1" dirty="0"/>
              <a:t>Design Thinking and Implementation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11277600" cy="1981200"/>
          </a:xfrm>
        </p:spPr>
        <p:txBody>
          <a:bodyPr/>
          <a:lstStyle/>
          <a:p>
            <a:r>
              <a:rPr lang="en-US" dirty="0"/>
              <a:t>By Adam Yang, Elnatan Mataev, Brian Walsh, Cheng-Yi Lin, Cynthia Manya, Katsunori Onishi, Stephen Wu, Tom Mechler</a:t>
            </a:r>
          </a:p>
          <a:p>
            <a:r>
              <a:rPr lang="en-US" b="1" dirty="0"/>
              <a:t>3/31/2022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8913-AC47-7440-8D4A-6442E68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D0363-9A69-CE49-BEEF-26EC4A390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838200"/>
            <a:ext cx="4419600" cy="5638800"/>
          </a:xfrm>
        </p:spPr>
        <p:txBody>
          <a:bodyPr/>
          <a:lstStyle/>
          <a:p>
            <a:r>
              <a:rPr lang="en-US" dirty="0"/>
              <a:t>We have data associated with specific x/y chip coordinates on the wafer. </a:t>
            </a:r>
          </a:p>
          <a:p>
            <a:r>
              <a:rPr lang="en-US" dirty="0"/>
              <a:t>We want create tools to help engineers take advantage of this wafer regionality data.</a:t>
            </a:r>
          </a:p>
          <a:p>
            <a:pPr lvl="1"/>
            <a:r>
              <a:rPr lang="en-US" dirty="0"/>
              <a:t>We want it to be as versitle as possible (applies to more than just 1 user)</a:t>
            </a:r>
          </a:p>
          <a:p>
            <a:pPr lvl="1"/>
            <a:r>
              <a:rPr lang="en-US" dirty="0"/>
              <a:t>We want it to do something that our current tools can’t easily do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7B971-0CBF-1649-850F-3D79CC59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447800"/>
            <a:ext cx="2692400" cy="3245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988E93-F36D-D946-82DC-A0BC2C2CF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921" y="591752"/>
            <a:ext cx="3346478" cy="3358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BC976-8CC9-074B-9921-BB25A199F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3972685"/>
            <a:ext cx="4149313" cy="24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5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78C-473B-4641-A0F0-765E48B9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32C58-9B9F-47AF-8636-A70190572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838200"/>
            <a:ext cx="50292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Leader: Adam Yang</a:t>
            </a:r>
          </a:p>
          <a:p>
            <a:pPr marL="0" indent="0">
              <a:buNone/>
            </a:pPr>
            <a:r>
              <a:rPr lang="en-US" dirty="0"/>
              <a:t>Design-Thinking Coach: Mark Stewart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Participants:</a:t>
            </a:r>
          </a:p>
          <a:p>
            <a:r>
              <a:rPr lang="en-US" dirty="0"/>
              <a:t>Elnatan Matev</a:t>
            </a:r>
          </a:p>
          <a:p>
            <a:r>
              <a:rPr lang="en-US" dirty="0"/>
              <a:t>Brian Walsh</a:t>
            </a:r>
          </a:p>
          <a:p>
            <a:r>
              <a:rPr lang="en-US" dirty="0"/>
              <a:t>Cheng-Yi Lin</a:t>
            </a:r>
          </a:p>
          <a:p>
            <a:r>
              <a:rPr lang="en-US" dirty="0"/>
              <a:t>Tom Mechler</a:t>
            </a:r>
          </a:p>
          <a:p>
            <a:r>
              <a:rPr lang="en-US" dirty="0"/>
              <a:t>Cynthia Manya</a:t>
            </a:r>
          </a:p>
          <a:p>
            <a:r>
              <a:rPr lang="en-US" dirty="0"/>
              <a:t>Stephen Wu</a:t>
            </a:r>
          </a:p>
          <a:p>
            <a:r>
              <a:rPr lang="en-US" dirty="0"/>
              <a:t>Katsunori Onishi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0DDEEF-22CD-4516-9FF0-23DC9884C2F5}"/>
              </a:ext>
            </a:extLst>
          </p:cNvPr>
          <p:cNvSpPr txBox="1">
            <a:spLocks/>
          </p:cNvSpPr>
          <p:nvPr/>
        </p:nvSpPr>
        <p:spPr bwMode="auto">
          <a:xfrm>
            <a:off x="6629400" y="914400"/>
            <a:ext cx="502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normAutofit/>
          </a:bodyPr>
          <a:lstStyle>
            <a:lvl1pPr marL="168275" indent="-168275" algn="l" defTabSz="457200" rtl="0" eaLnBrk="1" fontAlgn="base" hangingPunct="1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46075" indent="-174625" algn="l" defTabSz="457200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anose="020B0604030504040204" pitchFamily="34" charset="0"/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520700" indent="-171450" algn="l" defTabSz="457200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  <a:defRPr sz="1600">
                <a:solidFill>
                  <a:srgbClr val="000000"/>
                </a:solidFill>
                <a:latin typeface="+mn-lt"/>
              </a:defRPr>
            </a:lvl3pPr>
            <a:lvl4pPr marL="715963" indent="-193675" algn="l" defTabSz="457200" rtl="0" eaLnBrk="1" fontAlgn="base" hangingPunct="1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anose="020B0604030504040204" pitchFamily="34" charset="0"/>
              <a:buChar char="–"/>
              <a:defRPr sz="1400">
                <a:solidFill>
                  <a:srgbClr val="000000"/>
                </a:solidFill>
                <a:latin typeface="+mn-lt"/>
              </a:defRPr>
            </a:lvl4pPr>
            <a:lvl5pPr marL="885825" indent="-168275" algn="l" defTabSz="457200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  <a:defRPr sz="1200">
                <a:solidFill>
                  <a:srgbClr val="000000"/>
                </a:solidFill>
                <a:latin typeface="+mn-lt"/>
              </a:defRPr>
            </a:lvl5pPr>
            <a:lvl6pPr marL="1343025" indent="-168275" algn="l" defTabSz="457200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Char char="•"/>
              <a:defRPr sz="1200">
                <a:solidFill>
                  <a:srgbClr val="000000"/>
                </a:solidFill>
                <a:latin typeface="+mn-lt"/>
              </a:defRPr>
            </a:lvl6pPr>
            <a:lvl7pPr marL="1800225" indent="-168275" algn="l" defTabSz="457200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Char char="•"/>
              <a:defRPr sz="1200">
                <a:solidFill>
                  <a:srgbClr val="000000"/>
                </a:solidFill>
                <a:latin typeface="+mn-lt"/>
              </a:defRPr>
            </a:lvl7pPr>
            <a:lvl8pPr marL="2257425" indent="-168275" algn="l" defTabSz="457200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Char char="•"/>
              <a:defRPr sz="1200">
                <a:solidFill>
                  <a:srgbClr val="000000"/>
                </a:solidFill>
                <a:latin typeface="+mn-lt"/>
              </a:defRPr>
            </a:lvl8pPr>
            <a:lvl9pPr marL="2714625" indent="-168275" algn="l" defTabSz="457200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Char char="•"/>
              <a:defRPr sz="12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kern="0" dirty="0">
                <a:ea typeface="Verdana" panose="020B0604030504040204" pitchFamily="34" charset="0"/>
                <a:cs typeface="Verdana" panose="020B0604030504040204" pitchFamily="34" charset="0"/>
              </a:rPr>
              <a:t>Plan </a:t>
            </a:r>
          </a:p>
          <a:p>
            <a:pPr marL="228600" lvl="0" indent="-22860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Step 1: identify what tool to build</a:t>
            </a:r>
          </a:p>
          <a:p>
            <a:pPr marL="685800" lvl="1" indent="-228600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Different problems require different solutions, our first goal is to figure out what problem we want to address first.</a:t>
            </a:r>
          </a:p>
          <a:p>
            <a:pPr marL="1143000" lvl="2" indent="-228600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Who would use this tool?</a:t>
            </a:r>
          </a:p>
          <a:p>
            <a:pPr marL="1143000" lvl="2" indent="-228600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What are our pain points? </a:t>
            </a:r>
          </a:p>
          <a:p>
            <a:pPr marL="1143000" lvl="2" indent="-228600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Can we prioritize these? </a:t>
            </a:r>
          </a:p>
          <a:p>
            <a:pPr marL="685800" lvl="1" indent="-228600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prstClr val="black"/>
                </a:solidFill>
                <a:highlight>
                  <a:srgbClr val="FFFF00"/>
                </a:highlight>
                <a:ea typeface="Verdana" panose="020B0604030504040204" pitchFamily="34" charset="0"/>
                <a:cs typeface="Verdana" panose="020B0604030504040204" pitchFamily="34" charset="0"/>
              </a:rPr>
              <a:t>Needs Statement Exercise</a:t>
            </a:r>
          </a:p>
          <a:p>
            <a:pPr marL="685800" lvl="1" indent="-228600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prstClr val="black"/>
                </a:solidFill>
                <a:highlight>
                  <a:srgbClr val="FFFF00"/>
                </a:highlight>
                <a:ea typeface="Verdana" panose="020B0604030504040204" pitchFamily="34" charset="0"/>
                <a:cs typeface="Verdana" panose="020B0604030504040204" pitchFamily="34" charset="0"/>
              </a:rPr>
              <a:t>As-Is Scenario</a:t>
            </a:r>
          </a:p>
          <a:p>
            <a:pPr marL="228600" lvl="0" indent="-22860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Step 2: refine the tool</a:t>
            </a:r>
          </a:p>
          <a:p>
            <a:pPr marL="685800" lvl="1" indent="-228600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What features would we want on the tool?</a:t>
            </a:r>
          </a:p>
          <a:p>
            <a:pPr marL="1143000" lvl="2" indent="-228600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What are our needs/wants? </a:t>
            </a:r>
          </a:p>
          <a:p>
            <a:pPr marL="1143000" lvl="2" indent="-228600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What do we build now, and what do we add later?</a:t>
            </a:r>
          </a:p>
          <a:p>
            <a:pPr marL="685800" lvl="1" indent="-228600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How do you visualize yourself using the tool?</a:t>
            </a:r>
          </a:p>
          <a:p>
            <a:pPr marL="685800" lvl="1" indent="-228600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prstClr val="black"/>
                </a:solidFill>
                <a:highlight>
                  <a:srgbClr val="FFFF00"/>
                </a:highlight>
                <a:ea typeface="Verdana" panose="020B0604030504040204" pitchFamily="34" charset="0"/>
                <a:cs typeface="Verdana" panose="020B0604030504040204" pitchFamily="34" charset="0"/>
              </a:rPr>
              <a:t>Brain Storm Big Ideas Exercise</a:t>
            </a:r>
          </a:p>
          <a:p>
            <a:pPr marL="685800" lvl="1" indent="-228600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prstClr val="black"/>
                </a:solidFill>
                <a:highlight>
                  <a:srgbClr val="FFFF00"/>
                </a:highlight>
                <a:ea typeface="Verdana" panose="020B0604030504040204" pitchFamily="34" charset="0"/>
                <a:cs typeface="Verdana" panose="020B0604030504040204" pitchFamily="34" charset="0"/>
              </a:rPr>
              <a:t>Prioritzation Excercise</a:t>
            </a:r>
          </a:p>
          <a:p>
            <a:pPr>
              <a:buFontTx/>
              <a:buChar char="-"/>
            </a:pPr>
            <a:endParaRPr lang="en-US" kern="0" dirty="0"/>
          </a:p>
          <a:p>
            <a:endParaRPr lang="en-US" kern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5D8F6A-C9D7-4041-BBB5-5A3B3198CCC1}"/>
              </a:ext>
            </a:extLst>
          </p:cNvPr>
          <p:cNvCxnSpPr>
            <a:cxnSpLocks/>
          </p:cNvCxnSpPr>
          <p:nvPr/>
        </p:nvCxnSpPr>
        <p:spPr bwMode="auto">
          <a:xfrm>
            <a:off x="5931063" y="1181100"/>
            <a:ext cx="0" cy="499110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4269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237F-6C71-EF46-9764-E082B909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Viable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AAD8-5C57-484C-82B2-E2A6607D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that accepts input in the form of a csv file, clusters wafer based on defects/yield/measurement regionality and outputs list of wafers associated to each cluster as well as graphical representations of each cluster.</a:t>
            </a:r>
          </a:p>
          <a:p>
            <a:r>
              <a:rPr lang="en-US" dirty="0"/>
              <a:t>Goals of this tool:</a:t>
            </a:r>
          </a:p>
          <a:p>
            <a:pPr lvl="1"/>
            <a:r>
              <a:rPr lang="en-US" dirty="0"/>
              <a:t>Enable engineers to take advantage of wafer regional data which has been previously under utilized because of how much time/effort it requires.</a:t>
            </a:r>
          </a:p>
          <a:p>
            <a:pPr lvl="1"/>
            <a:r>
              <a:rPr lang="en-US" dirty="0"/>
              <a:t>Be robust and applicable to many forms of data (inline functional, WFT, etc.)</a:t>
            </a:r>
          </a:p>
          <a:p>
            <a:pPr lvl="1"/>
            <a:r>
              <a:rPr lang="en-US" dirty="0"/>
              <a:t>Address the pain points of:</a:t>
            </a:r>
          </a:p>
          <a:p>
            <a:pPr lvl="2"/>
            <a:r>
              <a:rPr lang="en-US" dirty="0"/>
              <a:t>New regional fails are occuring on the wafer, need a way to look back and identify all wafers that might have the same signature</a:t>
            </a:r>
          </a:p>
          <a:p>
            <a:pPr lvl="2"/>
            <a:r>
              <a:rPr lang="en-US" dirty="0"/>
              <a:t>Need a way to cluster wafers with similar fail signatures in order to datamine possible correlations and causations</a:t>
            </a:r>
          </a:p>
          <a:p>
            <a:pPr lvl="2"/>
            <a:r>
              <a:rPr lang="en-US" dirty="0"/>
              <a:t>Need analysis on overall yield detractors, clustering offers a way visualize patterns faster/easier</a:t>
            </a:r>
          </a:p>
          <a:p>
            <a:pPr lvl="1"/>
            <a:r>
              <a:rPr lang="en-US" dirty="0"/>
              <a:t>The MVP can be a stepping stone to other projects that we’ve come up with in our design thinking session.</a:t>
            </a:r>
          </a:p>
        </p:txBody>
      </p:sp>
    </p:spTree>
    <p:extLst>
      <p:ext uri="{BB962C8B-B14F-4D97-AF65-F5344CB8AC3E}">
        <p14:creationId xmlns:p14="http://schemas.microsoft.com/office/powerpoint/2010/main" val="344682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5C77-2049-D94A-AC29-2A1DCC08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to achieving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B9C98-B07C-BE49-B0F9-7CDBC6422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script that enables data input and does exploratory data analysis on the input</a:t>
            </a:r>
          </a:p>
          <a:p>
            <a:pPr lvl="1"/>
            <a:r>
              <a:rPr lang="en-US" dirty="0"/>
              <a:t>This is important because some algorithms like Kmeans clustering is very sensitive to outliers so we have to know if the outliers are real or fake.</a:t>
            </a:r>
          </a:p>
          <a:p>
            <a:r>
              <a:rPr lang="en-US" dirty="0"/>
              <a:t>Experiment with KMeans clustering algorithm and Convoluted Neural Networks to come up with best solution for clustering problems.</a:t>
            </a:r>
          </a:p>
          <a:p>
            <a:pPr lvl="1"/>
            <a:r>
              <a:rPr lang="en-US" dirty="0"/>
              <a:t>Is scaling required?</a:t>
            </a:r>
          </a:p>
          <a:p>
            <a:pPr lvl="1"/>
            <a:r>
              <a:rPr lang="en-US" dirty="0"/>
              <a:t>What is our performance metric?</a:t>
            </a:r>
          </a:p>
          <a:p>
            <a:r>
              <a:rPr lang="en-US" dirty="0"/>
              <a:t>If we are using a Kmeans clustering algorithm, we will offer input from user about how many clusters they want. </a:t>
            </a:r>
          </a:p>
          <a:p>
            <a:r>
              <a:rPr lang="en-US" dirty="0"/>
              <a:t>Also write a script that utilizes the “elbow method” to determine how many clusters are ideal for the inputed data</a:t>
            </a:r>
          </a:p>
          <a:p>
            <a:r>
              <a:rPr lang="en-US" dirty="0"/>
              <a:t>Need a function to provide graphical outputs too the user to easily visualize the clusters</a:t>
            </a:r>
          </a:p>
          <a:p>
            <a:pPr lvl="1"/>
            <a:r>
              <a:rPr lang="en-US" dirty="0"/>
              <a:t>Stack map of all wafers in each cluster</a:t>
            </a:r>
          </a:p>
          <a:p>
            <a:pPr lvl="1"/>
            <a:r>
              <a:rPr lang="en-US" dirty="0"/>
              <a:t>Individual wafer maps showing each wafer in the cluster</a:t>
            </a:r>
          </a:p>
          <a:p>
            <a:pPr lvl="1"/>
            <a:r>
              <a:rPr lang="en-US" dirty="0"/>
              <a:t>How do we handle this if we have hundreds of wafers? </a:t>
            </a:r>
          </a:p>
        </p:txBody>
      </p:sp>
    </p:spTree>
    <p:extLst>
      <p:ext uri="{BB962C8B-B14F-4D97-AF65-F5344CB8AC3E}">
        <p14:creationId xmlns:p14="http://schemas.microsoft.com/office/powerpoint/2010/main" val="327918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377B-FF71-4DAD-B64C-2C9B0D02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7F238-4C15-4A5B-BB58-42C9D8B37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38200"/>
            <a:ext cx="11811000" cy="5638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MVP:</a:t>
            </a:r>
          </a:p>
          <a:p>
            <a:pPr marL="0" indent="0">
              <a:buNone/>
            </a:pPr>
            <a:r>
              <a:rPr lang="en-US" sz="2000" dirty="0"/>
              <a:t>Working </a:t>
            </a:r>
            <a:r>
              <a:rPr lang="en-US" dirty="0"/>
              <a:t>spacial clustering tool that accepts csv inputs and outputs wafers in each cluster as well as graphical visuals of each cluster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Extension 1: </a:t>
            </a:r>
          </a:p>
          <a:p>
            <a:pPr marL="0" indent="0">
              <a:buNone/>
            </a:pPr>
            <a:r>
              <a:rPr lang="en-US" dirty="0"/>
              <a:t>Put tool up on dashboard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Extension 2:</a:t>
            </a:r>
          </a:p>
          <a:p>
            <a:pPr marL="0" indent="0">
              <a:buNone/>
            </a:pPr>
            <a:r>
              <a:rPr lang="en-US" dirty="0"/>
              <a:t>Implement way to bypass CSV input and use dropdown to analyze most common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Extension 3:</a:t>
            </a:r>
          </a:p>
          <a:p>
            <a:pPr marL="0" indent="0">
              <a:buNone/>
            </a:pPr>
            <a:r>
              <a:rPr lang="en-US" dirty="0"/>
              <a:t>Capability of tagging your own region of interest and get a list of wafers that are failing in the selected region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Extension 4:</a:t>
            </a:r>
          </a:p>
          <a:p>
            <a:pPr marL="0" indent="0">
              <a:buNone/>
            </a:pPr>
            <a:r>
              <a:rPr lang="en-US" dirty="0"/>
              <a:t>Input a list of wafers failing in the same regionality and get a list of parameters that are also failing in the same region for those wafers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95865"/>
      </p:ext>
    </p:extLst>
  </p:cSld>
  <p:clrMapOvr>
    <a:masterClrMapping/>
  </p:clrMapOvr>
</p:sld>
</file>

<file path=ppt/theme/theme1.xml><?xml version="1.0" encoding="utf-8"?>
<a:theme xmlns:a="http://schemas.openxmlformats.org/drawingml/2006/main" name="14SOI.IBMonly">
  <a:themeElements>
    <a:clrScheme name="ISDA22nm_N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SDA22nm_New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SDA22nm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DA22nm_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DA22nm_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DA22nm_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DA22nm_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DA22nm_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DA22nm_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E798E980-40A3-47EE-ABEF-843FF8CDBEFE}" vid="{D93968AD-1F0F-4037-A8D0-2F112F3BFDAB}"/>
    </a:ext>
  </a:extLst>
</a:theme>
</file>

<file path=ppt/theme/theme2.xml><?xml version="1.0" encoding="utf-8"?>
<a:theme xmlns:a="http://schemas.openxmlformats.org/drawingml/2006/main" name="1_14SOI.IBMonly">
  <a:themeElements>
    <a:clrScheme name="1_14SOI.IBMonl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14SOI.IBM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14SOI.IBM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4SOI.IBMonl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4SOI.IBMonl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4SOI.IBMonl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4SOI.IBMonl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4SOI.IBMonl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4SOI.IBMonl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E798E980-40A3-47EE-ABEF-843FF8CDBEFE}" vid="{C91DF7F5-B42C-4484-A07C-323AB5888380}"/>
    </a:ext>
  </a:extLst>
</a:theme>
</file>

<file path=ppt/theme/theme3.xml><?xml version="1.0" encoding="utf-8"?>
<a:theme xmlns:a="http://schemas.openxmlformats.org/drawingml/2006/main" name="GLOBALFOUNDRIES_Standard_Light_2014">
  <a:themeElements>
    <a:clrScheme name="GLOBALFOUNDRIES">
      <a:dk1>
        <a:sysClr val="windowText" lastClr="000000"/>
      </a:dk1>
      <a:lt1>
        <a:sysClr val="window" lastClr="FFFFFF"/>
      </a:lt1>
      <a:dk2>
        <a:srgbClr val="807F83"/>
      </a:dk2>
      <a:lt2>
        <a:srgbClr val="E8E8E8"/>
      </a:lt2>
      <a:accent1>
        <a:srgbClr val="F47836"/>
      </a:accent1>
      <a:accent2>
        <a:srgbClr val="747377"/>
      </a:accent2>
      <a:accent3>
        <a:srgbClr val="7199C6"/>
      </a:accent3>
      <a:accent4>
        <a:srgbClr val="B2BB1E"/>
      </a:accent4>
      <a:accent5>
        <a:srgbClr val="E4A508"/>
      </a:accent5>
      <a:accent6>
        <a:srgbClr val="135B97"/>
      </a:accent6>
      <a:hlink>
        <a:srgbClr val="F47836"/>
      </a:hlink>
      <a:folHlink>
        <a:srgbClr val="807F8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>
              <a:lumMod val="60000"/>
              <a:lumOff val="4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LOBALFOUNDRIES">
    <a:dk1>
      <a:sysClr val="windowText" lastClr="000000"/>
    </a:dk1>
    <a:lt1>
      <a:sysClr val="window" lastClr="FFFFFF"/>
    </a:lt1>
    <a:dk2>
      <a:srgbClr val="807F83"/>
    </a:dk2>
    <a:lt2>
      <a:srgbClr val="E8E8E8"/>
    </a:lt2>
    <a:accent1>
      <a:srgbClr val="F47836"/>
    </a:accent1>
    <a:accent2>
      <a:srgbClr val="747377"/>
    </a:accent2>
    <a:accent3>
      <a:srgbClr val="7199C6"/>
    </a:accent3>
    <a:accent4>
      <a:srgbClr val="B2BB1E"/>
    </a:accent4>
    <a:accent5>
      <a:srgbClr val="E4A508"/>
    </a:accent5>
    <a:accent6>
      <a:srgbClr val="135B97"/>
    </a:accent6>
    <a:hlink>
      <a:srgbClr val="F47836"/>
    </a:hlink>
    <a:folHlink>
      <a:srgbClr val="807F83"/>
    </a:folHlink>
  </a:clrScheme>
</a:themeOverride>
</file>

<file path=ppt/theme/themeOverride2.xml><?xml version="1.0" encoding="utf-8"?>
<a:themeOverride xmlns:a="http://schemas.openxmlformats.org/drawingml/2006/main">
  <a:clrScheme name="GLOBALFOUNDRIES">
    <a:dk1>
      <a:sysClr val="windowText" lastClr="000000"/>
    </a:dk1>
    <a:lt1>
      <a:sysClr val="window" lastClr="FFFFFF"/>
    </a:lt1>
    <a:dk2>
      <a:srgbClr val="807F83"/>
    </a:dk2>
    <a:lt2>
      <a:srgbClr val="E8E8E8"/>
    </a:lt2>
    <a:accent1>
      <a:srgbClr val="F47836"/>
    </a:accent1>
    <a:accent2>
      <a:srgbClr val="747377"/>
    </a:accent2>
    <a:accent3>
      <a:srgbClr val="7199C6"/>
    </a:accent3>
    <a:accent4>
      <a:srgbClr val="B2BB1E"/>
    </a:accent4>
    <a:accent5>
      <a:srgbClr val="E4A508"/>
    </a:accent5>
    <a:accent6>
      <a:srgbClr val="135B97"/>
    </a:accent6>
    <a:hlink>
      <a:srgbClr val="F47836"/>
    </a:hlink>
    <a:folHlink>
      <a:srgbClr val="807F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14SOI.IBMonly (1)</Template>
  <TotalTime>27315</TotalTime>
  <Words>671</Words>
  <Application>Microsoft Macintosh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Wingdings</vt:lpstr>
      <vt:lpstr>14SOI.IBMonly</vt:lpstr>
      <vt:lpstr>1_14SOI.IBMonly</vt:lpstr>
      <vt:lpstr>GLOBALFOUNDRIES_Standard_Light_2014</vt:lpstr>
      <vt:lpstr>Custom Design</vt:lpstr>
      <vt:lpstr>1_Custom Design</vt:lpstr>
      <vt:lpstr>2_Custom Design</vt:lpstr>
      <vt:lpstr>3_Custom Design</vt:lpstr>
      <vt:lpstr>Wafer Spatial Anlaysis Tool Design Thinking and Implementation</vt:lpstr>
      <vt:lpstr>Project Motivation</vt:lpstr>
      <vt:lpstr>Design Thinking Participants</vt:lpstr>
      <vt:lpstr>Minimal Viable Product</vt:lpstr>
      <vt:lpstr>Requirements to achieving MVP</vt:lpstr>
      <vt:lpstr>Future Projects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BTI DD2 LOTs WIP impact  August 14th , 2017</dc:title>
  <dc:creator>Elnatan Mataev</dc:creator>
  <cp:lastModifiedBy>Adam C Yang</cp:lastModifiedBy>
  <cp:revision>928</cp:revision>
  <dcterms:created xsi:type="dcterms:W3CDTF">2017-02-04T00:58:48Z</dcterms:created>
  <dcterms:modified xsi:type="dcterms:W3CDTF">2022-04-21T19:36:16Z</dcterms:modified>
</cp:coreProperties>
</file>