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sldIdLst>
    <p:sldId id="277" r:id="rId5"/>
    <p:sldId id="319" r:id="rId6"/>
    <p:sldId id="323" r:id="rId7"/>
    <p:sldId id="320" r:id="rId8"/>
    <p:sldId id="324" r:id="rId9"/>
    <p:sldId id="325" r:id="rId10"/>
    <p:sldId id="327" r:id="rId11"/>
    <p:sldId id="303" r:id="rId12"/>
    <p:sldId id="328" r:id="rId13"/>
    <p:sldId id="329" r:id="rId14"/>
    <p:sldId id="330" r:id="rId15"/>
    <p:sldId id="331" r:id="rId16"/>
    <p:sldId id="334" r:id="rId17"/>
    <p:sldId id="321" r:id="rId18"/>
    <p:sldId id="332" r:id="rId19"/>
    <p:sldId id="335" r:id="rId20"/>
    <p:sldId id="322" r:id="rId21"/>
    <p:sldId id="338" r:id="rId22"/>
    <p:sldId id="341" r:id="rId23"/>
    <p:sldId id="339" r:id="rId24"/>
    <p:sldId id="337" r:id="rId25"/>
    <p:sldId id="315" r:id="rId26"/>
    <p:sldId id="336" r:id="rId27"/>
    <p:sldId id="340" r:id="rId28"/>
    <p:sldId id="33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B6D"/>
    <a:srgbClr val="E6E7E8"/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4" autoAdjust="0"/>
    <p:restoredTop sz="67861" autoAdjust="0"/>
  </p:normalViewPr>
  <p:slideViewPr>
    <p:cSldViewPr>
      <p:cViewPr varScale="1">
        <p:scale>
          <a:sx n="90" d="100"/>
          <a:sy n="90" d="100"/>
        </p:scale>
        <p:origin x="471" y="3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9AAF7-18B7-4E3B-958E-4C9B188C2E6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A789-E317-4FE9-A9EA-0A1CB3ED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105E4-9E70-4B8C-B294-1B0219D999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1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 introduce the concept of behavior driven development along with a basic overview of selenium and cucumber in Java</a:t>
            </a:r>
          </a:p>
          <a:p>
            <a:endParaRPr lang="en-US" dirty="0"/>
          </a:p>
          <a:p>
            <a:r>
              <a:rPr lang="en-US" dirty="0"/>
              <a:t>We will start out with high level concepts and methodologies and then we will close PowerPoint, open our IDEs and write real automation code together as a team. </a:t>
            </a:r>
          </a:p>
          <a:p>
            <a:endParaRPr lang="en-US" dirty="0"/>
          </a:p>
          <a:p>
            <a:r>
              <a:rPr lang="en-US" dirty="0"/>
              <a:t>I know we have a mixed skill set in this group. Please feel free to ask questions (Including java questions) either over the phone or the chat feature of GoToMeeting. </a:t>
            </a:r>
          </a:p>
          <a:p>
            <a:endParaRPr lang="en-US" dirty="0"/>
          </a:p>
          <a:p>
            <a:r>
              <a:rPr lang="en-US" dirty="0"/>
              <a:t>These sessions will be recorded over the next 4 days and will be made available to your team afterwards.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people use ‘But’, but it is not advised.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DA789-E317-4FE9-A9EA-0A1CB3ED4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white\Documents\orasi\presentations\template from EY\Orasi PP Widescreen\orasi_cover_wid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510"/>
            <a:ext cx="7772400" cy="10022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7772400" cy="3429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152400" y="4743451"/>
            <a:ext cx="8839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0" dirty="0"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Adam Thomas, Orasi Software Inc. </a:t>
            </a:r>
            <a:endParaRPr lang="en-US" dirty="0">
              <a:effectLst>
                <a:outerShdw blurRad="381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52400" y="4469607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1" kern="1200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33345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1551"/>
            <a:ext cx="4191000" cy="3623072"/>
          </a:xfrm>
        </p:spPr>
        <p:txBody>
          <a:bodyPr/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92200" indent="-228600">
              <a:defRPr sz="1600"/>
            </a:lvl4pPr>
            <a:lvl5pPr marL="131603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1551"/>
            <a:ext cx="4191000" cy="3623072"/>
          </a:xfrm>
        </p:spPr>
        <p:txBody>
          <a:bodyPr>
            <a:normAutofit/>
          </a:bodyPr>
          <a:lstStyle>
            <a:lvl1pPr marL="233363" indent="-233363">
              <a:defRPr sz="2400"/>
            </a:lvl1pPr>
            <a:lvl2pPr marL="515938" indent="-225425">
              <a:defRPr sz="2000"/>
            </a:lvl2pPr>
            <a:lvl3pPr marL="739775" indent="-166688">
              <a:defRPr sz="1800"/>
            </a:lvl3pPr>
            <a:lvl4pPr marL="1033463" indent="-228600">
              <a:defRPr sz="1600"/>
            </a:lvl4pPr>
            <a:lvl5pPr marL="1258888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4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white\Documents\orasi\presentations\template from EY\Orasi PP Widescreen\orasi_wid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71551"/>
            <a:ext cx="8534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381000" y="4758455"/>
            <a:ext cx="5334000" cy="307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/>
              <a:t>BDD @ LFG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6" y="4781550"/>
            <a:ext cx="377024" cy="2822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B8F04A8-78E6-4DEA-A5F8-FB0C771E8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1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83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i="1" dirty="0"/>
              <a:t>Lincoln Financial Group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6365B8-7CEC-4411-A7EA-D5E9EADAD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07759"/>
            <a:ext cx="7772400" cy="3429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Cucumber and Selenium Mentoring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5196-71AF-4451-884A-8536126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38E8-93ED-462E-BA9F-088440AB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Developer can consider it as a waste of time</a:t>
            </a:r>
          </a:p>
          <a:p>
            <a:r>
              <a:rPr lang="en-US" dirty="0"/>
              <a:t>The test can be targeted on verification of classes and methods and not on what the code really should do</a:t>
            </a:r>
          </a:p>
          <a:p>
            <a:r>
              <a:rPr lang="en-US" dirty="0"/>
              <a:t>Test become part of the maintenance overhead of a project</a:t>
            </a:r>
          </a:p>
          <a:p>
            <a:r>
              <a:rPr lang="en-US" dirty="0"/>
              <a:t>Rewrite the test when requirements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DD38-D83C-493E-9E86-4F6B8477B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479B-6FDB-455F-834A-ABA6218D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and Improving TDD with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D95E-1418-4087-9659-2511B2B4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BDD extends TDD by:</a:t>
            </a:r>
          </a:p>
          <a:p>
            <a:pPr lvl="1"/>
            <a:r>
              <a:rPr lang="en-US" dirty="0"/>
              <a:t>Writing tests in plain descriptive English.</a:t>
            </a:r>
          </a:p>
          <a:p>
            <a:pPr lvl="1"/>
            <a:r>
              <a:rPr lang="en-US" dirty="0"/>
              <a:t>Explaining tests as behaviors of the application, focusing more on the user</a:t>
            </a:r>
          </a:p>
          <a:p>
            <a:pPr lvl="1"/>
            <a:r>
              <a:rPr lang="en-US" dirty="0"/>
              <a:t>Using examples to clarify requirements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108A-9F94-475C-8B6B-4BE1C83A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5217-CDF6-460F-AF50-58EEA742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E2C3-6AC9-4374-8438-13F800B5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Shifts team from ‘Test’ thinking to ‘Behavior’ thinking.</a:t>
            </a:r>
          </a:p>
          <a:p>
            <a:r>
              <a:rPr lang="en-US" dirty="0"/>
              <a:t>Collaboration between Business stakeholders, Business Analysts, QA Team and developers.</a:t>
            </a:r>
          </a:p>
          <a:p>
            <a:r>
              <a:rPr lang="en-US" dirty="0"/>
              <a:t>Universal language that is easy to describe.</a:t>
            </a:r>
          </a:p>
          <a:p>
            <a:r>
              <a:rPr lang="en-US" dirty="0"/>
              <a:t>Driven by Business Value.</a:t>
            </a:r>
          </a:p>
          <a:p>
            <a:r>
              <a:rPr lang="en-US" dirty="0"/>
              <a:t>Extends TDD by utilizing natural language that non technical stakeholders can understand.</a:t>
            </a:r>
          </a:p>
          <a:p>
            <a:r>
              <a:rPr lang="en-US" dirty="0"/>
              <a:t>BDD works with powerful frameworks such as Cucumber.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77D79-1B39-47E1-BAB3-45843381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D372-DFBC-49CD-9F50-1086FF64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BDD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E648-3E41-4149-AB2D-F80377D1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2743199"/>
          </a:xfrm>
        </p:spPr>
        <p:txBody>
          <a:bodyPr>
            <a:normAutofit/>
          </a:bodyPr>
          <a:lstStyle/>
          <a:p>
            <a:r>
              <a:rPr lang="en-US" dirty="0"/>
              <a:t>BDD is </a:t>
            </a:r>
            <a:r>
              <a:rPr lang="en-US" b="1" dirty="0"/>
              <a:t>NOT:</a:t>
            </a:r>
          </a:p>
          <a:p>
            <a:pPr lvl="1"/>
            <a:r>
              <a:rPr lang="en-US" dirty="0"/>
              <a:t>About the words Given, When, or Then</a:t>
            </a:r>
          </a:p>
          <a:p>
            <a:pPr lvl="1"/>
            <a:r>
              <a:rPr lang="en-US" dirty="0"/>
              <a:t>Just about testing and the testers</a:t>
            </a:r>
          </a:p>
          <a:p>
            <a:pPr lvl="1"/>
            <a:r>
              <a:rPr lang="en-US" dirty="0"/>
              <a:t>An alternative to manual testing.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9EA4-7B9A-4CD6-8022-6B0065158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308100"/>
            <a:ext cx="7886700" cy="990601"/>
          </a:xfrm>
        </p:spPr>
        <p:txBody>
          <a:bodyPr/>
          <a:lstStyle/>
          <a:p>
            <a:pPr algn="l"/>
            <a:r>
              <a:rPr lang="en-US" dirty="0"/>
              <a:t>What 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3888" y="2876550"/>
            <a:ext cx="7886700" cy="16002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algn="ctr" fontAlgn="base"/>
            <a:r>
              <a:rPr lang="en-US" sz="2200" dirty="0"/>
              <a:t>A testing framework which supports Behavior Driven Development (BDD). It lets us define application behavior in plain meaningful English text using a simple grammar defined by a language called Gherkin.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277D13-2F92-42D5-B295-A50968B6F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200" y="1276350"/>
            <a:ext cx="334721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255A4-B46C-4DC2-9B45-46786FBA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21E98-223D-4259-914A-AD140A3C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1"/>
            <a:ext cx="8534400" cy="3581399"/>
          </a:xfrm>
        </p:spPr>
        <p:txBody>
          <a:bodyPr>
            <a:normAutofit/>
          </a:bodyPr>
          <a:lstStyle/>
          <a:p>
            <a:r>
              <a:rPr lang="en-US" dirty="0"/>
              <a:t>Helps facilitate the for mentioned collaboration</a:t>
            </a:r>
          </a:p>
          <a:p>
            <a:r>
              <a:rPr lang="en-US" dirty="0"/>
              <a:t>Helps automate examples derived from user stories</a:t>
            </a:r>
          </a:p>
          <a:p>
            <a:r>
              <a:rPr lang="en-US" dirty="0"/>
              <a:t>Helps generate living documentation</a:t>
            </a:r>
          </a:p>
          <a:p>
            <a:pPr lvl="1"/>
            <a:r>
              <a:rPr lang="en-US" dirty="0"/>
              <a:t>Documentation that turns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Either you have found a defect, or your documentation is out of 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E770-CADF-41ED-9930-E0DFA986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DBE-CEDF-435D-BFF0-5E6CA99B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Cucumber…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AD80-B20E-4D85-8526-88C646B4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Documentation about how a piece of our software will run. </a:t>
            </a:r>
          </a:p>
          <a:p>
            <a:pPr lvl="1"/>
            <a:r>
              <a:rPr lang="en-US" dirty="0"/>
              <a:t>Made up of Scenarios.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Made up of steps.</a:t>
            </a:r>
          </a:p>
          <a:p>
            <a:pPr lvl="1"/>
            <a:r>
              <a:rPr lang="en-US" dirty="0"/>
              <a:t>Small examples of how a feature will behave. </a:t>
            </a:r>
          </a:p>
          <a:p>
            <a:pPr lvl="1"/>
            <a:r>
              <a:rPr lang="en-US" dirty="0"/>
              <a:t>Include context.</a:t>
            </a:r>
          </a:p>
          <a:p>
            <a:pPr lvl="1"/>
            <a:r>
              <a:rPr lang="en-US" dirty="0"/>
              <a:t>Provide actions.</a:t>
            </a:r>
          </a:p>
          <a:p>
            <a:pPr lvl="1"/>
            <a:r>
              <a:rPr lang="en-US" dirty="0"/>
              <a:t>List expected outcomes.</a:t>
            </a:r>
          </a:p>
          <a:p>
            <a:r>
              <a:rPr lang="en-US" dirty="0"/>
              <a:t>Backgrounds</a:t>
            </a:r>
          </a:p>
          <a:p>
            <a:pPr lvl="1"/>
            <a:r>
              <a:rPr lang="en-US" dirty="0"/>
              <a:t>Prerequisite ‘Scenario like’ sets of steps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Written in a simple and ubiquitous language called Gherkin.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B3A9-F927-4CFC-B913-874034BF3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276350"/>
            <a:ext cx="7886700" cy="990601"/>
          </a:xfrm>
        </p:spPr>
        <p:txBody>
          <a:bodyPr/>
          <a:lstStyle/>
          <a:p>
            <a:r>
              <a:rPr lang="en-US" dirty="0"/>
              <a:t>What is Gherkin?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3888" y="2876550"/>
            <a:ext cx="7886700" cy="1600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 fontAlgn="base"/>
            <a:r>
              <a:rPr lang="en-US" dirty="0"/>
              <a:t>Helps facilitate the discovery and use of a ubiquitous language within the team. 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7DB07-754F-4277-93D4-8EC7B9BF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1426F-70A2-42FE-A35A-923867DC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First step</a:t>
            </a:r>
          </a:p>
          <a:p>
            <a:pPr lvl="1"/>
            <a:r>
              <a:rPr lang="en-US" dirty="0"/>
              <a:t>Precondition or Setup</a:t>
            </a:r>
          </a:p>
          <a:p>
            <a:r>
              <a:rPr lang="en-US" dirty="0"/>
              <a:t>When</a:t>
            </a:r>
          </a:p>
          <a:p>
            <a:pPr lvl="1"/>
            <a:r>
              <a:rPr lang="en-US" dirty="0"/>
              <a:t>General Action</a:t>
            </a:r>
          </a:p>
          <a:p>
            <a:r>
              <a:rPr lang="en-US" dirty="0"/>
              <a:t>Then</a:t>
            </a:r>
          </a:p>
          <a:p>
            <a:pPr lvl="1"/>
            <a:r>
              <a:rPr lang="en-US" dirty="0"/>
              <a:t>Assertion/Validation</a:t>
            </a:r>
          </a:p>
          <a:p>
            <a:r>
              <a:rPr lang="en-US" dirty="0"/>
              <a:t>And </a:t>
            </a:r>
          </a:p>
          <a:p>
            <a:pPr lvl="1"/>
            <a:r>
              <a:rPr lang="en-US" dirty="0"/>
              <a:t>Additional actions or assertions</a:t>
            </a:r>
          </a:p>
          <a:p>
            <a:pPr lvl="1"/>
            <a:r>
              <a:rPr lang="en-US" dirty="0"/>
              <a:t>Wildcards to the keyword 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C0765-3108-4904-B7C4-9865B9D7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2D6-C117-427B-839B-4ABBBBF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876A-1262-469B-A030-E3E326A3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Feature: </a:t>
            </a:r>
            <a:r>
              <a:rPr lang="en-US" dirty="0"/>
              <a:t>Refund item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Scenario: </a:t>
            </a:r>
            <a:r>
              <a:rPr lang="en-US" dirty="0"/>
              <a:t>Jeff returns a faulty microwave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Given</a:t>
            </a:r>
            <a:r>
              <a:rPr lang="en-US" dirty="0"/>
              <a:t> Jeff has bought a microwave for </a:t>
            </a:r>
            <a:r>
              <a:rPr lang="en-US" dirty="0">
                <a:solidFill>
                  <a:srgbClr val="0070C0"/>
                </a:solidFill>
              </a:rPr>
              <a:t>"100"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/>
              <a:t> he has a receipt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en-US" dirty="0"/>
              <a:t> he returns the microwave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Then</a:t>
            </a:r>
            <a:r>
              <a:rPr lang="en-US" dirty="0"/>
              <a:t> Jeff should be refunded </a:t>
            </a:r>
            <a:r>
              <a:rPr lang="en-US" dirty="0">
                <a:solidFill>
                  <a:srgbClr val="0070C0"/>
                </a:solidFill>
              </a:rPr>
              <a:t>"100"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256D5-7860-4FB9-9F8F-6D6EADCE4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2EF-CBB9-45C5-A95E-19A02DE8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8B32-701D-469E-820B-7BE01C43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Class Objective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BDD &amp; Cucumber Overview</a:t>
            </a:r>
          </a:p>
          <a:p>
            <a:pPr lvl="1"/>
            <a:r>
              <a:rPr lang="en-US" dirty="0"/>
              <a:t>Introduction to Selenium in Java</a:t>
            </a:r>
          </a:p>
          <a:p>
            <a:pPr lvl="1"/>
            <a:r>
              <a:rPr lang="en-US" dirty="0"/>
              <a:t>Implementing Cucumber Automation</a:t>
            </a:r>
          </a:p>
          <a:p>
            <a:pPr lvl="1"/>
            <a:r>
              <a:rPr lang="en-US" dirty="0"/>
              <a:t>Real World Automation - Q&amp;A</a:t>
            </a:r>
          </a:p>
          <a:p>
            <a:r>
              <a:rPr lang="en-US" dirty="0"/>
              <a:t>Daily Schedule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CF15-B60D-4B0C-AD47-6B387C9AB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C728-A2C5-4DEF-8323-72E026FA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8954-B9FA-453F-9057-A0942120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5350"/>
            <a:ext cx="85344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Features, Scenarios, and Steps should be:</a:t>
            </a:r>
          </a:p>
          <a:p>
            <a:pPr lvl="1"/>
            <a:r>
              <a:rPr lang="en-US" dirty="0"/>
              <a:t>Independent of one another.</a:t>
            </a:r>
          </a:p>
          <a:p>
            <a:pPr lvl="1"/>
            <a:r>
              <a:rPr lang="en-US" dirty="0"/>
              <a:t>As descriptive as possible.</a:t>
            </a:r>
          </a:p>
          <a:p>
            <a:pPr lvl="1"/>
            <a:r>
              <a:rPr lang="en-US" dirty="0"/>
              <a:t>Unique. </a:t>
            </a:r>
          </a:p>
          <a:p>
            <a:r>
              <a:rPr lang="en-US" dirty="0"/>
              <a:t>Combine and parameterize similar steps</a:t>
            </a:r>
          </a:p>
          <a:p>
            <a:pPr lvl="1"/>
            <a:r>
              <a:rPr lang="en-US" dirty="0"/>
              <a:t>Keep modularity in mind when designing steps</a:t>
            </a:r>
          </a:p>
          <a:p>
            <a:r>
              <a:rPr lang="en-US" dirty="0"/>
              <a:t>Follow best standards for casing, indentations, etc.</a:t>
            </a:r>
          </a:p>
          <a:p>
            <a:r>
              <a:rPr lang="en-US" dirty="0"/>
              <a:t>Do not use tools like MSWord to write steps.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5C0B-521B-4C6B-ADBA-16237A6D4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249BC-6C8F-4F0D-98C3-AE8B31EF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and Gherkins Automation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24C47-4E51-4C4A-AA36-95463D44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Glue Code</a:t>
            </a:r>
          </a:p>
          <a:p>
            <a:r>
              <a:rPr lang="en-US" dirty="0"/>
              <a:t>Step Definitions</a:t>
            </a:r>
          </a:p>
          <a:p>
            <a:r>
              <a:rPr lang="en-US" dirty="0"/>
              <a:t>Code behind steps</a:t>
            </a:r>
          </a:p>
          <a:p>
            <a:r>
              <a:rPr lang="en-US" dirty="0"/>
              <a:t>How code can control an application</a:t>
            </a:r>
          </a:p>
          <a:p>
            <a:pPr lvl="1"/>
            <a:r>
              <a:rPr lang="en-US" dirty="0"/>
              <a:t>Web, services and beyond… </a:t>
            </a:r>
          </a:p>
          <a:p>
            <a:pPr lvl="1"/>
            <a:r>
              <a:rPr lang="en-US" dirty="0"/>
              <a:t>Application backend code does not matter.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EB57E-7978-42EE-948F-767B6ACB7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33549"/>
            <a:ext cx="7886700" cy="990601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9864CE-01A2-4E39-8949-B95E3B03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5E0D6-7E65-44E7-BF14-5DE6213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IDE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Testing Frameworks</a:t>
            </a:r>
          </a:p>
          <a:p>
            <a:r>
              <a:rPr lang="en-US" dirty="0"/>
              <a:t>Cucumber Implementation</a:t>
            </a:r>
          </a:p>
          <a:p>
            <a:r>
              <a:rPr lang="en-US" dirty="0"/>
              <a:t>Page Object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0FC8-F224-420A-A75D-E8C27924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85B8D-E2B3-45FC-8979-0D799FFD3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68180"/>
            <a:ext cx="3863651" cy="882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7379C-AD94-4638-AC0F-99754DE0D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12" y="2137985"/>
            <a:ext cx="2316928" cy="544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8BA0F0-6139-407F-BDA6-ED83188D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60621"/>
            <a:ext cx="1648676" cy="1470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27592F-F8EA-43AA-BCAE-4E5B878AC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76" y="1891403"/>
            <a:ext cx="1499077" cy="135666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2BFA0BC-9033-4F8B-883F-57293DC2A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1265" y="2959473"/>
            <a:ext cx="3190875" cy="7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897C-617D-4BE7-ACF3-EBB1B6821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3ADCE-88E5-495D-926C-211821E38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-11962"/>
            <a:ext cx="6526065" cy="47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579A39-83D9-4E99-BABC-E1D724C1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27239-D580-4E4E-BD0A-7EEE4960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Alliance</a:t>
            </a:r>
          </a:p>
          <a:p>
            <a:r>
              <a:rPr lang="en-US" dirty="0"/>
              <a:t>Dan North</a:t>
            </a:r>
          </a:p>
          <a:p>
            <a:r>
              <a:rPr lang="en-US" dirty="0" err="1"/>
              <a:t>Seb</a:t>
            </a:r>
            <a:r>
              <a:rPr lang="en-US" dirty="0"/>
              <a:t> Rose</a:t>
            </a:r>
          </a:p>
          <a:p>
            <a:r>
              <a:rPr lang="en-US" dirty="0"/>
              <a:t>Glass </a:t>
            </a:r>
            <a:r>
              <a:rPr lang="en-US" dirty="0" err="1"/>
              <a:t>BoxT</a:t>
            </a:r>
            <a:endParaRPr lang="en-US" dirty="0"/>
          </a:p>
          <a:p>
            <a:r>
              <a:rPr lang="en-US" dirty="0" err="1"/>
              <a:t>ToolsQA</a:t>
            </a:r>
            <a:endParaRPr lang="en-US" dirty="0"/>
          </a:p>
          <a:p>
            <a:r>
              <a:rPr lang="en-US" dirty="0"/>
              <a:t>Execute Automation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D762A-56D6-41D3-9904-E1AFE244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200150"/>
            <a:ext cx="7886700" cy="990601"/>
          </a:xfrm>
        </p:spPr>
        <p:txBody>
          <a:bodyPr/>
          <a:lstStyle/>
          <a:p>
            <a:r>
              <a:rPr lang="en-US" dirty="0"/>
              <a:t>What is BDD?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62000" y="2952750"/>
            <a:ext cx="7748588" cy="14478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“BDD is a second-generation, outside-in, pull-based, multiple-stakeholder, multiple-scale, high-automation, agile methodology. </a:t>
            </a:r>
            <a:r>
              <a:rPr lang="en-US" sz="2000" b="1" dirty="0"/>
              <a:t>It describes a cycle of interactions with well-defined outputs, resulting in the delivery of working, tested software that matters</a:t>
            </a:r>
            <a:r>
              <a:rPr lang="en-US" sz="2000" dirty="0"/>
              <a:t>.”  ~Dan North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300322-4941-4AE8-B6EF-ACFB5C79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F3867-2909-413C-AAD1-9521B912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00150"/>
            <a:ext cx="8534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BDD stands for </a:t>
            </a:r>
            <a:r>
              <a:rPr lang="en-US" b="1" u="sng" dirty="0"/>
              <a:t>B</a:t>
            </a:r>
            <a:r>
              <a:rPr lang="en-US" dirty="0"/>
              <a:t>ehavior </a:t>
            </a:r>
            <a:r>
              <a:rPr lang="en-US" b="1" u="sng" dirty="0"/>
              <a:t>D</a:t>
            </a:r>
            <a:r>
              <a:rPr lang="en-US" dirty="0"/>
              <a:t>riven </a:t>
            </a:r>
            <a:r>
              <a:rPr lang="en-US" b="1" u="sng" dirty="0"/>
              <a:t>D</a:t>
            </a:r>
            <a:r>
              <a:rPr lang="en-US" dirty="0"/>
              <a:t>evelopment.</a:t>
            </a:r>
          </a:p>
          <a:p>
            <a:r>
              <a:rPr lang="en-US" dirty="0"/>
              <a:t>BDD is about collaboration and communication.</a:t>
            </a:r>
          </a:p>
          <a:p>
            <a:r>
              <a:rPr lang="en-US" dirty="0"/>
              <a:t>Good test automation is a side effect of BDD.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B1C45-0480-4CED-BD53-6BF6D602F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574890E-0095-4D70-983A-E85ADE41EB8F}"/>
              </a:ext>
            </a:extLst>
          </p:cNvPr>
          <p:cNvSpPr txBox="1">
            <a:spLocks/>
          </p:cNvSpPr>
          <p:nvPr/>
        </p:nvSpPr>
        <p:spPr>
          <a:xfrm>
            <a:off x="697706" y="2571750"/>
            <a:ext cx="7748588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“</a:t>
            </a:r>
            <a:r>
              <a:rPr lang="en-US" sz="2000" b="1" dirty="0"/>
              <a:t>Having</a:t>
            </a:r>
            <a:r>
              <a:rPr lang="en-US" sz="2000" dirty="0"/>
              <a:t>  conversations</a:t>
            </a:r>
          </a:p>
          <a:p>
            <a:pPr marL="0" indent="0" algn="ctr">
              <a:buNone/>
            </a:pPr>
            <a:r>
              <a:rPr lang="en-US" sz="2000" dirty="0"/>
              <a:t>Is more important than</a:t>
            </a:r>
          </a:p>
          <a:p>
            <a:pPr marL="0" indent="0" algn="ctr">
              <a:buNone/>
            </a:pPr>
            <a:r>
              <a:rPr lang="en-US" sz="2000" b="1" dirty="0"/>
              <a:t>capturing</a:t>
            </a:r>
            <a:r>
              <a:rPr lang="en-US" sz="2000" dirty="0"/>
              <a:t> conversations</a:t>
            </a:r>
          </a:p>
          <a:p>
            <a:pPr marL="0" indent="0" algn="ctr">
              <a:buNone/>
            </a:pPr>
            <a:r>
              <a:rPr lang="en-US" sz="2000" dirty="0"/>
              <a:t>Is more important than </a:t>
            </a:r>
          </a:p>
          <a:p>
            <a:pPr marL="0" indent="0" algn="ctr">
              <a:buNone/>
            </a:pPr>
            <a:r>
              <a:rPr lang="en-US" sz="2000" b="1" dirty="0"/>
              <a:t>automating</a:t>
            </a:r>
            <a:r>
              <a:rPr lang="en-US" sz="2000" dirty="0"/>
              <a:t> conversations”  </a:t>
            </a:r>
          </a:p>
          <a:p>
            <a:pPr marL="0" indent="0" algn="ctr">
              <a:buNone/>
            </a:pPr>
            <a:r>
              <a:rPr lang="en-US" sz="2000" dirty="0"/>
              <a:t>			~Liz Keogh</a:t>
            </a:r>
          </a:p>
        </p:txBody>
      </p:sp>
    </p:spTree>
    <p:extLst>
      <p:ext uri="{BB962C8B-B14F-4D97-AF65-F5344CB8AC3E}">
        <p14:creationId xmlns:p14="http://schemas.microsoft.com/office/powerpoint/2010/main" val="23754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4597-8B7B-4B3A-8587-0047D2A4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</a:t>
            </a:r>
            <a:r>
              <a:rPr lang="en-US" dirty="0"/>
              <a:t>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42C3-E2DF-47CF-A772-EFD29DBD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about how you write test.</a:t>
            </a:r>
          </a:p>
          <a:p>
            <a:r>
              <a:rPr lang="en-US" dirty="0"/>
              <a:t>Not about words.</a:t>
            </a:r>
          </a:p>
          <a:p>
            <a:r>
              <a:rPr lang="en-US" dirty="0"/>
              <a:t>Not about tools.</a:t>
            </a:r>
          </a:p>
          <a:p>
            <a:r>
              <a:rPr lang="en-US" dirty="0"/>
              <a:t>It </a:t>
            </a:r>
            <a:r>
              <a:rPr lang="en-US" b="1" dirty="0"/>
              <a:t>is</a:t>
            </a:r>
            <a:r>
              <a:rPr lang="en-US" dirty="0"/>
              <a:t> about thinking how the software that you are creating behaves.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0C329-0F2E-4D45-BC71-C38CCF2F6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12E6-3BF2-4ED1-A7A7-34DFFB0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</a:t>
            </a:r>
            <a:r>
              <a:rPr lang="en-US" dirty="0"/>
              <a:t>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54F1-7D0A-4320-AFDD-5CCD700E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Driving development using the desired behavior.</a:t>
            </a:r>
          </a:p>
          <a:p>
            <a:r>
              <a:rPr lang="en-US" dirty="0"/>
              <a:t>Similar to driving software to meet the criteria of a test, but more involved.</a:t>
            </a:r>
          </a:p>
          <a:p>
            <a:pPr lvl="1"/>
            <a:r>
              <a:rPr lang="en-US" dirty="0"/>
              <a:t>Development is driven to meet how the software should behave for a customer, not just that it will pass a test. </a:t>
            </a:r>
          </a:p>
          <a:p>
            <a:r>
              <a:rPr lang="en-US" dirty="0"/>
              <a:t>Scenarios come before software, so that they can drive.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EC163-D48D-4B01-A5E7-42BB7C32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B8D0-A7E3-4212-8EDA-DB4DC516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</a:t>
            </a:r>
            <a:r>
              <a:rPr lang="en-US" dirty="0"/>
              <a:t>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0CBE-394B-48AE-A9E9-6CE312CB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2195232"/>
            <a:ext cx="8534400" cy="1219199"/>
          </a:xfrm>
        </p:spPr>
        <p:txBody>
          <a:bodyPr/>
          <a:lstStyle/>
          <a:p>
            <a:r>
              <a:rPr lang="en-US" dirty="0"/>
              <a:t>Designing and Developing software to meet our stakeholders needs and wants.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0218-0D9D-4CFF-A995-E7A348F70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TDD, a BDD </a:t>
            </a:r>
            <a:r>
              <a:rPr lang="en-US" dirty="0" err="1"/>
              <a:t>Prerequisit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742950"/>
            <a:ext cx="8686800" cy="38862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b="1" dirty="0"/>
              <a:t>                             </a:t>
            </a:r>
          </a:p>
          <a:p>
            <a:pPr fontAlgn="base"/>
            <a:r>
              <a:rPr lang="en-US" dirty="0"/>
              <a:t>TDD</a:t>
            </a:r>
          </a:p>
          <a:p>
            <a:pPr lvl="1" fontAlgn="base"/>
            <a:r>
              <a:rPr lang="en-US" dirty="0"/>
              <a:t>“BDD requires familiarity with a greater range of concepts than TDD does, and it seems difficult to recommend a novice programmer should first learn BDD without prior exposure to TDD concepts”’</a:t>
            </a:r>
          </a:p>
          <a:p>
            <a:pPr lvl="1" fontAlgn="base"/>
            <a:r>
              <a:rPr lang="en-US" dirty="0"/>
              <a:t>TDD = Test Driven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976" y="4861249"/>
            <a:ext cx="377024" cy="282251"/>
          </a:xfrm>
          <a:prstGeom prst="rect">
            <a:avLst/>
          </a:prstGeom>
        </p:spPr>
        <p:txBody>
          <a:bodyPr/>
          <a:lstStyle/>
          <a:p>
            <a:fld id="{9B8F04A8-78E6-4DEA-A5F8-FB0C771E8B37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216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EBFB-2241-4DF8-9B30-1B913D3C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580F-A878-48E8-90D0-2D31B0B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proves that the code actually works</a:t>
            </a:r>
          </a:p>
          <a:p>
            <a:r>
              <a:rPr lang="en-US" dirty="0"/>
              <a:t>Can drive the design of the program</a:t>
            </a:r>
          </a:p>
          <a:p>
            <a:r>
              <a:rPr lang="en-US" dirty="0"/>
              <a:t>Refactoring allow to improve the design of the code</a:t>
            </a:r>
          </a:p>
          <a:p>
            <a:r>
              <a:rPr lang="en-US" dirty="0"/>
              <a:t>Low Level regression test suite</a:t>
            </a:r>
          </a:p>
          <a:p>
            <a:r>
              <a:rPr lang="en-US" dirty="0"/>
              <a:t>Test first reduce the cost of the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E560-8918-4E2E-B342-1FDC6729E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8F04A8-78E6-4DEA-A5F8-FB0C771E8B3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rasi Presentation Template Widescreen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AA2B4A"/>
      </a:accent2>
      <a:accent3>
        <a:srgbClr val="B29D00"/>
      </a:accent3>
      <a:accent4>
        <a:srgbClr val="6C7BB0"/>
      </a:accent4>
      <a:accent5>
        <a:srgbClr val="1F60A9"/>
      </a:accent5>
      <a:accent6>
        <a:srgbClr val="DB5D06"/>
      </a:accent6>
      <a:hlink>
        <a:srgbClr val="1F497D"/>
      </a:hlink>
      <a:folHlink>
        <a:srgbClr val="8064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FAE318C6DAC544960A119BAFB699B5" ma:contentTypeVersion="0" ma:contentTypeDescription="Create a new document." ma:contentTypeScope="" ma:versionID="6caf4d1c60d34dac5cf3785775948c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81E52-376B-46AA-91F4-03326FFD0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525DB8-551D-4FF3-B722-EADF9DA8586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D5445C-63D1-4E4B-9F7E-6109C01570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Orasi Presentation Template Widescreen</Template>
  <TotalTime>20050</TotalTime>
  <Words>983</Words>
  <Application>Microsoft Office PowerPoint</Application>
  <PresentationFormat>On-screen Show (16:9)</PresentationFormat>
  <Paragraphs>193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Orasi Presentation Template Widescreen</vt:lpstr>
      <vt:lpstr>Lincoln Financial Group</vt:lpstr>
      <vt:lpstr>Introduction</vt:lpstr>
      <vt:lpstr>What is BDD?</vt:lpstr>
      <vt:lpstr>BDD Overview</vt:lpstr>
      <vt:lpstr>Behavior</vt:lpstr>
      <vt:lpstr>Driven</vt:lpstr>
      <vt:lpstr>Development</vt:lpstr>
      <vt:lpstr>TDD, a BDD Prerequisit</vt:lpstr>
      <vt:lpstr>Benefits of TDD</vt:lpstr>
      <vt:lpstr>Drawbacks of TDD</vt:lpstr>
      <vt:lpstr>Extending and Improving TDD with BDD</vt:lpstr>
      <vt:lpstr>Benefits of BDD</vt:lpstr>
      <vt:lpstr>What BDD isn’t</vt:lpstr>
      <vt:lpstr>What is</vt:lpstr>
      <vt:lpstr>Cucumber</vt:lpstr>
      <vt:lpstr>More about Cucumber…</vt:lpstr>
      <vt:lpstr>What is Gherkin?</vt:lpstr>
      <vt:lpstr>Keywords</vt:lpstr>
      <vt:lpstr>Example</vt:lpstr>
      <vt:lpstr>Gherkin Best Practices</vt:lpstr>
      <vt:lpstr>Cucumber and Gherkins Automation</vt:lpstr>
      <vt:lpstr>Questions?</vt:lpstr>
      <vt:lpstr>Next steps</vt:lpstr>
      <vt:lpstr>PowerPoint Presentation</vt:lpstr>
      <vt:lpstr>Sources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</dc:creator>
  <cp:lastModifiedBy>Adam</cp:lastModifiedBy>
  <cp:revision>352</cp:revision>
  <dcterms:created xsi:type="dcterms:W3CDTF">2013-10-17T15:08:15Z</dcterms:created>
  <dcterms:modified xsi:type="dcterms:W3CDTF">2017-10-16T12:29:54Z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0x0101004BFAE318C6DAC544960A119BAFB699B5</vt:lpwstr>
  </property>
</Properties>
</file>