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0" r:id="rId3"/>
    <p:sldId id="261" r:id="rId4"/>
    <p:sldId id="257" r:id="rId5"/>
    <p:sldId id="260" r:id="rId6"/>
    <p:sldId id="258" r:id="rId7"/>
    <p:sldId id="259" r:id="rId8"/>
    <p:sldId id="272" r:id="rId9"/>
    <p:sldId id="295" r:id="rId10"/>
    <p:sldId id="263" r:id="rId11"/>
    <p:sldId id="305" r:id="rId12"/>
    <p:sldId id="306" r:id="rId13"/>
    <p:sldId id="307" r:id="rId14"/>
    <p:sldId id="308" r:id="rId15"/>
    <p:sldId id="309" r:id="rId16"/>
    <p:sldId id="294" r:id="rId17"/>
    <p:sldId id="280" r:id="rId18"/>
    <p:sldId id="312" r:id="rId19"/>
    <p:sldId id="319" r:id="rId20"/>
    <p:sldId id="324" r:id="rId21"/>
    <p:sldId id="325" r:id="rId22"/>
    <p:sldId id="318" r:id="rId23"/>
    <p:sldId id="313" r:id="rId24"/>
    <p:sldId id="315" r:id="rId25"/>
    <p:sldId id="316" r:id="rId26"/>
    <p:sldId id="333" r:id="rId27"/>
    <p:sldId id="331" r:id="rId28"/>
    <p:sldId id="314" r:id="rId29"/>
    <p:sldId id="332" r:id="rId30"/>
    <p:sldId id="310" r:id="rId31"/>
    <p:sldId id="311" r:id="rId32"/>
    <p:sldId id="321" r:id="rId33"/>
    <p:sldId id="322" r:id="rId34"/>
    <p:sldId id="320" r:id="rId35"/>
    <p:sldId id="326" r:id="rId36"/>
    <p:sldId id="327" r:id="rId37"/>
    <p:sldId id="328" r:id="rId38"/>
    <p:sldId id="323" r:id="rId39"/>
    <p:sldId id="334" r:id="rId40"/>
    <p:sldId id="329" r:id="rId41"/>
    <p:sldId id="33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Duncan" initials="AD" lastIdx="1" clrIdx="0">
    <p:extLst>
      <p:ext uri="{19B8F6BF-5375-455C-9EA6-DF929625EA0E}">
        <p15:presenceInfo xmlns:p15="http://schemas.microsoft.com/office/powerpoint/2012/main" userId="becff53f29487f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8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8B09B-0957-499A-9634-26879861F8B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8E9D5-883E-4F45-A9CB-C1EDF68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9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D378-56EC-4BFF-9274-F8BFA806E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DAB9A-8EF1-4E48-818D-8703F633D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36716-7C70-43EF-B184-AD3E459E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C254-9015-494A-A104-911D898A7B70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D92B-9ED8-462B-923B-A46337D7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2F52-E5FA-4C0D-A965-AB3D420E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308-9EB3-4B22-9CA6-4DFBF54F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FFF16-8FE9-4605-9164-BF8A5A3A4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779D-BE92-4904-A1A6-F1528534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C2E-C484-4354-9FFB-3D8F57EF94D9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564F-98A4-4278-8A0C-BE3D65A3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6078-0C4C-4AB9-997B-E4BFF4C5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A0BE5-552E-41D7-910C-694CDFA63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994D-DAE2-4557-8E0E-422D835FA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32D0-8447-43BC-847E-B1189D4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EDF0-A08B-49DE-87FF-E86578D8E107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571B-3273-4E9E-975A-9C9AEF1F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EABE-750C-4620-B3A2-5C0D519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8F0A-CF01-43C7-B62D-04913ECB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6073-5CB8-4A47-8EBA-78EA360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2A7C-EDE8-44B4-80F9-0B210515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0197-7D9A-4BA0-9318-73D5BEC65D4F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7ECD-0644-44DC-8FA8-87235959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031A-C179-4FFF-991A-3E0D62CB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4D69-E296-41CF-9190-DB2F37C3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D9CE1-626F-49D6-BD91-C0B6A46E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9E86-4FCF-4685-A79B-F19385EE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C7E-C39F-4DF9-BEB7-B2D51ABC3040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67EB-B347-485F-886E-51B26B66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17D75-0E4B-4261-AF44-E552A53F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6F4D-1F16-4F3D-8C8A-8E086AE6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83D8-3978-4879-B9B8-B70E825A6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D286-FE76-4AD9-B325-E77CC1F1A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C861C-21C3-4382-B11F-EFE9970B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EE6C-431B-46BD-875C-07651E7A3B2A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0B51-4944-422B-A1CD-C6CC0BE6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CF1A6-382A-4E67-B6FA-CF630980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9CBA-2B5F-408C-A0E7-284534E3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C605-A92E-4972-9AAF-C24F26E4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037ED-3AF6-4DA6-AD9C-44956DA74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C5DCF-C8AF-429D-940E-D84DC4E8F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4F643-01D1-42D9-8178-D5945D95F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A3965-F4DB-44F3-B16C-9C914CCD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6FB2-9D12-4295-9238-02202C538465}" type="datetime1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909BF-A1AD-48A5-9C21-1952FA26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42E1D-FA54-4A77-B94C-C34D5311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1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9FC3-92B1-497A-B188-669B1222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985D7-25CA-4105-93F1-40C345EB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92-9564-496D-8B66-A1125891064F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CEBCB-85B3-4357-B387-33A1ED34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C88C8-D457-441F-B410-B38E3922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36040-D91A-40D7-942C-4D02C254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4E56-C2F8-41FF-9085-41E6CF73DFE8}" type="datetime1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E9986-B22C-4A50-A323-23EAC9E2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943F2-D31D-464A-BC80-DC6479DF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DA55-1B22-4FCA-B63E-CDA53279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8E5A-B48A-4F82-B58E-CBA0CC16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29A83-93CA-4F56-8DF1-1F5BF607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7A42-0965-4FDA-AB7E-4D5ACEE9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FD8B-4855-496E-B903-BA3AACB4F667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31A5C-0DA0-49E1-A2F7-6E30A415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99458-FA2F-44BD-8127-EB862B57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4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1C68-2DD2-4037-9662-CC694F74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CDCBE-4FD8-47D4-B117-0A179850C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DADA2-5DA1-4F71-A3DC-2B2797323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38059-594A-4D35-8ADD-508C6B6B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F19-753F-4D1D-8DFF-8E777C738BF1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BEEBA-9B26-4C87-B1B1-2C60FA6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AC1B0-620E-461C-8D7B-0CEAF5D6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219E-E179-436E-9986-261E1427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3558-5D3D-46C0-AF36-006DA4F85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37A1-DB02-4A91-86CE-D49DF6FA5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501AE-6651-4892-A9EC-3B637CF7ABCB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A5E9-F61F-4483-86C4-326FD228D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4F9C-24F8-4996-A7A0-F5FAB295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34CD-C8B6-42C8-B02B-10395047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dunc/wh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ticesemi.com/Accounts/YourAccount/ModifyAccount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0054-C7F9-473F-B1F1-CC76014F4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79FFD-DDDA-4ADF-BCE4-3ECCD61BF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Duncan Ph.D.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499EB-6CCA-4B6E-9F37-7C74A252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79BA-2DA7-4055-8FE6-E70D3488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E6B4-CE11-4A3E-957F-02CEF918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AND gate with a breadboard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25A0D-2DF4-4600-B81F-A22D076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F9BC-143B-4BCC-A6F4-1193930C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81251F6-EB70-9429-60EC-7F801246BC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1816" y="1690688"/>
            <a:ext cx="2394849" cy="36065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07E4DE-4888-7FC7-8EB2-3B274A56E5B1}"/>
              </a:ext>
            </a:extLst>
          </p:cNvPr>
          <p:cNvSpPr txBox="1"/>
          <p:nvPr/>
        </p:nvSpPr>
        <p:spPr>
          <a:xfrm>
            <a:off x="5984475" y="5387784"/>
            <a:ext cx="593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LED lit if </a:t>
            </a:r>
            <a:r>
              <a:rPr lang="en-US" b="1" dirty="0"/>
              <a:t>blue button </a:t>
            </a:r>
            <a:r>
              <a:rPr lang="en-US" dirty="0"/>
              <a:t>pushed</a:t>
            </a:r>
          </a:p>
          <a:p>
            <a:r>
              <a:rPr lang="en-US" dirty="0"/>
              <a:t>Red Led lit if </a:t>
            </a:r>
            <a:r>
              <a:rPr lang="en-US" b="1" dirty="0"/>
              <a:t>red button </a:t>
            </a:r>
            <a:r>
              <a:rPr lang="en-US" dirty="0"/>
              <a:t>pushed</a:t>
            </a:r>
          </a:p>
          <a:p>
            <a:r>
              <a:rPr lang="en-US" dirty="0"/>
              <a:t>Green LED lit only if </a:t>
            </a:r>
            <a:r>
              <a:rPr lang="en-US" b="1" dirty="0"/>
              <a:t>blue button AND red button </a:t>
            </a:r>
            <a:r>
              <a:rPr lang="en-US" dirty="0"/>
              <a:t>pushed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6D08F-9C0F-A4A1-C10B-B90A986E081A}"/>
              </a:ext>
            </a:extLst>
          </p:cNvPr>
          <p:cNvSpPr txBox="1"/>
          <p:nvPr/>
        </p:nvSpPr>
        <p:spPr>
          <a:xfrm>
            <a:off x="952157" y="5188694"/>
            <a:ext cx="308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gate truth table</a:t>
            </a:r>
          </a:p>
        </p:txBody>
      </p:sp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C7D9EB07-53D4-D848-B709-D5848FE77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2762"/>
              </p:ext>
            </p:extLst>
          </p:nvPr>
        </p:nvGraphicFramePr>
        <p:xfrm>
          <a:off x="913787" y="2939162"/>
          <a:ext cx="3086444" cy="220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57">
                  <a:extLst>
                    <a:ext uri="{9D8B030D-6E8A-4147-A177-3AD203B41FA5}">
                      <a16:colId xmlns:a16="http://schemas.microsoft.com/office/drawing/2014/main" val="407128478"/>
                    </a:ext>
                  </a:extLst>
                </a:gridCol>
                <a:gridCol w="1048725">
                  <a:extLst>
                    <a:ext uri="{9D8B030D-6E8A-4147-A177-3AD203B41FA5}">
                      <a16:colId xmlns:a16="http://schemas.microsoft.com/office/drawing/2014/main" val="2110120587"/>
                    </a:ext>
                  </a:extLst>
                </a:gridCol>
                <a:gridCol w="1220462">
                  <a:extLst>
                    <a:ext uri="{9D8B030D-6E8A-4147-A177-3AD203B41FA5}">
                      <a16:colId xmlns:a16="http://schemas.microsoft.com/office/drawing/2014/main" val="3201197452"/>
                    </a:ext>
                  </a:extLst>
                </a:gridCol>
              </a:tblGrid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Input (Blue)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  <a:p>
                      <a:r>
                        <a:rPr lang="en-US" dirty="0"/>
                        <a:t>(Red)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  <a:p>
                      <a:r>
                        <a:rPr lang="en-US" dirty="0"/>
                        <a:t>(Green)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40045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079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49172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44293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36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1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E6B4-CE11-4A3E-957F-02CEF918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Step1: </a:t>
            </a:r>
            <a:r>
              <a:rPr lang="en-US" b="1" dirty="0"/>
              <a:t>Blue Button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25A0D-2DF4-4600-B81F-A22D076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F9BC-143B-4BCC-A6F4-1193930C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7E4DE-4888-7FC7-8EB2-3B274A56E5B1}"/>
              </a:ext>
            </a:extLst>
          </p:cNvPr>
          <p:cNvSpPr txBox="1"/>
          <p:nvPr/>
        </p:nvSpPr>
        <p:spPr>
          <a:xfrm>
            <a:off x="483636" y="1690688"/>
            <a:ext cx="47517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Connect PS module to breadboard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Make sure PS “+ and –” line up with breadboard “+ and –”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9V adapter to PS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9V to 9V adapter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blue button just below PS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wire between “+” column and top button pin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blue LED between bottom button pin and lower row on breadboard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Make sure longer blue LED lead is the lead connected to top button pin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1000 ohm resistor from bottom LED lead to “-”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Turn on the “PS on switch”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Press the blue button and verify the blue LED is lit when pressed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304125CB-65C6-8B30-06AB-2E0CA3DBF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1398" y="1557006"/>
            <a:ext cx="5117891" cy="4656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506F0A-0442-1E86-029C-D7937D3AD848}"/>
              </a:ext>
            </a:extLst>
          </p:cNvPr>
          <p:cNvSpPr txBox="1"/>
          <p:nvPr/>
        </p:nvSpPr>
        <p:spPr>
          <a:xfrm>
            <a:off x="10386297" y="2542785"/>
            <a:ext cx="123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 module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733A357-28AF-D632-AA72-7F7721B84E55}"/>
              </a:ext>
            </a:extLst>
          </p:cNvPr>
          <p:cNvSpPr/>
          <p:nvPr/>
        </p:nvSpPr>
        <p:spPr>
          <a:xfrm>
            <a:off x="10386297" y="2875358"/>
            <a:ext cx="673954" cy="1155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E705BFC-103F-3BFB-D5AA-DA619059BD3C}"/>
              </a:ext>
            </a:extLst>
          </p:cNvPr>
          <p:cNvSpPr/>
          <p:nvPr/>
        </p:nvSpPr>
        <p:spPr>
          <a:xfrm>
            <a:off x="9820835" y="3018434"/>
            <a:ext cx="161365" cy="699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26096-3E3E-B193-0E8A-68E7FAB1EA72}"/>
              </a:ext>
            </a:extLst>
          </p:cNvPr>
          <p:cNvSpPr txBox="1"/>
          <p:nvPr/>
        </p:nvSpPr>
        <p:spPr>
          <a:xfrm>
            <a:off x="9494676" y="2475518"/>
            <a:ext cx="123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 on switch</a:t>
            </a:r>
          </a:p>
        </p:txBody>
      </p:sp>
    </p:spTree>
    <p:extLst>
      <p:ext uri="{BB962C8B-B14F-4D97-AF65-F5344CB8AC3E}">
        <p14:creationId xmlns:p14="http://schemas.microsoft.com/office/powerpoint/2010/main" val="373204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E6B4-CE11-4A3E-957F-02CEF918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Step2: </a:t>
            </a:r>
            <a:r>
              <a:rPr lang="en-US" b="1" dirty="0"/>
              <a:t>Red Button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25A0D-2DF4-4600-B81F-A22D076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F9BC-143B-4BCC-A6F4-1193930C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7E4DE-4888-7FC7-8EB2-3B274A56E5B1}"/>
              </a:ext>
            </a:extLst>
          </p:cNvPr>
          <p:cNvSpPr txBox="1"/>
          <p:nvPr/>
        </p:nvSpPr>
        <p:spPr>
          <a:xfrm>
            <a:off x="483636" y="1690688"/>
            <a:ext cx="4751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Connect red button near bottom of breadboard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wire between “+” column and bottom button pin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blue LED between bottom switch pin and lower row on breadboard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Make sure longer red LED lead is the lead connected to bottom button pin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1000 ohm resistor from top LED lead to “-”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Turn on the “PS on switch”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Press the red switch and verify the red LED is lit when pressed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26096-3E3E-B193-0E8A-68E7FAB1EA72}"/>
              </a:ext>
            </a:extLst>
          </p:cNvPr>
          <p:cNvSpPr txBox="1"/>
          <p:nvPr/>
        </p:nvSpPr>
        <p:spPr>
          <a:xfrm>
            <a:off x="9494676" y="2475518"/>
            <a:ext cx="123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 on switch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CCFD4D-1FE0-9277-6F1A-CC78A2937D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0835" y="1515035"/>
            <a:ext cx="5927863" cy="40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7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E6B4-CE11-4A3E-957F-02CEF918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Step3: </a:t>
            </a:r>
            <a:r>
              <a:rPr lang="en-US" b="1" dirty="0"/>
              <a:t>AND Gate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25A0D-2DF4-4600-B81F-A22D076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F9BC-143B-4BCC-A6F4-1193930C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7E4DE-4888-7FC7-8EB2-3B274A56E5B1}"/>
              </a:ext>
            </a:extLst>
          </p:cNvPr>
          <p:cNvSpPr txBox="1"/>
          <p:nvPr/>
        </p:nvSpPr>
        <p:spPr>
          <a:xfrm>
            <a:off x="483636" y="1690688"/>
            <a:ext cx="47517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Place 14-pin AND Gate in middle of breadboard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wire between AND pin 1 and bottom blue LED pin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wire between AND pin 2 and top red LED pin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wire between AND pin 7 and “-”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wire between AND pin 14 and “+”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LED from AND pin 3 to “-” column”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Make sure longer LED pin is connected to AND pin 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Demonstrate circuit functions as 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i.e. Green LED only on if blue and red buttons pushed together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26096-3E3E-B193-0E8A-68E7FAB1EA72}"/>
              </a:ext>
            </a:extLst>
          </p:cNvPr>
          <p:cNvSpPr txBox="1"/>
          <p:nvPr/>
        </p:nvSpPr>
        <p:spPr>
          <a:xfrm>
            <a:off x="9494676" y="2475518"/>
            <a:ext cx="123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 on switch</a:t>
            </a:r>
          </a:p>
        </p:txBody>
      </p:sp>
      <p:pic>
        <p:nvPicPr>
          <p:cNvPr id="6" name="Picture 5" descr="A circuit board with wires&#10;&#10;Description automatically generated with low confidence">
            <a:extLst>
              <a:ext uri="{FF2B5EF4-FFF2-40B4-BE49-F238E27FC236}">
                <a16:creationId xmlns:a16="http://schemas.microsoft.com/office/drawing/2014/main" id="{AF844AE2-3420-59A9-901F-60D4BA8B3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265909" y="1776075"/>
            <a:ext cx="5843362" cy="3093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C8149-87FC-CE54-69E0-DB0576CC0FD2}"/>
              </a:ext>
            </a:extLst>
          </p:cNvPr>
          <p:cNvSpPr txBox="1"/>
          <p:nvPr/>
        </p:nvSpPr>
        <p:spPr>
          <a:xfrm>
            <a:off x="10951841" y="1136933"/>
            <a:ext cx="137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</a:t>
            </a:r>
          </a:p>
          <a:p>
            <a:r>
              <a:rPr lang="en-US" dirty="0"/>
              <a:t>pin 14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0F40FE-93D1-2EBC-FFDE-04A86891D84D}"/>
              </a:ext>
            </a:extLst>
          </p:cNvPr>
          <p:cNvSpPr/>
          <p:nvPr/>
        </p:nvSpPr>
        <p:spPr>
          <a:xfrm rot="9047224">
            <a:off x="9401503" y="1717303"/>
            <a:ext cx="1666052" cy="1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95EB50-594B-5130-C35F-C6C9A6A48C3D}"/>
              </a:ext>
            </a:extLst>
          </p:cNvPr>
          <p:cNvSpPr/>
          <p:nvPr/>
        </p:nvSpPr>
        <p:spPr>
          <a:xfrm rot="2087578">
            <a:off x="7394447" y="1614105"/>
            <a:ext cx="1624660" cy="21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A7029-F533-C5EB-1B18-A18DBA51A88D}"/>
              </a:ext>
            </a:extLst>
          </p:cNvPr>
          <p:cNvSpPr txBox="1"/>
          <p:nvPr/>
        </p:nvSpPr>
        <p:spPr>
          <a:xfrm>
            <a:off x="7021380" y="985055"/>
            <a:ext cx="69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pin 1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6FCB618-1F34-87E2-FE6E-170768FF63B0}"/>
              </a:ext>
            </a:extLst>
          </p:cNvPr>
          <p:cNvSpPr/>
          <p:nvPr/>
        </p:nvSpPr>
        <p:spPr>
          <a:xfrm rot="19549753">
            <a:off x="7141858" y="3375806"/>
            <a:ext cx="2107709" cy="17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71995-0E9A-29C0-C9B3-934D2C210EC0}"/>
              </a:ext>
            </a:extLst>
          </p:cNvPr>
          <p:cNvSpPr txBox="1"/>
          <p:nvPr/>
        </p:nvSpPr>
        <p:spPr>
          <a:xfrm>
            <a:off x="6590539" y="3782807"/>
            <a:ext cx="137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</a:t>
            </a:r>
          </a:p>
          <a:p>
            <a:r>
              <a:rPr lang="en-US" dirty="0"/>
              <a:t>pin 7</a:t>
            </a:r>
          </a:p>
        </p:txBody>
      </p:sp>
    </p:spTree>
    <p:extLst>
      <p:ext uri="{BB962C8B-B14F-4D97-AF65-F5344CB8AC3E}">
        <p14:creationId xmlns:p14="http://schemas.microsoft.com/office/powerpoint/2010/main" val="110298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E6B4-CE11-4A3E-957F-02CEF918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Step3: </a:t>
            </a:r>
            <a:r>
              <a:rPr lang="en-US" b="1" dirty="0"/>
              <a:t>AND Gate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25A0D-2DF4-4600-B81F-A22D076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F9BC-143B-4BCC-A6F4-1193930C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7E4DE-4888-7FC7-8EB2-3B274A56E5B1}"/>
              </a:ext>
            </a:extLst>
          </p:cNvPr>
          <p:cNvSpPr txBox="1"/>
          <p:nvPr/>
        </p:nvSpPr>
        <p:spPr>
          <a:xfrm>
            <a:off x="483636" y="1690688"/>
            <a:ext cx="47517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Place 14-pin AND Gate in middle of breadboard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wire between AND pin 1 and bottom blue LED pin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wire between AND pin 2 and top red LED pin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wire between AND pin 7 and “-”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wire between AND pin 14 and “+”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LED from AND pin 3 to “-” column”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Make sure longer LED pin is connected to AND pin 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Demonstrate circuit functions as 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i.e. Green LED only on if blue and red buttons pushed together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26096-3E3E-B193-0E8A-68E7FAB1EA72}"/>
              </a:ext>
            </a:extLst>
          </p:cNvPr>
          <p:cNvSpPr txBox="1"/>
          <p:nvPr/>
        </p:nvSpPr>
        <p:spPr>
          <a:xfrm>
            <a:off x="9494676" y="2475518"/>
            <a:ext cx="123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 on switch</a:t>
            </a:r>
          </a:p>
        </p:txBody>
      </p:sp>
      <p:pic>
        <p:nvPicPr>
          <p:cNvPr id="6" name="Picture 5" descr="A circuit board with wires&#10;&#10;Description automatically generated with low confidence">
            <a:extLst>
              <a:ext uri="{FF2B5EF4-FFF2-40B4-BE49-F238E27FC236}">
                <a16:creationId xmlns:a16="http://schemas.microsoft.com/office/drawing/2014/main" id="{AF844AE2-3420-59A9-901F-60D4BA8B3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265909" y="1776075"/>
            <a:ext cx="5843362" cy="3093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C8149-87FC-CE54-69E0-DB0576CC0FD2}"/>
              </a:ext>
            </a:extLst>
          </p:cNvPr>
          <p:cNvSpPr txBox="1"/>
          <p:nvPr/>
        </p:nvSpPr>
        <p:spPr>
          <a:xfrm>
            <a:off x="10951841" y="1136933"/>
            <a:ext cx="137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</a:t>
            </a:r>
          </a:p>
          <a:p>
            <a:r>
              <a:rPr lang="en-US" dirty="0"/>
              <a:t>pin 14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0F40FE-93D1-2EBC-FFDE-04A86891D84D}"/>
              </a:ext>
            </a:extLst>
          </p:cNvPr>
          <p:cNvSpPr/>
          <p:nvPr/>
        </p:nvSpPr>
        <p:spPr>
          <a:xfrm rot="9047224">
            <a:off x="9401503" y="1717303"/>
            <a:ext cx="1666052" cy="1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95EB50-594B-5130-C35F-C6C9A6A48C3D}"/>
              </a:ext>
            </a:extLst>
          </p:cNvPr>
          <p:cNvSpPr/>
          <p:nvPr/>
        </p:nvSpPr>
        <p:spPr>
          <a:xfrm rot="2087578">
            <a:off x="7394447" y="1614105"/>
            <a:ext cx="1624660" cy="21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A7029-F533-C5EB-1B18-A18DBA51A88D}"/>
              </a:ext>
            </a:extLst>
          </p:cNvPr>
          <p:cNvSpPr txBox="1"/>
          <p:nvPr/>
        </p:nvSpPr>
        <p:spPr>
          <a:xfrm>
            <a:off x="7021380" y="985055"/>
            <a:ext cx="69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pin 1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6FCB618-1F34-87E2-FE6E-170768FF63B0}"/>
              </a:ext>
            </a:extLst>
          </p:cNvPr>
          <p:cNvSpPr/>
          <p:nvPr/>
        </p:nvSpPr>
        <p:spPr>
          <a:xfrm rot="19549753">
            <a:off x="7141858" y="3375806"/>
            <a:ext cx="2107709" cy="17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71995-0E9A-29C0-C9B3-934D2C210EC0}"/>
              </a:ext>
            </a:extLst>
          </p:cNvPr>
          <p:cNvSpPr txBox="1"/>
          <p:nvPr/>
        </p:nvSpPr>
        <p:spPr>
          <a:xfrm>
            <a:off x="6590539" y="3782807"/>
            <a:ext cx="137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</a:t>
            </a:r>
          </a:p>
          <a:p>
            <a:r>
              <a:rPr lang="en-US" dirty="0"/>
              <a:t>pin 7</a:t>
            </a:r>
          </a:p>
        </p:txBody>
      </p:sp>
    </p:spTree>
    <p:extLst>
      <p:ext uri="{BB962C8B-B14F-4D97-AF65-F5344CB8AC3E}">
        <p14:creationId xmlns:p14="http://schemas.microsoft.com/office/powerpoint/2010/main" val="384237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E6B4-CE11-4A3E-957F-02CEF918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Step4: </a:t>
            </a:r>
            <a:r>
              <a:rPr lang="en-US" b="1" dirty="0"/>
              <a:t>other Gates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25A0D-2DF4-4600-B81F-A22D076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F9BC-143B-4BCC-A6F4-1193930C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7E4DE-4888-7FC7-8EB2-3B274A56E5B1}"/>
              </a:ext>
            </a:extLst>
          </p:cNvPr>
          <p:cNvSpPr txBox="1"/>
          <p:nvPr/>
        </p:nvSpPr>
        <p:spPr>
          <a:xfrm>
            <a:off x="483636" y="1690688"/>
            <a:ext cx="4751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Replace AND gate with either NAND, OR, XOR, XNOR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out the truth table below for the gate you chose.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is it different than the AND Truth table?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9" name="Picture 1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F16D32B-7C8E-CC73-90BC-E663DA34D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80249" y="1808451"/>
            <a:ext cx="2394849" cy="3606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82CE2-22E1-4793-6922-B8498EFC1E50}"/>
              </a:ext>
            </a:extLst>
          </p:cNvPr>
          <p:cNvSpPr txBox="1"/>
          <p:nvPr/>
        </p:nvSpPr>
        <p:spPr>
          <a:xfrm>
            <a:off x="5758551" y="3962400"/>
            <a:ext cx="239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this with NAND, OR, XOR, XNOR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3E364-933B-7DBB-7DD7-F696D2758B30}"/>
              </a:ext>
            </a:extLst>
          </p:cNvPr>
          <p:cNvSpPr txBox="1"/>
          <p:nvPr/>
        </p:nvSpPr>
        <p:spPr>
          <a:xfrm>
            <a:off x="285266" y="5872432"/>
            <a:ext cx="237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gate truth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8B18B-0B87-C481-E5A7-7ED0B368AF1B}"/>
              </a:ext>
            </a:extLst>
          </p:cNvPr>
          <p:cNvSpPr txBox="1"/>
          <p:nvPr/>
        </p:nvSpPr>
        <p:spPr>
          <a:xfrm>
            <a:off x="3059547" y="5929725"/>
            <a:ext cx="26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Truth table for your gate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C23208-6088-6CEE-1AF1-565A66D3DBC3}"/>
              </a:ext>
            </a:extLst>
          </p:cNvPr>
          <p:cNvSpPr/>
          <p:nvPr/>
        </p:nvSpPr>
        <p:spPr>
          <a:xfrm rot="20825191">
            <a:off x="8079271" y="3976111"/>
            <a:ext cx="2758526" cy="19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11">
            <a:extLst>
              <a:ext uri="{FF2B5EF4-FFF2-40B4-BE49-F238E27FC236}">
                <a16:creationId xmlns:a16="http://schemas.microsoft.com/office/drawing/2014/main" id="{469019D4-1D89-F684-DFD3-A670E1BF7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02115"/>
              </p:ext>
            </p:extLst>
          </p:nvPr>
        </p:nvGraphicFramePr>
        <p:xfrm>
          <a:off x="181829" y="3668136"/>
          <a:ext cx="2501219" cy="220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32">
                  <a:extLst>
                    <a:ext uri="{9D8B030D-6E8A-4147-A177-3AD203B41FA5}">
                      <a16:colId xmlns:a16="http://schemas.microsoft.com/office/drawing/2014/main" val="40712847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2110120587"/>
                    </a:ext>
                  </a:extLst>
                </a:gridCol>
                <a:gridCol w="994207">
                  <a:extLst>
                    <a:ext uri="{9D8B030D-6E8A-4147-A177-3AD203B41FA5}">
                      <a16:colId xmlns:a16="http://schemas.microsoft.com/office/drawing/2014/main" val="3201197452"/>
                    </a:ext>
                  </a:extLst>
                </a:gridCol>
              </a:tblGrid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Input (Blue)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  <a:p>
                      <a:r>
                        <a:rPr lang="en-US" dirty="0"/>
                        <a:t>(Red)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  <a:p>
                      <a:r>
                        <a:rPr lang="en-US" dirty="0"/>
                        <a:t>(Green)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40045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079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49172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44293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36974"/>
                  </a:ext>
                </a:extLst>
              </a:tr>
            </a:tbl>
          </a:graphicData>
        </a:graphic>
      </p:graphicFrame>
      <p:graphicFrame>
        <p:nvGraphicFramePr>
          <p:cNvPr id="25" name="Table 11">
            <a:extLst>
              <a:ext uri="{FF2B5EF4-FFF2-40B4-BE49-F238E27FC236}">
                <a16:creationId xmlns:a16="http://schemas.microsoft.com/office/drawing/2014/main" id="{B35C743F-FBC5-46BF-113B-84A3DDF0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78876"/>
              </p:ext>
            </p:extLst>
          </p:nvPr>
        </p:nvGraphicFramePr>
        <p:xfrm>
          <a:off x="3059547" y="3668136"/>
          <a:ext cx="2501219" cy="220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32">
                  <a:extLst>
                    <a:ext uri="{9D8B030D-6E8A-4147-A177-3AD203B41FA5}">
                      <a16:colId xmlns:a16="http://schemas.microsoft.com/office/drawing/2014/main" val="407128478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2110120587"/>
                    </a:ext>
                  </a:extLst>
                </a:gridCol>
                <a:gridCol w="994207">
                  <a:extLst>
                    <a:ext uri="{9D8B030D-6E8A-4147-A177-3AD203B41FA5}">
                      <a16:colId xmlns:a16="http://schemas.microsoft.com/office/drawing/2014/main" val="3201197452"/>
                    </a:ext>
                  </a:extLst>
                </a:gridCol>
              </a:tblGrid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Input (Blue)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  <a:p>
                      <a:r>
                        <a:rPr lang="en-US" dirty="0"/>
                        <a:t>(Red)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  <a:p>
                      <a:r>
                        <a:rPr lang="en-US" dirty="0"/>
                        <a:t>(Green)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40045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079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49172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44293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36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43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9F9D-7A33-45EA-8096-7FFF3A2B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5B9D-40BC-481E-8C74-1B905620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Lattice </a:t>
            </a:r>
            <a:r>
              <a:rPr lang="en-US" sz="2800" b="1" dirty="0"/>
              <a:t>“</a:t>
            </a:r>
            <a:r>
              <a:rPr lang="en-US" b="1" dirty="0"/>
              <a:t>iCEcube2” </a:t>
            </a:r>
            <a:r>
              <a:rPr lang="en-US" dirty="0"/>
              <a:t>is </a:t>
            </a:r>
            <a:r>
              <a:rPr lang="en-US" sz="2800" dirty="0"/>
              <a:t>a software program used to design and compile code to program your FPGA in this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We write a code in a hardware description language (HDL) like </a:t>
            </a:r>
            <a:r>
              <a:rPr lang="en-US" sz="2800" b="1" dirty="0"/>
              <a:t>Verilog</a:t>
            </a:r>
            <a:r>
              <a:rPr lang="en-US" sz="2800" dirty="0"/>
              <a:t> to specify the intended hardware behavior of the FPGA.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iCEcube2</a:t>
            </a:r>
            <a:r>
              <a:rPr lang="en-US" sz="2800" dirty="0"/>
              <a:t> compiles the Verilog and automatically places logic gates inside the FPGA to realize the intended FPGA functionality.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iCEcube2</a:t>
            </a:r>
            <a:r>
              <a:rPr lang="en-US" sz="2800" dirty="0"/>
              <a:t> produces a </a:t>
            </a:r>
            <a:r>
              <a:rPr lang="en-US" b="1" dirty="0"/>
              <a:t>bitstream</a:t>
            </a:r>
            <a:r>
              <a:rPr lang="en-US" dirty="0"/>
              <a:t> file that is loaded into the physical FPGA to configure the FPGA behavior.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Lattice </a:t>
            </a:r>
            <a:r>
              <a:rPr lang="en-US" b="1" dirty="0"/>
              <a:t>“Diamond Programmer” </a:t>
            </a:r>
            <a:r>
              <a:rPr lang="en-US" dirty="0"/>
              <a:t>is </a:t>
            </a:r>
            <a:r>
              <a:rPr lang="en-US" sz="2800" dirty="0"/>
              <a:t>a software program used to physically load a bitstream into your FPGA in this class</a:t>
            </a:r>
            <a:endParaRPr lang="en-US" sz="2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FFC42-99B5-474A-A8E0-CB795B2F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DD9BD-149A-47E7-896D-7844E4AA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070C-13D8-4A83-98EE-C0A95E5F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1FAC-4CD8-4D2F-8C97-090ADD81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sz="2800" dirty="0"/>
              <a:t>A Verilog </a:t>
            </a:r>
            <a:r>
              <a:rPr lang="en-US" sz="2800" b="1" dirty="0"/>
              <a:t>module</a:t>
            </a:r>
            <a:r>
              <a:rPr lang="en-US" sz="2800" dirty="0"/>
              <a:t> is a hierarchal block in Verilog within input/output ports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An </a:t>
            </a:r>
            <a:r>
              <a:rPr lang="en-US" sz="2800" b="1" dirty="0"/>
              <a:t>assign </a:t>
            </a:r>
            <a:r>
              <a:rPr lang="en-US" sz="2800" dirty="0"/>
              <a:t>statement performs assignments and arithmetic operations on ports and wires within a module. 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i="1" dirty="0"/>
              <a:t>module top(</a:t>
            </a:r>
          </a:p>
          <a:p>
            <a:pPr marL="457200" lvl="1" indent="0">
              <a:buNone/>
            </a:pPr>
            <a:r>
              <a:rPr lang="en-US" sz="2800" i="1" dirty="0"/>
              <a:t>    output LED</a:t>
            </a:r>
          </a:p>
          <a:p>
            <a:pPr marL="457200" lvl="1" indent="0">
              <a:buNone/>
            </a:pPr>
            <a:r>
              <a:rPr lang="en-US" sz="2800" i="1" dirty="0"/>
              <a:t>    );</a:t>
            </a:r>
          </a:p>
          <a:p>
            <a:pPr marL="457200" lvl="1" indent="0">
              <a:buNone/>
            </a:pPr>
            <a:r>
              <a:rPr lang="en-US" sz="2800" i="1" dirty="0"/>
              <a:t>assign LED = 1;</a:t>
            </a:r>
          </a:p>
          <a:p>
            <a:pPr marL="457200" lvl="1" indent="0">
              <a:buNone/>
            </a:pPr>
            <a:r>
              <a:rPr lang="en-US" sz="2800" i="1" dirty="0" err="1"/>
              <a:t>endmodule</a:t>
            </a:r>
            <a:endParaRPr lang="en-US" sz="2800" i="1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b="1" dirty="0"/>
              <a:t>Arithmetic operators </a:t>
            </a:r>
            <a:r>
              <a:rPr lang="en-US" sz="2800" dirty="0"/>
              <a:t>can be added to Verilog statements 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i="1" dirty="0"/>
              <a:t>module top(</a:t>
            </a:r>
          </a:p>
          <a:p>
            <a:pPr marL="457200" lvl="1" indent="0">
              <a:buNone/>
            </a:pPr>
            <a:r>
              <a:rPr lang="en-US" sz="2800" i="1" dirty="0"/>
              <a:t>    input button1,</a:t>
            </a:r>
          </a:p>
          <a:p>
            <a:pPr marL="457200" lvl="1" indent="0">
              <a:buNone/>
            </a:pPr>
            <a:r>
              <a:rPr lang="en-US" sz="2800" i="1" dirty="0"/>
              <a:t>    input button2,</a:t>
            </a:r>
          </a:p>
          <a:p>
            <a:pPr marL="457200" lvl="1" indent="0">
              <a:buNone/>
            </a:pPr>
            <a:r>
              <a:rPr lang="en-US" sz="2800" i="1" dirty="0"/>
              <a:t>    output LED</a:t>
            </a:r>
          </a:p>
          <a:p>
            <a:pPr marL="457200" lvl="1" indent="0">
              <a:buNone/>
            </a:pPr>
            <a:r>
              <a:rPr lang="en-US" sz="2800" i="1" dirty="0"/>
              <a:t>    );</a:t>
            </a:r>
          </a:p>
          <a:p>
            <a:pPr marL="457200" lvl="1" indent="0">
              <a:buNone/>
            </a:pPr>
            <a:r>
              <a:rPr lang="en-US" sz="2800" i="1" dirty="0"/>
              <a:t>assign LED = button1 &amp; button2; // Logical AND arithmetic operator</a:t>
            </a:r>
          </a:p>
          <a:p>
            <a:pPr marL="457200" lvl="1" indent="0">
              <a:buNone/>
            </a:pPr>
            <a:r>
              <a:rPr lang="en-US" sz="2800" i="1" dirty="0" err="1"/>
              <a:t>endmodule</a:t>
            </a:r>
            <a:endParaRPr lang="en-US" sz="2800" i="1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386C5-4F2E-4FE4-ABB4-6C658610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A4A8-1860-47A2-9996-193B2A90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F41E16-9BE3-40F8-AC53-8041E50545A4}"/>
              </a:ext>
            </a:extLst>
          </p:cNvPr>
          <p:cNvSpPr/>
          <p:nvPr/>
        </p:nvSpPr>
        <p:spPr>
          <a:xfrm>
            <a:off x="1333500" y="3390900"/>
            <a:ext cx="1352550" cy="2206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C6DE40-26B3-0AFB-E56B-2E602F8A887A}"/>
              </a:ext>
            </a:extLst>
          </p:cNvPr>
          <p:cNvSpPr/>
          <p:nvPr/>
        </p:nvSpPr>
        <p:spPr>
          <a:xfrm>
            <a:off x="1333499" y="5600700"/>
            <a:ext cx="2581275" cy="2206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0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Program the FPGA using Diamond Programmer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211066" y="1635536"/>
            <a:ext cx="412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err="1"/>
              <a:t>Alchitry</a:t>
            </a:r>
            <a:r>
              <a:rPr lang="en-US" dirty="0"/>
              <a:t> Cu to laptop USB-C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Diamond Programmer SW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“Open an existing project” or “File&gt;Open File”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P2_board_blink/</a:t>
            </a:r>
            <a:r>
              <a:rPr lang="en-US" dirty="0" err="1"/>
              <a:t>Counter.xcf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Design&gt;Program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Should see blue text appear in lower left and then green LED should blink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BC7B7C-112A-C4E3-67BB-2150CE3D11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802" y="1027906"/>
            <a:ext cx="7573195" cy="5054600"/>
          </a:xfrm>
          <a:prstGeom prst="rect">
            <a:avLst/>
          </a:prstGeom>
        </p:spPr>
      </p:pic>
      <p:pic>
        <p:nvPicPr>
          <p:cNvPr id="12" name="Picture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0B1A359-C36F-6524-F20C-9D5BE45E2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319" y="4013637"/>
            <a:ext cx="1681980" cy="2605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4B6958-CFA9-6B1D-6A2F-A0318C0D08C9}"/>
              </a:ext>
            </a:extLst>
          </p:cNvPr>
          <p:cNvSpPr txBox="1"/>
          <p:nvPr/>
        </p:nvSpPr>
        <p:spPr>
          <a:xfrm>
            <a:off x="2803690" y="6110130"/>
            <a:ext cx="139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LED that should blink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F7909D5-BB0E-E5E2-9A9E-7D243F3770B8}"/>
              </a:ext>
            </a:extLst>
          </p:cNvPr>
          <p:cNvSpPr/>
          <p:nvPr/>
        </p:nvSpPr>
        <p:spPr>
          <a:xfrm rot="5400000">
            <a:off x="2161637" y="5937658"/>
            <a:ext cx="225322" cy="997255"/>
          </a:xfrm>
          <a:prstGeom prst="downArrow">
            <a:avLst>
              <a:gd name="adj1" fmla="val 50000"/>
              <a:gd name="adj2" fmla="val 101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A998FC7-B610-81C6-5200-B7956F238A03}"/>
              </a:ext>
            </a:extLst>
          </p:cNvPr>
          <p:cNvSpPr/>
          <p:nvPr/>
        </p:nvSpPr>
        <p:spPr>
          <a:xfrm rot="5400000">
            <a:off x="2426333" y="4050506"/>
            <a:ext cx="225322" cy="997255"/>
          </a:xfrm>
          <a:prstGeom prst="downArrow">
            <a:avLst>
              <a:gd name="adj1" fmla="val 50000"/>
              <a:gd name="adj2" fmla="val 101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46832-21E5-E951-D2F8-A0DEF8241B20}"/>
              </a:ext>
            </a:extLst>
          </p:cNvPr>
          <p:cNvSpPr txBox="1"/>
          <p:nvPr/>
        </p:nvSpPr>
        <p:spPr>
          <a:xfrm>
            <a:off x="3003795" y="4285130"/>
            <a:ext cx="13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USB-C</a:t>
            </a:r>
          </a:p>
        </p:txBody>
      </p:sp>
    </p:spTree>
    <p:extLst>
      <p:ext uri="{BB962C8B-B14F-4D97-AF65-F5344CB8AC3E}">
        <p14:creationId xmlns:p14="http://schemas.microsoft.com/office/powerpoint/2010/main" val="117255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Program basic logic gate behavior into the FPGA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47881-934D-3C5A-AD9A-1EBA4D381BF7}"/>
              </a:ext>
            </a:extLst>
          </p:cNvPr>
          <p:cNvSpPr txBox="1"/>
          <p:nvPr/>
        </p:nvSpPr>
        <p:spPr>
          <a:xfrm>
            <a:off x="838199" y="2360645"/>
            <a:ext cx="111633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Goal: Use the FPGA to imitate the breadboard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Write Verilog code to tell the FPGA how to behave in 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Compile the Verilog code into a </a:t>
            </a:r>
            <a:r>
              <a:rPr lang="en-US" sz="3600" b="1" dirty="0"/>
              <a:t>“bitstream” </a:t>
            </a:r>
            <a:r>
              <a:rPr lang="en-US" sz="3600" dirty="0"/>
              <a:t>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Load the bitstream into the FPGA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Connect some “buttons” to show the FPGA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8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2CDC-56AC-4546-B0C9-77F2DCE3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4AAA-40E2-4AC8-8D37-4D264A42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About Me: </a:t>
            </a:r>
            <a:r>
              <a:rPr lang="en-US" dirty="0"/>
              <a:t>Electrical/Computer Engineer at NSWC Crane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Class Goals: </a:t>
            </a:r>
            <a:r>
              <a:rPr lang="en-US" dirty="0"/>
              <a:t>1) Learn about FPGAs. 2) Program FPGAs to do fun things.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Class SW Materials: </a:t>
            </a:r>
            <a:r>
              <a:rPr lang="en-US" dirty="0">
                <a:hlinkClick r:id="rId2"/>
              </a:rPr>
              <a:t>https://github.com/adamdunc/whs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49C9F-C904-4003-A093-8969EB6A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6FD0D-9DBD-4CB3-ACF6-BE42CD53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5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3 Step 1: Create AND project in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483636" y="1690688"/>
            <a:ext cx="3745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iCEcube2 SW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File&gt;New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Project Name = P3_AND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Device Family = ICE40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Device = HX8K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Device Package = CB132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Next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4E4C1-82B4-FF0D-6A21-5A1F4F8103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1430" y="1600200"/>
            <a:ext cx="6783939" cy="396774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F4E23B-5767-809E-6B3A-DCB71215F95C}"/>
              </a:ext>
            </a:extLst>
          </p:cNvPr>
          <p:cNvSpPr/>
          <p:nvPr/>
        </p:nvSpPr>
        <p:spPr>
          <a:xfrm>
            <a:off x="6848475" y="2407380"/>
            <a:ext cx="2628900" cy="51838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FF5075-AAD9-F5CA-19A7-B8BAF26CC8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4425" y="1413847"/>
            <a:ext cx="7064634" cy="4052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3 Step 2: Create AND project in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483636" y="1690688"/>
            <a:ext cx="3745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 Files should pop 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files in P3_AND: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AND.pcf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AND.v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the “&gt;&gt;” icon so they show up in the “Files to Add”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Finish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F4E23B-5767-809E-6B3A-DCB71215F95C}"/>
              </a:ext>
            </a:extLst>
          </p:cNvPr>
          <p:cNvSpPr/>
          <p:nvPr/>
        </p:nvSpPr>
        <p:spPr>
          <a:xfrm>
            <a:off x="6667500" y="2695576"/>
            <a:ext cx="504825" cy="2381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095D6E-A4D9-BF89-34C6-CA20E8976F7C}"/>
              </a:ext>
            </a:extLst>
          </p:cNvPr>
          <p:cNvSpPr/>
          <p:nvPr/>
        </p:nvSpPr>
        <p:spPr>
          <a:xfrm>
            <a:off x="8915401" y="2695576"/>
            <a:ext cx="495300" cy="2381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CEA218-98B9-9CDE-AB4C-A9036CE5B2B9}"/>
              </a:ext>
            </a:extLst>
          </p:cNvPr>
          <p:cNvSpPr/>
          <p:nvPr/>
        </p:nvSpPr>
        <p:spPr>
          <a:xfrm>
            <a:off x="9410701" y="2580988"/>
            <a:ext cx="361949" cy="2381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3 Step 4: Create AND gate design in FPGA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483636" y="1690688"/>
            <a:ext cx="3745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Double click </a:t>
            </a:r>
            <a:r>
              <a:rPr lang="en-US" dirty="0" err="1"/>
              <a:t>AND.v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three lines of code</a:t>
            </a:r>
          </a:p>
          <a:p>
            <a:pPr lvl="1"/>
            <a:r>
              <a:rPr lang="en-US" dirty="0"/>
              <a:t>assign LED0 = BTN0;</a:t>
            </a:r>
          </a:p>
          <a:p>
            <a:pPr lvl="1"/>
            <a:r>
              <a:rPr lang="en-US" dirty="0"/>
              <a:t>assign LED1 = BTN1;</a:t>
            </a:r>
          </a:p>
          <a:p>
            <a:pPr lvl="1"/>
            <a:r>
              <a:rPr lang="en-US" dirty="0"/>
              <a:t>assign LED2 = BTN1 &amp; BTN0;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84E18-CC82-3411-2080-EEB73C58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79" y="1519237"/>
            <a:ext cx="7767594" cy="439896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EF078-E4FE-DAF8-23B2-3A7355E50CA6}"/>
              </a:ext>
            </a:extLst>
          </p:cNvPr>
          <p:cNvSpPr/>
          <p:nvPr/>
        </p:nvSpPr>
        <p:spPr>
          <a:xfrm>
            <a:off x="4659451" y="2889928"/>
            <a:ext cx="341757" cy="14252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388AB3-0F74-207B-EC6A-6092D803B202}"/>
              </a:ext>
            </a:extLst>
          </p:cNvPr>
          <p:cNvSpPr/>
          <p:nvPr/>
        </p:nvSpPr>
        <p:spPr>
          <a:xfrm>
            <a:off x="8740039" y="2053283"/>
            <a:ext cx="341757" cy="14252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CB6DDF-6D8F-7775-5B5B-11FCC064AF1A}"/>
              </a:ext>
            </a:extLst>
          </p:cNvPr>
          <p:cNvSpPr/>
          <p:nvPr/>
        </p:nvSpPr>
        <p:spPr>
          <a:xfrm>
            <a:off x="5754243" y="3157406"/>
            <a:ext cx="1374345" cy="4068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3 Step 5: Run “</a:t>
            </a:r>
            <a:r>
              <a:rPr lang="en-US" dirty="0" err="1"/>
              <a:t>Synplify</a:t>
            </a:r>
            <a:r>
              <a:rPr lang="en-US" dirty="0"/>
              <a:t>” and run “P&amp;R”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483636" y="1690688"/>
            <a:ext cx="3745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iCEcube2 SW open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“run </a:t>
            </a:r>
            <a:r>
              <a:rPr lang="en-US" dirty="0" err="1"/>
              <a:t>Synplify</a:t>
            </a:r>
            <a:r>
              <a:rPr lang="en-US" dirty="0"/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 for green check mark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“run P&amp;R”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 for green check mark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84E18-CC82-3411-2080-EEB73C58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79" y="1519237"/>
            <a:ext cx="7767594" cy="439896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0CDAF0-80AE-6AFE-63DE-ECC5BB3C9587}"/>
              </a:ext>
            </a:extLst>
          </p:cNvPr>
          <p:cNvSpPr/>
          <p:nvPr/>
        </p:nvSpPr>
        <p:spPr>
          <a:xfrm>
            <a:off x="4563035" y="3110753"/>
            <a:ext cx="1066800" cy="1434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FD3025-9F06-6414-EBA5-CC30A18ACBDC}"/>
              </a:ext>
            </a:extLst>
          </p:cNvPr>
          <p:cNvSpPr/>
          <p:nvPr/>
        </p:nvSpPr>
        <p:spPr>
          <a:xfrm>
            <a:off x="4444847" y="4264865"/>
            <a:ext cx="416402" cy="1434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3 Step 6: Place </a:t>
            </a:r>
            <a:r>
              <a:rPr lang="en-US" dirty="0" err="1"/>
              <a:t>Alchitry</a:t>
            </a:r>
            <a:r>
              <a:rPr lang="en-US" dirty="0"/>
              <a:t> Br on </a:t>
            </a:r>
            <a:r>
              <a:rPr lang="en-US" dirty="0" err="1"/>
              <a:t>Alchitry</a:t>
            </a:r>
            <a:r>
              <a:rPr lang="en-US" dirty="0"/>
              <a:t> 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483635" y="1690688"/>
            <a:ext cx="434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err="1"/>
              <a:t>Alchitry</a:t>
            </a:r>
            <a:r>
              <a:rPr lang="en-US" dirty="0"/>
              <a:t> Br on top of </a:t>
            </a:r>
            <a:r>
              <a:rPr lang="en-US" dirty="0" err="1"/>
              <a:t>Alchitry</a:t>
            </a:r>
            <a:r>
              <a:rPr lang="en-US" dirty="0"/>
              <a:t> Cu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sure all four connectors are snug</a:t>
            </a:r>
          </a:p>
        </p:txBody>
      </p:sp>
      <p:pic>
        <p:nvPicPr>
          <p:cNvPr id="9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8BAF4CC-FCE6-6328-FFDF-E4C2CA11B7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1899" y="2152353"/>
            <a:ext cx="2914651" cy="383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3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3 Step 7: Connect buttons to </a:t>
            </a:r>
            <a:r>
              <a:rPr lang="en-US" dirty="0" err="1"/>
              <a:t>Alchitry</a:t>
            </a:r>
            <a:r>
              <a:rPr lang="en-US" dirty="0"/>
              <a:t> Br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483636" y="1690688"/>
            <a:ext cx="3745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Connect white and black wire pair to Blue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white and black wire pair to Red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one pair to the set of two pins on the Br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the other pair to the other set of two pins on the Br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 assembly should look like the picture on the right</a:t>
            </a:r>
          </a:p>
        </p:txBody>
      </p:sp>
      <p:pic>
        <p:nvPicPr>
          <p:cNvPr id="6" name="Picture 5" descr="A picture containing floor, accessory&#10;&#10;Description automatically generated">
            <a:extLst>
              <a:ext uri="{FF2B5EF4-FFF2-40B4-BE49-F238E27FC236}">
                <a16:creationId xmlns:a16="http://schemas.microsoft.com/office/drawing/2014/main" id="{E5D49157-3AAA-3056-D24D-A926B255F1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27"/>
          <a:stretch/>
        </p:blipFill>
        <p:spPr>
          <a:xfrm>
            <a:off x="6719139" y="1466850"/>
            <a:ext cx="3996486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9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44FED5-E8F0-9A76-AEDD-CDA08ED796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5800" y="1809749"/>
            <a:ext cx="7105650" cy="4292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3 Step 8: Launch Diamond Programmer and open </a:t>
            </a:r>
            <a:r>
              <a:rPr lang="en-US" dirty="0" err="1"/>
              <a:t>AND.xcf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504060" y="2000299"/>
            <a:ext cx="411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Diamond Programmer SW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“Open an existing programmer project”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</a:t>
            </a:r>
            <a:r>
              <a:rPr lang="en-US" b="1" dirty="0"/>
              <a:t>P3_AND_files/</a:t>
            </a:r>
            <a:r>
              <a:rPr lang="en-US" b="1" dirty="0" err="1"/>
              <a:t>AND.xcf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“Open”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79148D-FB5C-FCBA-3801-BEAE48C8A6F3}"/>
              </a:ext>
            </a:extLst>
          </p:cNvPr>
          <p:cNvSpPr/>
          <p:nvPr/>
        </p:nvSpPr>
        <p:spPr>
          <a:xfrm>
            <a:off x="4618860" y="3028950"/>
            <a:ext cx="3067816" cy="44867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27C004-3509-EF7E-393B-47BFE95BC4C4}"/>
              </a:ext>
            </a:extLst>
          </p:cNvPr>
          <p:cNvSpPr/>
          <p:nvPr/>
        </p:nvSpPr>
        <p:spPr>
          <a:xfrm>
            <a:off x="10344150" y="5800724"/>
            <a:ext cx="590549" cy="2099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3 Step 9: Select AND .bin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504060" y="1397675"/>
            <a:ext cx="4114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sure Diamond Programmer SW is open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File under File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Navigate to: </a:t>
            </a:r>
            <a:r>
              <a:rPr lang="en-US" b="1" dirty="0"/>
              <a:t>P3_AND/P3_AND_Implement/</a:t>
            </a:r>
            <a:r>
              <a:rPr lang="en-US" b="1" dirty="0" err="1"/>
              <a:t>sbt</a:t>
            </a:r>
            <a:r>
              <a:rPr lang="en-US" b="1" dirty="0"/>
              <a:t>/outputs/bitmap/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 err="1"/>
              <a:t>AND_gate_bitmap.bin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Open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C5F00-7856-B31F-A0C7-9964C040D1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2628" y="1397675"/>
            <a:ext cx="6985312" cy="465954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23450E-1A6D-68BE-775E-AAD536EDE8DB}"/>
              </a:ext>
            </a:extLst>
          </p:cNvPr>
          <p:cNvSpPr/>
          <p:nvPr/>
        </p:nvSpPr>
        <p:spPr>
          <a:xfrm>
            <a:off x="7323960" y="2333625"/>
            <a:ext cx="1839090" cy="2262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4E184-E0C5-3AF8-19C6-05AA11C0387D}"/>
              </a:ext>
            </a:extLst>
          </p:cNvPr>
          <p:cNvSpPr/>
          <p:nvPr/>
        </p:nvSpPr>
        <p:spPr>
          <a:xfrm>
            <a:off x="5809485" y="2858970"/>
            <a:ext cx="924690" cy="2461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01B56E-C8F1-8511-DF18-5BC714932120}"/>
              </a:ext>
            </a:extLst>
          </p:cNvPr>
          <p:cNvSpPr/>
          <p:nvPr/>
        </p:nvSpPr>
        <p:spPr>
          <a:xfrm>
            <a:off x="9819510" y="3867149"/>
            <a:ext cx="515115" cy="15636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41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1EE9285C-0141-3610-FBB4-7F659AB97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86"/>
          <a:stretch/>
        </p:blipFill>
        <p:spPr>
          <a:xfrm>
            <a:off x="242153" y="3231436"/>
            <a:ext cx="3729773" cy="2426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3 Step 10: Program AND into FPGA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504061" y="1397675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Program Icon (or Design&gt;Program)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buttons and observe AND 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sure you see blue text with “operation successful” in bottom left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A0F85-30F6-731C-D1BB-A6088931D8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7528" y="1295327"/>
            <a:ext cx="6510748" cy="4345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C9CC4D-B9B0-28C4-CDEC-310EA569E347}"/>
              </a:ext>
            </a:extLst>
          </p:cNvPr>
          <p:cNvSpPr txBox="1"/>
          <p:nvPr/>
        </p:nvSpPr>
        <p:spPr>
          <a:xfrm>
            <a:off x="2204928" y="5846544"/>
            <a:ext cx="169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LEDs for AND behavior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01D27F9-F3E4-08C9-7A9C-4F074B78C0ED}"/>
              </a:ext>
            </a:extLst>
          </p:cNvPr>
          <p:cNvSpPr/>
          <p:nvPr/>
        </p:nvSpPr>
        <p:spPr>
          <a:xfrm rot="8229129">
            <a:off x="1775765" y="5544022"/>
            <a:ext cx="225322" cy="997255"/>
          </a:xfrm>
          <a:prstGeom prst="downArrow">
            <a:avLst>
              <a:gd name="adj1" fmla="val 50000"/>
              <a:gd name="adj2" fmla="val 101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7F75CD-63B8-81E9-6FE4-BEDEF58A748C}"/>
              </a:ext>
            </a:extLst>
          </p:cNvPr>
          <p:cNvSpPr/>
          <p:nvPr/>
        </p:nvSpPr>
        <p:spPr>
          <a:xfrm>
            <a:off x="5828535" y="1520708"/>
            <a:ext cx="191265" cy="1699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ACBFB0-E264-0822-5634-6CD49B277AC4}"/>
              </a:ext>
            </a:extLst>
          </p:cNvPr>
          <p:cNvSpPr/>
          <p:nvPr/>
        </p:nvSpPr>
        <p:spPr>
          <a:xfrm>
            <a:off x="4618860" y="5049719"/>
            <a:ext cx="1477139" cy="41060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32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3 Step 11: Change AND to XOR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504061" y="1397675"/>
            <a:ext cx="3745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Change arithmetic operate from  AND (&amp;) to XOR (^)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Assign LED2 = BTN1 ^ BTN0;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save to save </a:t>
            </a:r>
            <a:r>
              <a:rPr lang="en-US" dirty="0" err="1"/>
              <a:t>AND.v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Rerun “Run </a:t>
            </a:r>
            <a:r>
              <a:rPr lang="en-US" dirty="0" err="1"/>
              <a:t>Synplify</a:t>
            </a:r>
            <a:r>
              <a:rPr lang="en-US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Rerun “Run P&amp;R”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sure all check marks green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step “Program into FPGA” on previous slide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Press the Red and Blue buttons to verify that the FPGA incorporated your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Try others below as well: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54A8DF-B3A8-382A-6E79-8B90D2BE67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2173" y="1476376"/>
            <a:ext cx="7225765" cy="409575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908D80-21AE-C4E7-7CDD-3CAF32F244A2}"/>
              </a:ext>
            </a:extLst>
          </p:cNvPr>
          <p:cNvSpPr/>
          <p:nvPr/>
        </p:nvSpPr>
        <p:spPr>
          <a:xfrm>
            <a:off x="5999985" y="3429000"/>
            <a:ext cx="1677165" cy="20240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25C959-0F5A-C92A-6711-EA9209497A4E}"/>
              </a:ext>
            </a:extLst>
          </p:cNvPr>
          <p:cNvSpPr/>
          <p:nvPr/>
        </p:nvSpPr>
        <p:spPr>
          <a:xfrm>
            <a:off x="4666485" y="2962275"/>
            <a:ext cx="1124715" cy="14962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55DCDE-951A-0D4A-88B1-BE461F551DBE}"/>
              </a:ext>
            </a:extLst>
          </p:cNvPr>
          <p:cNvSpPr/>
          <p:nvPr/>
        </p:nvSpPr>
        <p:spPr>
          <a:xfrm>
            <a:off x="4693505" y="3631406"/>
            <a:ext cx="354746" cy="11469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92FC03-50DD-C911-AC6F-013777D035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152" y="5083175"/>
            <a:ext cx="2734439" cy="1409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E9485A-BA1A-BEE3-E66B-2C3C662E5F94}"/>
              </a:ext>
            </a:extLst>
          </p:cNvPr>
          <p:cNvSpPr txBox="1"/>
          <p:nvPr/>
        </p:nvSpPr>
        <p:spPr>
          <a:xfrm>
            <a:off x="-90094" y="65504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https://class.ece.uw.edu/cadta/verilog/operators.html</a:t>
            </a:r>
          </a:p>
        </p:txBody>
      </p:sp>
    </p:spTree>
    <p:extLst>
      <p:ext uri="{BB962C8B-B14F-4D97-AF65-F5344CB8AC3E}">
        <p14:creationId xmlns:p14="http://schemas.microsoft.com/office/powerpoint/2010/main" val="329773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we will do fun things with FPGAs!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E89D-E64C-47F6-8E89-667640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7179"/>
          </a:xfrm>
        </p:spPr>
        <p:txBody>
          <a:bodyPr>
            <a:normAutofit/>
          </a:bodyPr>
          <a:lstStyle/>
          <a:p>
            <a:r>
              <a:rPr lang="en-US" b="1" dirty="0"/>
              <a:t>Mon: </a:t>
            </a:r>
          </a:p>
          <a:p>
            <a:pPr lvl="1"/>
            <a:r>
              <a:rPr lang="en-US" dirty="0"/>
              <a:t>Build basic logic circuits on breadboards</a:t>
            </a:r>
          </a:p>
          <a:p>
            <a:pPr lvl="1"/>
            <a:r>
              <a:rPr lang="en-US" dirty="0"/>
              <a:t>Build basic logic circuits on FPGA</a:t>
            </a:r>
          </a:p>
          <a:p>
            <a:pPr lvl="1"/>
            <a:r>
              <a:rPr lang="en-US" dirty="0"/>
              <a:t>Introduce FPGA design project </a:t>
            </a:r>
          </a:p>
          <a:p>
            <a:r>
              <a:rPr lang="en-US" b="1" dirty="0"/>
              <a:t>Tues/Wed/Thurs:</a:t>
            </a:r>
          </a:p>
          <a:p>
            <a:pPr lvl="1"/>
            <a:r>
              <a:rPr lang="en-US" dirty="0"/>
              <a:t>Work on FPGA design project</a:t>
            </a:r>
          </a:p>
          <a:p>
            <a:r>
              <a:rPr lang="en-US" b="1" dirty="0"/>
              <a:t>Monday</a:t>
            </a:r>
          </a:p>
          <a:p>
            <a:pPr lvl="1"/>
            <a:r>
              <a:rPr lang="en-US" dirty="0"/>
              <a:t>Project Brief Outs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Distribution Statement A: Approved for Public Release; Distribution is unlimited.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6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4: Build a video game system!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E89D-E64C-47F6-8E89-667640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13" y="1825625"/>
            <a:ext cx="5253487" cy="3825875"/>
          </a:xfrm>
        </p:spPr>
        <p:txBody>
          <a:bodyPr>
            <a:normAutofit/>
          </a:bodyPr>
          <a:lstStyle/>
          <a:p>
            <a:r>
              <a:rPr lang="en-US" b="1" dirty="0"/>
              <a:t>Turn the </a:t>
            </a:r>
            <a:r>
              <a:rPr lang="en-US" b="1" dirty="0" err="1"/>
              <a:t>Alchitry</a:t>
            </a:r>
            <a:r>
              <a:rPr lang="en-US" b="1" dirty="0"/>
              <a:t> Cu into a video game system by programming FPGA to:  </a:t>
            </a:r>
          </a:p>
          <a:p>
            <a:pPr lvl="1"/>
            <a:r>
              <a:rPr lang="en-US" dirty="0"/>
              <a:t>Run game engine</a:t>
            </a:r>
          </a:p>
          <a:p>
            <a:pPr lvl="1"/>
            <a:r>
              <a:rPr lang="en-US" dirty="0"/>
              <a:t>Create VGA video</a:t>
            </a:r>
          </a:p>
          <a:p>
            <a:pPr lvl="1"/>
            <a:r>
              <a:rPr lang="en-US" dirty="0"/>
              <a:t>Implement a controller</a:t>
            </a:r>
          </a:p>
          <a:p>
            <a:pPr lvl="1"/>
            <a:r>
              <a:rPr lang="en-US" dirty="0"/>
              <a:t>Transmit score to LEDs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2DF9B-0BBC-2224-803F-6AEEFBFC59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2793" y="2018066"/>
            <a:ext cx="6488577" cy="25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4: What it could look like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31</a:t>
            </a:fld>
            <a:endParaRPr lang="en-US"/>
          </a:p>
        </p:txBody>
      </p:sp>
      <p:pic>
        <p:nvPicPr>
          <p:cNvPr id="14" name="Picture 13" descr="A picture containing text, electronics, indoor, display&#10;&#10;Description automatically generated">
            <a:extLst>
              <a:ext uri="{FF2B5EF4-FFF2-40B4-BE49-F238E27FC236}">
                <a16:creationId xmlns:a16="http://schemas.microsoft.com/office/drawing/2014/main" id="{5F3616FB-A3B5-D7F8-DCEA-33468E6BA2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6496" y="1617780"/>
            <a:ext cx="4114800" cy="3622439"/>
          </a:xfrm>
          <a:prstGeom prst="rect">
            <a:avLst/>
          </a:prstGeom>
        </p:spPr>
      </p:pic>
      <p:pic>
        <p:nvPicPr>
          <p:cNvPr id="16" name="Picture 15" descr="A circuit board with colorful wires&#10;&#10;Description automatically generated with low confidence">
            <a:extLst>
              <a:ext uri="{FF2B5EF4-FFF2-40B4-BE49-F238E27FC236}">
                <a16:creationId xmlns:a16="http://schemas.microsoft.com/office/drawing/2014/main" id="{90A7FBF3-D349-016B-A1EB-483F8428CB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520" y="1787911"/>
            <a:ext cx="5918716" cy="35585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8E4B07-C109-F893-E68A-BB3A7DD3CFB5}"/>
              </a:ext>
            </a:extLst>
          </p:cNvPr>
          <p:cNvSpPr txBox="1"/>
          <p:nvPr/>
        </p:nvSpPr>
        <p:spPr>
          <a:xfrm>
            <a:off x="342520" y="5428953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base design will look something like this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9AA027-E514-B618-A2B9-D9E72E850220}"/>
              </a:ext>
            </a:extLst>
          </p:cNvPr>
          <p:cNvSpPr txBox="1"/>
          <p:nvPr/>
        </p:nvSpPr>
        <p:spPr>
          <a:xfrm>
            <a:off x="7346496" y="5297397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VGA output should look like this …</a:t>
            </a:r>
          </a:p>
        </p:txBody>
      </p:sp>
    </p:spTree>
    <p:extLst>
      <p:ext uri="{BB962C8B-B14F-4D97-AF65-F5344CB8AC3E}">
        <p14:creationId xmlns:p14="http://schemas.microsoft.com/office/powerpoint/2010/main" val="1652665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EA96-6311-02A7-1C86-FC8BC3B8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Step 1: Connect to VGA module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8B0C-DDD7-CADE-1DE9-E863EAC4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87840-1592-FB80-8E72-78E3D850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4D2BCC4-18AB-E202-BE27-0F0411B30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71"/>
          <a:stretch/>
        </p:blipFill>
        <p:spPr>
          <a:xfrm rot="16200000">
            <a:off x="7898063" y="2127003"/>
            <a:ext cx="4652963" cy="322788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3036F4C-CB6D-3210-85DA-3EBD1BE3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22329"/>
              </p:ext>
            </p:extLst>
          </p:nvPr>
        </p:nvGraphicFramePr>
        <p:xfrm>
          <a:off x="412749" y="2415117"/>
          <a:ext cx="5883276" cy="339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328">
                  <a:extLst>
                    <a:ext uri="{9D8B030D-6E8A-4147-A177-3AD203B41FA5}">
                      <a16:colId xmlns:a16="http://schemas.microsoft.com/office/drawing/2014/main" val="284307296"/>
                    </a:ext>
                  </a:extLst>
                </a:gridCol>
                <a:gridCol w="1921798">
                  <a:extLst>
                    <a:ext uri="{9D8B030D-6E8A-4147-A177-3AD203B41FA5}">
                      <a16:colId xmlns:a16="http://schemas.microsoft.com/office/drawing/2014/main" val="238252546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88373674"/>
                    </a:ext>
                  </a:extLst>
                </a:gridCol>
              </a:tblGrid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VGA pin screw 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6146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 ohm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55639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330 ohm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659077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330 ohm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3031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ohm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Hsync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7314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 ohm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Vsync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4852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16 (GND)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 (cut wire from resistor)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3658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DDE1F892-E55B-B35D-4B14-21AA4015843B}"/>
              </a:ext>
            </a:extLst>
          </p:cNvPr>
          <p:cNvSpPr/>
          <p:nvPr/>
        </p:nvSpPr>
        <p:spPr>
          <a:xfrm rot="18579816">
            <a:off x="7892618" y="4672390"/>
            <a:ext cx="1050838" cy="22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BB601-A864-1FA6-FD76-D51EB6C9419B}"/>
              </a:ext>
            </a:extLst>
          </p:cNvPr>
          <p:cNvSpPr txBox="1"/>
          <p:nvPr/>
        </p:nvSpPr>
        <p:spPr>
          <a:xfrm>
            <a:off x="7152514" y="4308236"/>
            <a:ext cx="1370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Screw connector pin 16 (GND)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5D577-9110-6859-D4C2-64590A4B1E53}"/>
              </a:ext>
            </a:extLst>
          </p:cNvPr>
          <p:cNvSpPr txBox="1"/>
          <p:nvPr/>
        </p:nvSpPr>
        <p:spPr>
          <a:xfrm>
            <a:off x="9526662" y="6085962"/>
            <a:ext cx="247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Screw connector pin 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6DECD1-C532-9A23-D738-527846D016CD}"/>
              </a:ext>
            </a:extLst>
          </p:cNvPr>
          <p:cNvSpPr/>
          <p:nvPr/>
        </p:nvSpPr>
        <p:spPr>
          <a:xfrm rot="16200000">
            <a:off x="10622531" y="5136131"/>
            <a:ext cx="174828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C42D9-9A7B-AE17-4518-687EDB14B673}"/>
              </a:ext>
            </a:extLst>
          </p:cNvPr>
          <p:cNvSpPr txBox="1"/>
          <p:nvPr/>
        </p:nvSpPr>
        <p:spPr>
          <a:xfrm>
            <a:off x="579982" y="1690688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following connections </a:t>
            </a:r>
          </a:p>
        </p:txBody>
      </p:sp>
    </p:spTree>
    <p:extLst>
      <p:ext uri="{BB962C8B-B14F-4D97-AF65-F5344CB8AC3E}">
        <p14:creationId xmlns:p14="http://schemas.microsoft.com/office/powerpoint/2010/main" val="374735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EA96-6311-02A7-1C86-FC8BC3B8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Step 2: Connect ribbon cable to </a:t>
            </a:r>
            <a:r>
              <a:rPr lang="en-US" dirty="0" err="1"/>
              <a:t>Alchitry</a:t>
            </a:r>
            <a:r>
              <a:rPr lang="en-US" dirty="0"/>
              <a:t> Br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8B0C-DDD7-CADE-1DE9-E863EAC4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87840-1592-FB80-8E72-78E3D850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3036F4C-CB6D-3210-85DA-3EBD1BE3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8864"/>
              </p:ext>
            </p:extLst>
          </p:nvPr>
        </p:nvGraphicFramePr>
        <p:xfrm>
          <a:off x="412749" y="2415117"/>
          <a:ext cx="4683126" cy="339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328">
                  <a:extLst>
                    <a:ext uri="{9D8B030D-6E8A-4147-A177-3AD203B41FA5}">
                      <a16:colId xmlns:a16="http://schemas.microsoft.com/office/drawing/2014/main" val="284307296"/>
                    </a:ext>
                  </a:extLst>
                </a:gridCol>
                <a:gridCol w="1921798">
                  <a:extLst>
                    <a:ext uri="{9D8B030D-6E8A-4147-A177-3AD203B41FA5}">
                      <a16:colId xmlns:a16="http://schemas.microsoft.com/office/drawing/2014/main" val="2382525460"/>
                    </a:ext>
                  </a:extLst>
                </a:gridCol>
              </a:tblGrid>
              <a:tr h="458920">
                <a:tc>
                  <a:txBody>
                    <a:bodyPr/>
                    <a:lstStyle/>
                    <a:p>
                      <a:r>
                        <a:rPr lang="en-US" dirty="0" err="1"/>
                        <a:t>Alchitry</a:t>
                      </a:r>
                      <a:r>
                        <a:rPr lang="en-US" dirty="0"/>
                        <a:t> Br Pin 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Ribbon Connector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6146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55639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659077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3031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7314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4852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3658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716DACE1-705C-FCF9-5994-2B3355ED06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5149" y="2606729"/>
            <a:ext cx="4229101" cy="32056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AA00A2-DF39-B8E0-185A-6A4DB2249F95}"/>
              </a:ext>
            </a:extLst>
          </p:cNvPr>
          <p:cNvSpPr txBox="1"/>
          <p:nvPr/>
        </p:nvSpPr>
        <p:spPr>
          <a:xfrm>
            <a:off x="579982" y="1690688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following connections </a:t>
            </a:r>
          </a:p>
        </p:txBody>
      </p:sp>
    </p:spTree>
    <p:extLst>
      <p:ext uri="{BB962C8B-B14F-4D97-AF65-F5344CB8AC3E}">
        <p14:creationId xmlns:p14="http://schemas.microsoft.com/office/powerpoint/2010/main" val="278559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EA96-6311-02A7-1C86-FC8BC3B8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Step 3: Connect ribbon cable to resistors and wires on VGA 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8B0C-DDD7-CADE-1DE9-E863EAC4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87840-1592-FB80-8E72-78E3D850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 descr="A picture containing text, floor, indoor&#10;&#10;Description automatically generated">
            <a:extLst>
              <a:ext uri="{FF2B5EF4-FFF2-40B4-BE49-F238E27FC236}">
                <a16:creationId xmlns:a16="http://schemas.microsoft.com/office/drawing/2014/main" id="{AEDA594B-3219-9921-4670-8D29441685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3294" y="2114550"/>
            <a:ext cx="2720473" cy="36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CB39F5-454E-3D54-C2A4-2A746EA84F7F}"/>
              </a:ext>
            </a:extLst>
          </p:cNvPr>
          <p:cNvSpPr txBox="1"/>
          <p:nvPr/>
        </p:nvSpPr>
        <p:spPr>
          <a:xfrm>
            <a:off x="579982" y="1690688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following connections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C99BB8-8FCD-BB3D-C646-4E5B3AF6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28842"/>
              </p:ext>
            </p:extLst>
          </p:nvPr>
        </p:nvGraphicFramePr>
        <p:xfrm>
          <a:off x="412749" y="2415117"/>
          <a:ext cx="7607646" cy="357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776">
                  <a:extLst>
                    <a:ext uri="{9D8B030D-6E8A-4147-A177-3AD203B41FA5}">
                      <a16:colId xmlns:a16="http://schemas.microsoft.com/office/drawing/2014/main" val="284307296"/>
                    </a:ext>
                  </a:extLst>
                </a:gridCol>
                <a:gridCol w="2628691">
                  <a:extLst>
                    <a:ext uri="{9D8B030D-6E8A-4147-A177-3AD203B41FA5}">
                      <a16:colId xmlns:a16="http://schemas.microsoft.com/office/drawing/2014/main" val="2382525460"/>
                    </a:ext>
                  </a:extLst>
                </a:gridCol>
                <a:gridCol w="1905935">
                  <a:extLst>
                    <a:ext uri="{9D8B030D-6E8A-4147-A177-3AD203B41FA5}">
                      <a16:colId xmlns:a16="http://schemas.microsoft.com/office/drawing/2014/main" val="2282926585"/>
                    </a:ext>
                  </a:extLst>
                </a:gridCol>
                <a:gridCol w="1190244">
                  <a:extLst>
                    <a:ext uri="{9D8B030D-6E8A-4147-A177-3AD203B41FA5}">
                      <a16:colId xmlns:a16="http://schemas.microsoft.com/office/drawing/2014/main" val="288373674"/>
                    </a:ext>
                  </a:extLst>
                </a:gridCol>
              </a:tblGrid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VGA pin screw 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Ribbon Connector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6146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 ohm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55639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330 ohm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659077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330 ohm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3031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ohm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Hsync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7314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 ohm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Vsync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4852"/>
                  </a:ext>
                </a:extLst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/>
                        <a:t>16 (GND)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 (cut wire from resistor)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51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5DC60E-BCE4-F1F9-AFD2-51AB9D7F6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1390769"/>
            <a:ext cx="7955514" cy="46624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4 Step 4: Create pong project in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483636" y="1690688"/>
            <a:ext cx="3745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iCEcube2 SW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File&gt;New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Project Name = P4_pong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Device Family = ICE40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Device = HX8K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Device Package = CB132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Next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F4E23B-5767-809E-6B3A-DCB71215F95C}"/>
              </a:ext>
            </a:extLst>
          </p:cNvPr>
          <p:cNvSpPr/>
          <p:nvPr/>
        </p:nvSpPr>
        <p:spPr>
          <a:xfrm>
            <a:off x="7058025" y="2407380"/>
            <a:ext cx="2419350" cy="51838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4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A924AB-F79C-09AE-E7D3-C9FE0C4F7F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0839" y="1545550"/>
            <a:ext cx="7745122" cy="4352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4 Step 5: Create pong project in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483636" y="1690688"/>
            <a:ext cx="3745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 Files should pop 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files in P4_pong: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pong.pcf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pong.v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hysnc_generator.v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the “&gt;&gt;” icon so they show up in the “Files to Add”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Finish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F4E23B-5767-809E-6B3A-DCB71215F95C}"/>
              </a:ext>
            </a:extLst>
          </p:cNvPr>
          <p:cNvSpPr/>
          <p:nvPr/>
        </p:nvSpPr>
        <p:spPr>
          <a:xfrm>
            <a:off x="6200191" y="2934950"/>
            <a:ext cx="867359" cy="3416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095D6E-A4D9-BF89-34C6-CA20E8976F7C}"/>
              </a:ext>
            </a:extLst>
          </p:cNvPr>
          <p:cNvSpPr/>
          <p:nvPr/>
        </p:nvSpPr>
        <p:spPr>
          <a:xfrm>
            <a:off x="8610600" y="2934950"/>
            <a:ext cx="495300" cy="2381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CEA218-98B9-9CDE-AB4C-A9036CE5B2B9}"/>
              </a:ext>
            </a:extLst>
          </p:cNvPr>
          <p:cNvSpPr/>
          <p:nvPr/>
        </p:nvSpPr>
        <p:spPr>
          <a:xfrm>
            <a:off x="9105900" y="2797462"/>
            <a:ext cx="723900" cy="3416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1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CCD579-87C1-528A-675B-1EDE0EEFD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1450" y="1400174"/>
            <a:ext cx="8077200" cy="4543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D3DD5-4915-4311-9D71-3BE2963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65125"/>
            <a:ext cx="11224725" cy="1325563"/>
          </a:xfrm>
        </p:spPr>
        <p:txBody>
          <a:bodyPr/>
          <a:lstStyle/>
          <a:p>
            <a:r>
              <a:rPr lang="en-US" dirty="0"/>
              <a:t>Project 4 Step 5: Run “</a:t>
            </a:r>
            <a:r>
              <a:rPr lang="en-US" dirty="0" err="1"/>
              <a:t>Synplify</a:t>
            </a:r>
            <a:r>
              <a:rPr lang="en-US" dirty="0"/>
              <a:t>” and run “P&amp;R”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2D1-F91C-4DF7-95DE-312886B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13E9-8EEE-4566-9364-CD1C0B5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E0554-D41E-1274-54F8-8A5E04E9CB83}"/>
              </a:ext>
            </a:extLst>
          </p:cNvPr>
          <p:cNvSpPr txBox="1"/>
          <p:nvPr/>
        </p:nvSpPr>
        <p:spPr>
          <a:xfrm>
            <a:off x="483636" y="1690688"/>
            <a:ext cx="3745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“run </a:t>
            </a:r>
            <a:r>
              <a:rPr lang="en-US" dirty="0" err="1"/>
              <a:t>Synplify</a:t>
            </a:r>
            <a:r>
              <a:rPr lang="en-US" dirty="0"/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 for green check mark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“run P&amp;R”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 for green check mark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0CDAF0-80AE-6AFE-63DE-ECC5BB3C9587}"/>
              </a:ext>
            </a:extLst>
          </p:cNvPr>
          <p:cNvSpPr/>
          <p:nvPr/>
        </p:nvSpPr>
        <p:spPr>
          <a:xfrm>
            <a:off x="4229099" y="3177428"/>
            <a:ext cx="1228725" cy="1434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FD3025-9F06-6414-EBA5-CC30A18ACBDC}"/>
              </a:ext>
            </a:extLst>
          </p:cNvPr>
          <p:cNvSpPr/>
          <p:nvPr/>
        </p:nvSpPr>
        <p:spPr>
          <a:xfrm>
            <a:off x="4229099" y="4264865"/>
            <a:ext cx="438151" cy="1434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1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EA96-6311-02A7-1C86-FC8BC3B8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Step 6: Load files into IceCube2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8B0C-DDD7-CADE-1DE9-E863EAC4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87840-1592-FB80-8E72-78E3D850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3C412-4AC6-771E-0A81-609A7FA965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4302" y="1447800"/>
            <a:ext cx="700339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81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EA96-6311-02A7-1C86-FC8BC3B8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Step 7: Make edits to </a:t>
            </a:r>
            <a:r>
              <a:rPr lang="en-US" dirty="0" err="1"/>
              <a:t>pong.v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8B0C-DDD7-CADE-1DE9-E863EAC4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87840-1592-FB80-8E72-78E3D850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 descr="A picture containing text, electronics, indoor, display&#10;&#10;Description automatically generated">
            <a:extLst>
              <a:ext uri="{FF2B5EF4-FFF2-40B4-BE49-F238E27FC236}">
                <a16:creationId xmlns:a16="http://schemas.microsoft.com/office/drawing/2014/main" id="{429DC02F-235B-2678-98F4-656D6B8A53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46" y="1690688"/>
            <a:ext cx="4114800" cy="3622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002BC-159F-6079-995F-5EF29C25DC37}"/>
              </a:ext>
            </a:extLst>
          </p:cNvPr>
          <p:cNvSpPr txBox="1"/>
          <p:nvPr/>
        </p:nvSpPr>
        <p:spPr>
          <a:xfrm>
            <a:off x="621846" y="5370305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VGA output should look like this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24A48-8D95-E29B-E356-F1EC3CB7B015}"/>
              </a:ext>
            </a:extLst>
          </p:cNvPr>
          <p:cNvSpPr txBox="1"/>
          <p:nvPr/>
        </p:nvSpPr>
        <p:spPr>
          <a:xfrm>
            <a:off x="5379486" y="1661070"/>
            <a:ext cx="5974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to see if you see output on VGA monitor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Verify buttons work to move paddle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into the snippets directory and use files to make modifications to </a:t>
            </a:r>
            <a:r>
              <a:rPr lang="en-US" dirty="0" err="1"/>
              <a:t>pong.v</a:t>
            </a:r>
            <a:r>
              <a:rPr lang="en-US" dirty="0"/>
              <a:t> to add features to your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F07256-7AF2-6C6F-FC7D-82D3B119F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9224" y="3387576"/>
            <a:ext cx="4314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1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77E4-926A-4EAC-AF36-EE6B50E7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Field-Programmable Gate Arrays (FPGAs) are “</a:t>
            </a:r>
            <a:r>
              <a:rPr lang="en-US" b="1" dirty="0"/>
              <a:t>Programmable</a:t>
            </a:r>
            <a:r>
              <a:rPr lang="en-US" dirty="0"/>
              <a:t> </a:t>
            </a:r>
            <a:r>
              <a:rPr lang="en-US" b="1" dirty="0"/>
              <a:t>Hardware”</a:t>
            </a:r>
            <a:r>
              <a:rPr lang="en-US" dirty="0"/>
              <a:t> 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C456E-9B4C-4B62-9D16-07A95FADB6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2863" y="1936671"/>
            <a:ext cx="1979803" cy="1492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BC15D7-7FEB-4956-AACA-9ADB41021BC7}"/>
              </a:ext>
            </a:extLst>
          </p:cNvPr>
          <p:cNvSpPr txBox="1"/>
          <p:nvPr/>
        </p:nvSpPr>
        <p:spPr>
          <a:xfrm>
            <a:off x="6861380" y="3360866"/>
            <a:ext cx="49663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FPGA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~1 inch</a:t>
            </a:r>
            <a:r>
              <a:rPr lang="en-US" sz="2800" baseline="30000" dirty="0"/>
              <a:t>2</a:t>
            </a:r>
            <a:r>
              <a:rPr lang="en-US" sz="2800" dirty="0"/>
              <a:t> with ~10 billion transistors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as Fast (~500MHz)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Hardware can be programmed to do anything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B3885-DDDE-48BE-954A-7ED609D4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58" y="1776844"/>
            <a:ext cx="1866900" cy="1866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DC2D2-0894-4A52-987E-50D282D0AB27}"/>
              </a:ext>
            </a:extLst>
          </p:cNvPr>
          <p:cNvSpPr txBox="1"/>
          <p:nvPr/>
        </p:nvSpPr>
        <p:spPr>
          <a:xfrm>
            <a:off x="838200" y="3429000"/>
            <a:ext cx="473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~1 inch</a:t>
            </a:r>
            <a:r>
              <a:rPr lang="en-US" sz="2800" baseline="30000" dirty="0"/>
              <a:t>2</a:t>
            </a:r>
            <a:r>
              <a:rPr lang="en-US" sz="2800" dirty="0"/>
              <a:t> with ~10 billion transistors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Fast (~3GHz)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Hardware does one thing really well (execute code)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4E3D7-71BD-458A-AD1C-162D0518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6244-46F6-4B87-8F58-BC31612C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91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78B3-240E-492C-41A9-4C6D3534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8B76-8277-8FF4-34B2-17F869AC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4D14-06EA-076F-C0E6-6B488589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2B040-2A22-0C6D-16E5-F3907C8F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36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2BB0-6F7D-9262-70E8-B1296402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IceCube2 License (Should be done ahead of lesson)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CB0-8C74-2AFD-26E1-45B9892C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license at link below:</a:t>
            </a:r>
          </a:p>
          <a:p>
            <a:r>
              <a:rPr lang="en-US" dirty="0"/>
              <a:t>https://www.latticesemi.com/Support/Licensing/DiamondAndiCEcube2SoftwareLicensing/iceCube2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  <a:t>“Review your Web Account information below. [ </a:t>
            </a:r>
            <a:r>
              <a:rPr lang="en-US" sz="1600" b="0" i="0" u="none" strike="noStrike" dirty="0">
                <a:solidFill>
                  <a:srgbClr val="1F9DD8"/>
                </a:solidFill>
                <a:effectLst/>
                <a:latin typeface="open_sansregular"/>
                <a:hlinkClick r:id="rId2"/>
              </a:rPr>
              <a:t>Edit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  <a:t> ]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_sansbold"/>
              </a:rPr>
              <a:t>Name: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  <a:t> John Doe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open_sansbold"/>
              </a:rPr>
              <a:t>Email: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  <a:t> john.doe@gmail.com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  <a:t>Fill in the Software License Request Form and Submit.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open_sansbold"/>
              </a:rPr>
              <a:t>Finding the Host NIC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  <a:t>: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  <a:t>For Windows, from an MS-DOS window, use the ipconfig /all command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  <a:t>For Linux, from the command prompt, use the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open_sansregular"/>
              </a:rPr>
              <a:t>ifconfig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  <a:t> -a command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pen_sansregular"/>
              </a:rPr>
              <a:t>After submitting the form successfully, a new license file with instructions on how to install will be emailed to you.”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993FF-91B9-0533-10C1-2D6953BB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9D0B6-6B27-286A-9560-0024002F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77E4-926A-4EAC-AF36-EE6B50E7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hardware behavior configured by “</a:t>
            </a:r>
            <a:r>
              <a:rPr lang="en-US" b="1" dirty="0"/>
              <a:t>Bitstream</a:t>
            </a:r>
            <a:r>
              <a:rPr lang="en-US" dirty="0"/>
              <a:t>”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A099C6-4B06-4AFB-BC10-0D2DB2E426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3411" y="2577419"/>
            <a:ext cx="1333610" cy="1005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C1BA61-96FC-4958-A9AA-F8CD721E74C5}"/>
              </a:ext>
            </a:extLst>
          </p:cNvPr>
          <p:cNvSpPr txBox="1"/>
          <p:nvPr/>
        </p:nvSpPr>
        <p:spPr>
          <a:xfrm>
            <a:off x="4289592" y="2857190"/>
            <a:ext cx="1250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FPGA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59673A-9837-46A7-A26E-DA75F0506B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0" y="2295662"/>
            <a:ext cx="1149534" cy="1149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3B3BEF-8B5B-477F-AC6D-A20CC639E654}"/>
              </a:ext>
            </a:extLst>
          </p:cNvPr>
          <p:cNvSpPr txBox="1"/>
          <p:nvPr/>
        </p:nvSpPr>
        <p:spPr>
          <a:xfrm>
            <a:off x="266593" y="2379668"/>
            <a:ext cx="283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CPU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3EEAB-7472-42B3-B55E-1F8E9F7BEF3A}"/>
              </a:ext>
            </a:extLst>
          </p:cNvPr>
          <p:cNvSpPr txBox="1"/>
          <p:nvPr/>
        </p:nvSpPr>
        <p:spPr>
          <a:xfrm>
            <a:off x="291520" y="5211383"/>
            <a:ext cx="266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is always CPU Datapath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4206DA7-2EDF-47F9-A370-22BD26566840}"/>
              </a:ext>
            </a:extLst>
          </p:cNvPr>
          <p:cNvSpPr/>
          <p:nvPr/>
        </p:nvSpPr>
        <p:spPr>
          <a:xfrm>
            <a:off x="1205796" y="3531765"/>
            <a:ext cx="562063" cy="342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66E1DD-BCAC-45CD-B1F7-3ACCE735AE5F}"/>
              </a:ext>
            </a:extLst>
          </p:cNvPr>
          <p:cNvSpPr/>
          <p:nvPr/>
        </p:nvSpPr>
        <p:spPr>
          <a:xfrm>
            <a:off x="10439185" y="3664973"/>
            <a:ext cx="562063" cy="342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3894A52-391E-489B-8FEE-39817348B77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0560" y="1675903"/>
            <a:ext cx="399311" cy="557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FE0EA4-907A-403F-882A-E9156E204559}"/>
              </a:ext>
            </a:extLst>
          </p:cNvPr>
          <p:cNvSpPr txBox="1"/>
          <p:nvPr/>
        </p:nvSpPr>
        <p:spPr>
          <a:xfrm>
            <a:off x="11001249" y="1753178"/>
            <a:ext cx="111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  <a:p>
            <a:r>
              <a:rPr lang="en-US" dirty="0"/>
              <a:t>Bitstream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7FFAB3-D6CE-422C-9104-1E79D874E2F7}"/>
              </a:ext>
            </a:extLst>
          </p:cNvPr>
          <p:cNvSpPr/>
          <p:nvPr/>
        </p:nvSpPr>
        <p:spPr>
          <a:xfrm>
            <a:off x="10437940" y="2282095"/>
            <a:ext cx="562063" cy="342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6F0834-9698-4DD4-969E-4BC5AF6355D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7659" y="4038668"/>
            <a:ext cx="1692180" cy="12374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F6AD91-4F83-4043-AB39-7465E882E975}"/>
              </a:ext>
            </a:extLst>
          </p:cNvPr>
          <p:cNvSpPr txBox="1"/>
          <p:nvPr/>
        </p:nvSpPr>
        <p:spPr>
          <a:xfrm>
            <a:off x="10030758" y="5375641"/>
            <a:ext cx="17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 is now CPU Datapath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0C984A-775D-4C95-A799-A5695C068A9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2228" y="4190514"/>
            <a:ext cx="1803877" cy="9950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13F587-6461-40FF-B9C2-0A94044233AC}"/>
              </a:ext>
            </a:extLst>
          </p:cNvPr>
          <p:cNvSpPr txBox="1"/>
          <p:nvPr/>
        </p:nvSpPr>
        <p:spPr>
          <a:xfrm>
            <a:off x="7713617" y="5212911"/>
            <a:ext cx="1778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 is now Neural Network Datapath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BFD116-889B-472B-BA1B-94EF26B076E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635" y="3913789"/>
            <a:ext cx="1692180" cy="12374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4DAD0D-0DE4-4D42-8FC5-E76F8B83B7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2933" y="2669022"/>
            <a:ext cx="1333610" cy="1005244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0F4EB1BB-57D2-48C3-8C7C-3D8A39E943E7}"/>
              </a:ext>
            </a:extLst>
          </p:cNvPr>
          <p:cNvSpPr/>
          <p:nvPr/>
        </p:nvSpPr>
        <p:spPr>
          <a:xfrm>
            <a:off x="8308707" y="3756576"/>
            <a:ext cx="562063" cy="342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FF57DE8-D40F-45B9-B930-32053A474F4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0082" y="1767506"/>
            <a:ext cx="399311" cy="5572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C10A34-B208-4126-81EC-9F43950DDD95}"/>
              </a:ext>
            </a:extLst>
          </p:cNvPr>
          <p:cNvSpPr txBox="1"/>
          <p:nvPr/>
        </p:nvSpPr>
        <p:spPr>
          <a:xfrm>
            <a:off x="8822614" y="1520881"/>
            <a:ext cx="1119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Neutral Network</a:t>
            </a:r>
          </a:p>
          <a:p>
            <a:r>
              <a:rPr lang="en-US" dirty="0"/>
              <a:t>Bitstream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6F91946-343A-4FF3-B53E-C22B08B93700}"/>
              </a:ext>
            </a:extLst>
          </p:cNvPr>
          <p:cNvSpPr/>
          <p:nvPr/>
        </p:nvSpPr>
        <p:spPr>
          <a:xfrm>
            <a:off x="8307462" y="2373698"/>
            <a:ext cx="562063" cy="342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C8CBC1-049F-4745-9E42-F6A02D2D913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7167" y="4150434"/>
            <a:ext cx="2585644" cy="10007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A8C7F5-AF4E-4058-844E-A47E6B640C71}"/>
              </a:ext>
            </a:extLst>
          </p:cNvPr>
          <p:cNvSpPr txBox="1"/>
          <p:nvPr/>
        </p:nvSpPr>
        <p:spPr>
          <a:xfrm>
            <a:off x="5012859" y="5212911"/>
            <a:ext cx="2008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 is now customized sensor driver/sampler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7FC1CB-E6F8-4D89-B63C-42A8060A5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7345" y="2669022"/>
            <a:ext cx="1333610" cy="1005244"/>
          </a:xfrm>
          <a:prstGeom prst="rect">
            <a:avLst/>
          </a:prstGeom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C391875C-6A99-4A8D-85B7-442AF740845D}"/>
              </a:ext>
            </a:extLst>
          </p:cNvPr>
          <p:cNvSpPr/>
          <p:nvPr/>
        </p:nvSpPr>
        <p:spPr>
          <a:xfrm>
            <a:off x="5583119" y="3756576"/>
            <a:ext cx="562063" cy="342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74E9811-FD60-4338-ACA7-70908E13756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494" y="1767506"/>
            <a:ext cx="399311" cy="5572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BBC0641-F529-4588-AEE4-AD6B171A1775}"/>
              </a:ext>
            </a:extLst>
          </p:cNvPr>
          <p:cNvSpPr txBox="1"/>
          <p:nvPr/>
        </p:nvSpPr>
        <p:spPr>
          <a:xfrm>
            <a:off x="6097026" y="1520881"/>
            <a:ext cx="1119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</a:t>
            </a:r>
          </a:p>
          <a:p>
            <a:r>
              <a:rPr lang="en-US" dirty="0"/>
              <a:t>Sensor</a:t>
            </a:r>
          </a:p>
          <a:p>
            <a:r>
              <a:rPr lang="en-US" dirty="0"/>
              <a:t>Bitstream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270540C-5408-4CA9-8BF6-A5C5EAD7ADD7}"/>
              </a:ext>
            </a:extLst>
          </p:cNvPr>
          <p:cNvSpPr/>
          <p:nvPr/>
        </p:nvSpPr>
        <p:spPr>
          <a:xfrm>
            <a:off x="5581874" y="2373698"/>
            <a:ext cx="562063" cy="342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0357A-0794-4BA6-9065-8CD248A1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CF58-754D-402F-9EC4-06EF5A8D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D39B-6603-471B-9A15-448958AF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FPGAs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987A-B23F-45BF-97A8-DE4395BC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641"/>
            <a:ext cx="4943208" cy="48352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Ease of use: </a:t>
            </a:r>
          </a:p>
          <a:p>
            <a:r>
              <a:rPr lang="en-US" dirty="0"/>
              <a:t>New HW designs in ~1 day</a:t>
            </a:r>
          </a:p>
          <a:p>
            <a:r>
              <a:rPr lang="en-US" dirty="0"/>
              <a:t>Design portability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Cost: </a:t>
            </a:r>
          </a:p>
          <a:p>
            <a:r>
              <a:rPr lang="en-US" dirty="0"/>
              <a:t>$1 for low-cost FPGAs</a:t>
            </a:r>
          </a:p>
          <a:p>
            <a:r>
              <a:rPr lang="en-US" dirty="0"/>
              <a:t>$100K for rugged/large FPGAs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Products with FPGAs:</a:t>
            </a:r>
          </a:p>
          <a:p>
            <a:r>
              <a:rPr lang="en-US" dirty="0"/>
              <a:t>Consumer electronics</a:t>
            </a:r>
          </a:p>
          <a:p>
            <a:r>
              <a:rPr lang="en-US" dirty="0"/>
              <a:t>DoD Programs</a:t>
            </a:r>
          </a:p>
          <a:p>
            <a:r>
              <a:rPr lang="en-US" dirty="0"/>
              <a:t>Automotive</a:t>
            </a:r>
          </a:p>
          <a:p>
            <a:r>
              <a:rPr lang="en-US" dirty="0"/>
              <a:t>Networking equipment</a:t>
            </a:r>
          </a:p>
          <a:p>
            <a:r>
              <a:rPr lang="en-US" dirty="0"/>
              <a:t>Test/Measurement equipment</a:t>
            </a:r>
          </a:p>
        </p:txBody>
      </p:sp>
      <p:pic>
        <p:nvPicPr>
          <p:cNvPr id="4" name="Picture 4" descr="Image result for pebble smartwatch">
            <a:extLst>
              <a:ext uri="{FF2B5EF4-FFF2-40B4-BE49-F238E27FC236}">
                <a16:creationId xmlns:a16="http://schemas.microsoft.com/office/drawing/2014/main" id="{C6CDB403-AA8B-4AEA-AED2-80244FB2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0594" y="1166356"/>
            <a:ext cx="1811735" cy="181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evice Detail Front">
            <a:extLst>
              <a:ext uri="{FF2B5EF4-FFF2-40B4-BE49-F238E27FC236}">
                <a16:creationId xmlns:a16="http://schemas.microsoft.com/office/drawing/2014/main" id="{5DDE35B4-1323-4C08-B55C-F4F2E257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4459" y="3429000"/>
            <a:ext cx="1472842" cy="278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f35 image">
            <a:extLst>
              <a:ext uri="{FF2B5EF4-FFF2-40B4-BE49-F238E27FC236}">
                <a16:creationId xmlns:a16="http://schemas.microsoft.com/office/drawing/2014/main" id="{92571318-5F62-487F-93B6-D2351F5E7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52272" y="2690921"/>
            <a:ext cx="2730839" cy="17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15AF2-3A5F-439F-A6E6-FB4F605DB7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0262" y="961379"/>
            <a:ext cx="3272849" cy="1626625"/>
          </a:xfrm>
          <a:prstGeom prst="rect">
            <a:avLst/>
          </a:prstGeom>
        </p:spPr>
      </p:pic>
      <p:pic>
        <p:nvPicPr>
          <p:cNvPr id="1026" name="Picture 2" descr="How to Measure Digital Logic - Saleae Support">
            <a:extLst>
              <a:ext uri="{FF2B5EF4-FFF2-40B4-BE49-F238E27FC236}">
                <a16:creationId xmlns:a16="http://schemas.microsoft.com/office/drawing/2014/main" id="{1039E5D1-17A9-4AAA-9535-ED3AC05B1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66274" y="4682116"/>
            <a:ext cx="1894359" cy="161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50B91-C431-414C-A86D-D207463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A1C2A-BBF1-4E4D-8031-BB2E57F7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6017-ADA1-4E35-9A03-827CB63A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Benefits for Department of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110E-55DF-4B49-A53D-270044B7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1888" cy="4351338"/>
          </a:xfrm>
        </p:spPr>
        <p:txBody>
          <a:bodyPr/>
          <a:lstStyle/>
          <a:p>
            <a:r>
              <a:rPr lang="en-US" b="1" dirty="0"/>
              <a:t>HW ultimately drives performance </a:t>
            </a:r>
            <a:r>
              <a:rPr lang="en-US" dirty="0"/>
              <a:t>(SW optimizations limited by HW)</a:t>
            </a:r>
          </a:p>
          <a:p>
            <a:r>
              <a:rPr lang="en-US" b="1" dirty="0"/>
              <a:t>Parallelization</a:t>
            </a:r>
            <a:r>
              <a:rPr lang="en-US" dirty="0"/>
              <a:t> (i.e. 35 parallel ALUs executing at same time)</a:t>
            </a:r>
          </a:p>
          <a:p>
            <a:r>
              <a:rPr lang="en-US" b="1" dirty="0"/>
              <a:t>Unique needs </a:t>
            </a:r>
            <a:r>
              <a:rPr lang="en-US" dirty="0"/>
              <a:t>(read non-standard sensors at deterministic time intervals)</a:t>
            </a:r>
          </a:p>
          <a:p>
            <a:r>
              <a:rPr lang="en-US" b="1" dirty="0"/>
              <a:t>Consolidates PCB circuitry </a:t>
            </a:r>
            <a:r>
              <a:rPr lang="en-US" dirty="0"/>
              <a:t>(CPU + sensor logic + display driving)</a:t>
            </a:r>
          </a:p>
          <a:p>
            <a:r>
              <a:rPr lang="en-US" b="1" dirty="0"/>
              <a:t>Prototype Custom Integrated Circuits </a:t>
            </a:r>
            <a:r>
              <a:rPr lang="en-US" dirty="0"/>
              <a:t>(wafers &gt;$10M)</a:t>
            </a:r>
          </a:p>
          <a:p>
            <a:r>
              <a:rPr lang="en-US" b="1" dirty="0"/>
              <a:t>Update hardware in field </a:t>
            </a:r>
            <a:r>
              <a:rPr lang="en-US" dirty="0"/>
              <a:t>(security updates, new features, bug fixes)</a:t>
            </a:r>
          </a:p>
          <a:p>
            <a:r>
              <a:rPr lang="en-US" b="1" dirty="0"/>
              <a:t>Replace obsolete hardware </a:t>
            </a:r>
            <a:r>
              <a:rPr lang="en-US" dirty="0"/>
              <a:t>(configure FPGA to “emulate” obsolete component”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BBC09-21D2-46D6-B631-48A6DD02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8B2BC-6B14-4B5D-B509-C3374119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42CD-C350-4CE2-A07B-ACF95EE9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FPGA: Lattice ICE40 ($9 FPGA)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7D77A1-DBF6-4736-B3E3-C89D6177D17D}"/>
              </a:ext>
            </a:extLst>
          </p:cNvPr>
          <p:cNvSpPr txBox="1"/>
          <p:nvPr/>
        </p:nvSpPr>
        <p:spPr>
          <a:xfrm>
            <a:off x="42565" y="64334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https://alchitry.com/boards/cu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F9E3B-B4C0-4300-9590-3B17A1AC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58624-917A-41B9-814E-35EF7E81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Alchitry Cu FPGA Development Board (Lattice iCE40 HX)">
            <a:extLst>
              <a:ext uri="{FF2B5EF4-FFF2-40B4-BE49-F238E27FC236}">
                <a16:creationId xmlns:a16="http://schemas.microsoft.com/office/drawing/2014/main" id="{49ABDD3A-1336-651F-A53F-52F8DBE5F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94627" y="1369514"/>
            <a:ext cx="6187079" cy="47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0A89D0-FB71-D01E-E2A2-A9662EF11B33}"/>
              </a:ext>
            </a:extLst>
          </p:cNvPr>
          <p:cNvSpPr txBox="1"/>
          <p:nvPr/>
        </p:nvSpPr>
        <p:spPr>
          <a:xfrm>
            <a:off x="804756" y="3437851"/>
            <a:ext cx="149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$9 FPGA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727D38D-A50F-3777-49A9-AD6650B62D40}"/>
              </a:ext>
            </a:extLst>
          </p:cNvPr>
          <p:cNvSpPr/>
          <p:nvPr/>
        </p:nvSpPr>
        <p:spPr>
          <a:xfrm rot="16200000">
            <a:off x="3782671" y="1959099"/>
            <a:ext cx="225322" cy="3421491"/>
          </a:xfrm>
          <a:prstGeom prst="downArrow">
            <a:avLst>
              <a:gd name="adj1" fmla="val 50000"/>
              <a:gd name="adj2" fmla="val 101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D1C88-A6A3-C7AC-1F68-70E4C687C871}"/>
              </a:ext>
            </a:extLst>
          </p:cNvPr>
          <p:cNvSpPr txBox="1"/>
          <p:nvPr/>
        </p:nvSpPr>
        <p:spPr>
          <a:xfrm>
            <a:off x="42565" y="2218021"/>
            <a:ext cx="2057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USB-C (Power)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3821BA-FDB5-6661-5BF4-CC173198F303}"/>
              </a:ext>
            </a:extLst>
          </p:cNvPr>
          <p:cNvSpPr/>
          <p:nvPr/>
        </p:nvSpPr>
        <p:spPr>
          <a:xfrm rot="16200000">
            <a:off x="1980747" y="1980897"/>
            <a:ext cx="225322" cy="1203034"/>
          </a:xfrm>
          <a:prstGeom prst="downArrow">
            <a:avLst>
              <a:gd name="adj1" fmla="val 50000"/>
              <a:gd name="adj2" fmla="val 101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7684A-6062-7A91-FC64-18787BD0870B}"/>
              </a:ext>
            </a:extLst>
          </p:cNvPr>
          <p:cNvSpPr txBox="1"/>
          <p:nvPr/>
        </p:nvSpPr>
        <p:spPr>
          <a:xfrm>
            <a:off x="9920130" y="4725190"/>
            <a:ext cx="221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Input/Output Pins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0F9431-9728-3C0D-08AE-71D967FF4C68}"/>
              </a:ext>
            </a:extLst>
          </p:cNvPr>
          <p:cNvSpPr txBox="1"/>
          <p:nvPr/>
        </p:nvSpPr>
        <p:spPr>
          <a:xfrm>
            <a:off x="9291306" y="2830785"/>
            <a:ext cx="116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LEDs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D1ECC52-C1E5-5AD9-CEDF-6E708641A51E}"/>
              </a:ext>
            </a:extLst>
          </p:cNvPr>
          <p:cNvSpPr/>
          <p:nvPr/>
        </p:nvSpPr>
        <p:spPr>
          <a:xfrm rot="5400000">
            <a:off x="8649253" y="2658313"/>
            <a:ext cx="225322" cy="997255"/>
          </a:xfrm>
          <a:prstGeom prst="downArrow">
            <a:avLst>
              <a:gd name="adj1" fmla="val 50000"/>
              <a:gd name="adj2" fmla="val 101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CE58ABF-6566-64CA-6D1C-1C3689632A97}"/>
              </a:ext>
            </a:extLst>
          </p:cNvPr>
          <p:cNvSpPr/>
          <p:nvPr/>
        </p:nvSpPr>
        <p:spPr>
          <a:xfrm rot="5400000">
            <a:off x="9029947" y="4471937"/>
            <a:ext cx="225322" cy="1460614"/>
          </a:xfrm>
          <a:prstGeom prst="downArrow">
            <a:avLst>
              <a:gd name="adj1" fmla="val 50000"/>
              <a:gd name="adj2" fmla="val 101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42F2AA-9CA5-B871-8DA4-593F62C338CB}"/>
              </a:ext>
            </a:extLst>
          </p:cNvPr>
          <p:cNvSpPr txBox="1"/>
          <p:nvPr/>
        </p:nvSpPr>
        <p:spPr>
          <a:xfrm>
            <a:off x="9654988" y="1393105"/>
            <a:ext cx="221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Input/Output Pins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5A0FD3E-3EE1-B71E-F90A-55CCD73E28DC}"/>
              </a:ext>
            </a:extLst>
          </p:cNvPr>
          <p:cNvSpPr/>
          <p:nvPr/>
        </p:nvSpPr>
        <p:spPr>
          <a:xfrm rot="5400000">
            <a:off x="8640117" y="1157075"/>
            <a:ext cx="225322" cy="1460614"/>
          </a:xfrm>
          <a:prstGeom prst="downArrow">
            <a:avLst>
              <a:gd name="adj1" fmla="val 50000"/>
              <a:gd name="adj2" fmla="val 101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F482E82-B40D-D805-8146-D3AF6250E8AB}"/>
              </a:ext>
            </a:extLst>
          </p:cNvPr>
          <p:cNvSpPr/>
          <p:nvPr/>
        </p:nvSpPr>
        <p:spPr>
          <a:xfrm rot="5400000">
            <a:off x="8844452" y="3798781"/>
            <a:ext cx="225322" cy="997255"/>
          </a:xfrm>
          <a:prstGeom prst="downArrow">
            <a:avLst>
              <a:gd name="adj1" fmla="val 50000"/>
              <a:gd name="adj2" fmla="val 101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4F75A1-4DAC-7EEC-BA5F-8F2965EBD36A}"/>
              </a:ext>
            </a:extLst>
          </p:cNvPr>
          <p:cNvSpPr txBox="1"/>
          <p:nvPr/>
        </p:nvSpPr>
        <p:spPr>
          <a:xfrm>
            <a:off x="9455741" y="3917983"/>
            <a:ext cx="215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 Button</a:t>
            </a:r>
          </a:p>
        </p:txBody>
      </p:sp>
    </p:spTree>
    <p:extLst>
      <p:ext uri="{BB962C8B-B14F-4D97-AF65-F5344CB8AC3E}">
        <p14:creationId xmlns:p14="http://schemas.microsoft.com/office/powerpoint/2010/main" val="7239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2DA3-E047-4A30-9104-95464A51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FPGAs use “logic gates” that implement Boolean equations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D0632-885E-4208-8D51-27577A596A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8548" y="2247756"/>
            <a:ext cx="2979503" cy="2245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5E4F9-1551-4896-9614-9D31167C9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394" y="2528492"/>
            <a:ext cx="1671176" cy="2245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049EE-B90B-4193-A45D-71BA0B9754D7}"/>
              </a:ext>
            </a:extLst>
          </p:cNvPr>
          <p:cNvSpPr txBox="1"/>
          <p:nvPr/>
        </p:nvSpPr>
        <p:spPr>
          <a:xfrm>
            <a:off x="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https://en.wikipedia.org/wiki/Logic_gate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676932-2A3C-4A90-8B96-93F814B4C0EE}"/>
              </a:ext>
            </a:extLst>
          </p:cNvPr>
          <p:cNvSpPr txBox="1">
            <a:spLocks/>
          </p:cNvSpPr>
          <p:nvPr/>
        </p:nvSpPr>
        <p:spPr>
          <a:xfrm>
            <a:off x="6883400" y="4470180"/>
            <a:ext cx="5168900" cy="109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FPGAs can contain up to 20 million logic gates!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(Our FPGA has ~3000 logic gates)</a:t>
            </a:r>
          </a:p>
        </p:txBody>
      </p:sp>
      <p:pic>
        <p:nvPicPr>
          <p:cNvPr id="12290" name="Picture 2" descr="AND symbol">
            <a:extLst>
              <a:ext uri="{FF2B5EF4-FFF2-40B4-BE49-F238E27FC236}">
                <a16:creationId xmlns:a16="http://schemas.microsoft.com/office/drawing/2014/main" id="{A7478CDD-1788-47A2-9804-912D6D6C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811" y="3032957"/>
            <a:ext cx="2628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8BA97B-2217-44EA-BDF6-F09956630754}"/>
              </a:ext>
            </a:extLst>
          </p:cNvPr>
          <p:cNvSpPr txBox="1">
            <a:spLocks/>
          </p:cNvSpPr>
          <p:nvPr/>
        </p:nvSpPr>
        <p:spPr>
          <a:xfrm>
            <a:off x="1502638" y="4774371"/>
            <a:ext cx="4682262" cy="151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“AND” logic gate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E8953-E7D0-4E3E-9DA0-66DBC175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Statement A: Approved for Public Release; Distribution is unlimited.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0447-49B2-46C3-855A-E6B05889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34CD-C8B6-42C8-B02B-1039504777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14830</TotalTime>
  <Words>2920</Words>
  <Application>Microsoft Office PowerPoint</Application>
  <PresentationFormat>Widescreen</PresentationFormat>
  <Paragraphs>508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open_sansbold</vt:lpstr>
      <vt:lpstr>open_sansregular</vt:lpstr>
      <vt:lpstr>Office Theme</vt:lpstr>
      <vt:lpstr>FPGA Lecture 1</vt:lpstr>
      <vt:lpstr>Class Introduction</vt:lpstr>
      <vt:lpstr>This week we will do fun things with FPGAs!</vt:lpstr>
      <vt:lpstr>Field-Programmable Gate Arrays (FPGAs) are “Programmable Hardware” devices</vt:lpstr>
      <vt:lpstr>FPGA hardware behavior configured by “Bitstream” file</vt:lpstr>
      <vt:lpstr>FPGAs in the Wild</vt:lpstr>
      <vt:lpstr>FPGA Benefits for Department of Defense</vt:lpstr>
      <vt:lpstr>Meet Our FPGA: Lattice ICE40 ($9 FPGA)</vt:lpstr>
      <vt:lpstr>FPGAs use “logic gates” that implement Boolean equations</vt:lpstr>
      <vt:lpstr>Project 1: AND gate with a breadboard</vt:lpstr>
      <vt:lpstr>Project 1 Step1: Blue Button</vt:lpstr>
      <vt:lpstr>Project 1 Step2: Red Button</vt:lpstr>
      <vt:lpstr>Project 1 Step3: AND Gate</vt:lpstr>
      <vt:lpstr>Project 1 Step3: AND Gate</vt:lpstr>
      <vt:lpstr>Project 1 Step4: other Gates</vt:lpstr>
      <vt:lpstr>FPGA basics </vt:lpstr>
      <vt:lpstr>Verilog basics</vt:lpstr>
      <vt:lpstr>Project 2: Program the FPGA using Diamond Programmer</vt:lpstr>
      <vt:lpstr>Project 3: Program basic logic gate behavior into the FPGA </vt:lpstr>
      <vt:lpstr>Project 3 Step 1: Create AND project in ICEcube2</vt:lpstr>
      <vt:lpstr>Project 3 Step 2: Create AND project in ICEcube2</vt:lpstr>
      <vt:lpstr>Project 3 Step 4: Create AND gate design in FPGA </vt:lpstr>
      <vt:lpstr>Project 3 Step 5: Run “Synplify” and run “P&amp;R”</vt:lpstr>
      <vt:lpstr>Project 3 Step 6: Place Alchitry Br on Alchitry Cu</vt:lpstr>
      <vt:lpstr>Project 3 Step 7: Connect buttons to Alchitry Br</vt:lpstr>
      <vt:lpstr>Project 3 Step 8: Launch Diamond Programmer and open AND.xcf</vt:lpstr>
      <vt:lpstr>Project 3 Step 9: Select AND .bin file</vt:lpstr>
      <vt:lpstr>Project 3 Step 10: Program AND into FPGA </vt:lpstr>
      <vt:lpstr>Project 3 Step 11: Change AND to XOR</vt:lpstr>
      <vt:lpstr>Project 4: Build a video game system! </vt:lpstr>
      <vt:lpstr>Project 4: What it could look like …</vt:lpstr>
      <vt:lpstr>Project 4 Step 1: Connect to VGA module</vt:lpstr>
      <vt:lpstr>Project 4 Step 2: Connect ribbon cable to Alchitry Br</vt:lpstr>
      <vt:lpstr>Project 4 Step 3: Connect ribbon cable to resistors and wires on VGA board</vt:lpstr>
      <vt:lpstr>Project 4 Step 4: Create pong project in ICEcube2</vt:lpstr>
      <vt:lpstr>Project 4 Step 5: Create pong project in ICEcube2</vt:lpstr>
      <vt:lpstr>Project 4 Step 5: Run “Synplify” and run “P&amp;R”</vt:lpstr>
      <vt:lpstr>Project 4 Step 6: Load files into IceCube2</vt:lpstr>
      <vt:lpstr>Project 4 Step 7: Make edits to pong.v</vt:lpstr>
      <vt:lpstr>Backup</vt:lpstr>
      <vt:lpstr>IceCube2 License (Should be done ahead of lesson)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FPGAs Lecture 1</dc:title>
  <dc:creator>Adam Duncan</dc:creator>
  <cp:lastModifiedBy>Adam Duncan</cp:lastModifiedBy>
  <cp:revision>102</cp:revision>
  <dcterms:created xsi:type="dcterms:W3CDTF">2021-03-29T15:05:17Z</dcterms:created>
  <dcterms:modified xsi:type="dcterms:W3CDTF">2022-05-16T02:48:26Z</dcterms:modified>
</cp:coreProperties>
</file>