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4"/>
  </p:sldMasterIdLst>
  <p:notesMasterIdLst>
    <p:notesMasterId r:id="rId6"/>
  </p:notesMasterIdLst>
  <p:handoutMasterIdLst>
    <p:handoutMasterId r:id="rId7"/>
  </p:handoutMasterIdLst>
  <p:sldIdLst>
    <p:sldId id="265" r:id="rId5"/>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1pPr>
    <a:lvl2pPr marL="2193925" indent="-1736725"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2pPr>
    <a:lvl3pPr marL="4387850" indent="-3473450"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3pPr>
    <a:lvl4pPr marL="6583363" indent="-5211763"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4pPr>
    <a:lvl5pPr marL="8777288" indent="-6948488"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5pPr>
    <a:lvl6pPr marL="22860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6pPr>
    <a:lvl7pPr marL="27432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7pPr>
    <a:lvl8pPr marL="32004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8pPr>
    <a:lvl9pPr marL="36576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84718DB-7BFE-B56B-3537-CA3A04FD1789}" name="Abigail Keck" initials="AK" userId="a0c928800ba8a193"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Box, Allyson G" initials="BAG" lastIdx="4" clrIdx="0"/>
  <p:cmAuthor id="2" name="Kate Rougeau" initials="KR" lastIdx="1" clrIdx="1"/>
  <p:cmAuthor id="3" name="Kathryn Rougeau" initials="KR" lastIdx="2" clrIdx="2"/>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754"/>
    <a:srgbClr val="DE6225"/>
    <a:srgbClr val="5771A1"/>
    <a:srgbClr val="C5C5C5"/>
    <a:srgbClr val="C010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189" autoAdjust="0"/>
    <p:restoredTop sz="96300" autoAdjust="0"/>
  </p:normalViewPr>
  <p:slideViewPr>
    <p:cSldViewPr snapToGrid="0">
      <p:cViewPr varScale="1">
        <p:scale>
          <a:sx n="26" d="100"/>
          <a:sy n="26" d="100"/>
        </p:scale>
        <p:origin x="1890" y="144"/>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A91F10-F105-F240-BB11-F3B689646099}" type="datetimeFigureOut">
              <a:rPr lang="en-US" smtClean="0"/>
              <a:pPr/>
              <a:t>5/23/2024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313593-E61B-054B-81C4-FAE256538AED}" type="slidenum">
              <a:rPr lang="en-US" smtClean="0"/>
              <a:pPr/>
              <a:t>‹#›</a:t>
            </a:fld>
            <a:endParaRPr lang="en-US"/>
          </a:p>
        </p:txBody>
      </p:sp>
    </p:spTree>
    <p:extLst>
      <p:ext uri="{BB962C8B-B14F-4D97-AF65-F5344CB8AC3E}">
        <p14:creationId xmlns:p14="http://schemas.microsoft.com/office/powerpoint/2010/main" val="9780712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2194560"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2194560" fontAlgn="auto">
              <a:spcBef>
                <a:spcPts val="0"/>
              </a:spcBef>
              <a:spcAft>
                <a:spcPts val="0"/>
              </a:spcAft>
              <a:defRPr sz="1200">
                <a:latin typeface="+mn-lt"/>
                <a:ea typeface="+mn-ea"/>
                <a:cs typeface="+mn-cs"/>
              </a:defRPr>
            </a:lvl1pPr>
          </a:lstStyle>
          <a:p>
            <a:pPr>
              <a:defRPr/>
            </a:pPr>
            <a:fld id="{39B9E5EC-0846-6941-8703-CD90130FC354}" type="datetime1">
              <a:rPr lang="en-US"/>
              <a:pPr>
                <a:defRPr/>
              </a:pPr>
              <a:t>5/23/2024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2194560"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2194560" fontAlgn="auto">
              <a:spcBef>
                <a:spcPts val="0"/>
              </a:spcBef>
              <a:spcAft>
                <a:spcPts val="0"/>
              </a:spcAft>
              <a:defRPr sz="1200">
                <a:latin typeface="+mn-lt"/>
                <a:ea typeface="+mn-ea"/>
                <a:cs typeface="+mn-cs"/>
              </a:defRPr>
            </a:lvl1pPr>
          </a:lstStyle>
          <a:p>
            <a:pPr>
              <a:defRPr/>
            </a:pPr>
            <a:fld id="{572C3E04-EAED-7A4D-B838-0B5ADB0969A6}" type="slidenum">
              <a:rPr lang="en-US"/>
              <a:pPr>
                <a:defRPr/>
              </a:pPr>
              <a:t>‹#›</a:t>
            </a:fld>
            <a:endParaRPr lang="en-US"/>
          </a:p>
        </p:txBody>
      </p:sp>
    </p:spTree>
    <p:extLst>
      <p:ext uri="{BB962C8B-B14F-4D97-AF65-F5344CB8AC3E}">
        <p14:creationId xmlns:p14="http://schemas.microsoft.com/office/powerpoint/2010/main" val="74447700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E26A4-EC73-C542-010C-20BE22DFF485}"/>
            </a:ext>
          </a:extLst>
        </p:cNvPr>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1B3DAFEC-BFED-906F-4DE7-184A73461366}"/>
              </a:ext>
            </a:extLst>
          </p:cNvPr>
          <p:cNvSpPr>
            <a:spLocks noGrp="1" noRot="1" noChangeAspect="1"/>
          </p:cNvSpPr>
          <p:nvPr>
            <p:ph type="sldImg"/>
          </p:nvPr>
        </p:nvSpPr>
        <p:spPr bwMode="auto">
          <a:noFill/>
          <a:ln>
            <a:solidFill>
              <a:srgbClr val="000000"/>
            </a:solidFill>
            <a:miter lim="800000"/>
            <a:headEnd/>
            <a:tailEnd/>
          </a:ln>
        </p:spPr>
      </p:sp>
      <p:sp>
        <p:nvSpPr>
          <p:cNvPr id="15363" name="Notes Placeholder 2">
            <a:extLst>
              <a:ext uri="{FF2B5EF4-FFF2-40B4-BE49-F238E27FC236}">
                <a16:creationId xmlns:a16="http://schemas.microsoft.com/office/drawing/2014/main" id="{29BFF246-32FB-6451-D46B-D48A2A0BE0F3}"/>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07" charset="-128"/>
              <a:cs typeface="ＭＳ Ｐゴシック" pitchFamily="-107" charset="-128"/>
            </a:endParaRPr>
          </a:p>
        </p:txBody>
      </p:sp>
      <p:sp>
        <p:nvSpPr>
          <p:cNvPr id="15364" name="Slide Number Placeholder 3">
            <a:extLst>
              <a:ext uri="{FF2B5EF4-FFF2-40B4-BE49-F238E27FC236}">
                <a16:creationId xmlns:a16="http://schemas.microsoft.com/office/drawing/2014/main" id="{153025CC-7300-AB64-4220-E34F836EAC85}"/>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2193925" fontAlgn="base">
              <a:spcBef>
                <a:spcPct val="0"/>
              </a:spcBef>
              <a:spcAft>
                <a:spcPct val="0"/>
              </a:spcAft>
              <a:defRPr/>
            </a:pPr>
            <a:fld id="{5EECD738-4B14-F841-9471-716CEC54BDFE}" type="slidenum">
              <a:rPr lang="en-US" smtClean="0">
                <a:ea typeface="ＭＳ Ｐゴシック" pitchFamily="-108" charset="-128"/>
                <a:cs typeface="ＭＳ Ｐゴシック" pitchFamily="-108" charset="-128"/>
              </a:rPr>
              <a:pPr defTabSz="2193925" fontAlgn="base">
                <a:spcBef>
                  <a:spcPct val="0"/>
                </a:spcBef>
                <a:spcAft>
                  <a:spcPct val="0"/>
                </a:spcAft>
                <a:defRPr/>
              </a:pPr>
              <a:t>1</a:t>
            </a:fld>
            <a:endParaRPr lang="en-US">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768528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2"/>
            <a:ext cx="43891200" cy="2194560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2860" y="2"/>
            <a:ext cx="43868347" cy="21945605"/>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23808658"/>
            <a:ext cx="27980640" cy="7022592"/>
          </a:xfrm>
        </p:spPr>
        <p:txBody>
          <a:bodyPr anchor="ctr">
            <a:normAutofit/>
          </a:bodyPr>
          <a:lstStyle>
            <a:lvl1pPr algn="r">
              <a:defRPr sz="21120" spc="960" baseline="0"/>
            </a:lvl1pPr>
          </a:lstStyle>
          <a:p>
            <a:r>
              <a:rPr lang="en-US"/>
              <a:t>Click to edit Master title style</a:t>
            </a:r>
          </a:p>
        </p:txBody>
      </p:sp>
      <p:sp>
        <p:nvSpPr>
          <p:cNvPr id="3" name="Subtitle 2"/>
          <p:cNvSpPr>
            <a:spLocks noGrp="1"/>
          </p:cNvSpPr>
          <p:nvPr>
            <p:ph type="subTitle" idx="1"/>
          </p:nvPr>
        </p:nvSpPr>
        <p:spPr>
          <a:xfrm>
            <a:off x="30998160" y="23808658"/>
            <a:ext cx="11521440" cy="7022592"/>
          </a:xfrm>
        </p:spPr>
        <p:txBody>
          <a:bodyPr lIns="91440" rIns="91440" anchor="ctr">
            <a:normAutofit/>
          </a:bodyPr>
          <a:lstStyle>
            <a:lvl1pPr marL="0" indent="0" algn="l">
              <a:lnSpc>
                <a:spcPct val="100000"/>
              </a:lnSpc>
              <a:spcBef>
                <a:spcPts val="0"/>
              </a:spcBef>
              <a:buNone/>
              <a:defRPr sz="7680">
                <a:solidFill>
                  <a:schemeClr val="tx1">
                    <a:lumMod val="95000"/>
                    <a:lumOff val="5000"/>
                  </a:schemeClr>
                </a:solidFill>
              </a:defRPr>
            </a:lvl1pPr>
            <a:lvl2pPr marL="2194560" indent="0" algn="ctr">
              <a:buNone/>
              <a:defRPr sz="7680"/>
            </a:lvl2pPr>
            <a:lvl3pPr marL="4389120" indent="0" algn="ctr">
              <a:buNone/>
              <a:defRPr sz="768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pPr>
              <a:defRPr/>
            </a:pPr>
            <a:fld id="{9D9B0DC0-DEB6-5245-9786-81835CA7B236}" type="datetime1">
              <a:rPr lang="en-US" smtClean="0"/>
              <a:pPr>
                <a:defRPr/>
              </a:pPr>
              <a:t>5/23/2024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10CB6CD-A896-034E-886C-9AD731625548}" type="slidenum">
              <a:rPr lang="en-US" smtClean="0"/>
              <a:pPr>
                <a:defRPr/>
              </a:pPr>
              <a:t>‹#›</a:t>
            </a:fld>
            <a:endParaRPr lang="en-US"/>
          </a:p>
        </p:txBody>
      </p:sp>
      <p:cxnSp>
        <p:nvCxnSpPr>
          <p:cNvPr id="8" name="Straight Connector 7"/>
          <p:cNvCxnSpPr/>
          <p:nvPr/>
        </p:nvCxnSpPr>
        <p:spPr>
          <a:xfrm flipV="1">
            <a:off x="30192634" y="25267709"/>
            <a:ext cx="0" cy="438912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5948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1FE152F3-A628-174C-B1C5-D7957B5E1D38}" type="datetime1">
              <a:rPr lang="en-US" smtClean="0"/>
              <a:pPr>
                <a:defRPr/>
              </a:pPr>
              <a:t>5/23/2024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0FCF62F-1C22-F342-AEF6-5751E4D1B1C2}" type="slidenum">
              <a:rPr lang="en-US" smtClean="0"/>
              <a:pPr>
                <a:defRPr/>
              </a:pPr>
              <a:t>‹#›</a:t>
            </a:fld>
            <a:endParaRPr lang="en-US"/>
          </a:p>
        </p:txBody>
      </p:sp>
    </p:spTree>
    <p:extLst>
      <p:ext uri="{BB962C8B-B14F-4D97-AF65-F5344CB8AC3E}">
        <p14:creationId xmlns:p14="http://schemas.microsoft.com/office/powerpoint/2010/main" val="1896897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7" y="3657600"/>
            <a:ext cx="9464040" cy="2596896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3566167" y="3657600"/>
            <a:ext cx="27294840" cy="259689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6745D483-D49F-FF4D-A9BE-F07770943FEC}" type="datetime1">
              <a:rPr lang="en-US" smtClean="0"/>
              <a:pPr>
                <a:defRPr/>
              </a:pPr>
              <a:t>5/23/2024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B774BD7-0588-6F4B-AC48-26B402219AE7}" type="slidenum">
              <a:rPr lang="en-US" smtClean="0"/>
              <a:pPr>
                <a:defRPr/>
              </a:pPr>
              <a:t>‹#›</a:t>
            </a:fld>
            <a:endParaRPr lang="en-US"/>
          </a:p>
        </p:txBody>
      </p:sp>
      <p:cxnSp>
        <p:nvCxnSpPr>
          <p:cNvPr id="7" name="Straight Connector 6"/>
          <p:cNvCxnSpPr/>
          <p:nvPr/>
        </p:nvCxnSpPr>
        <p:spPr>
          <a:xfrm rot="5400000" flipV="1">
            <a:off x="36210240" y="833102"/>
            <a:ext cx="0" cy="32918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129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B2E7EE88-36B3-3346-BBA2-F431CBED7E14}" type="datetime1">
              <a:rPr lang="en-US" smtClean="0"/>
              <a:pPr>
                <a:defRPr/>
              </a:pPr>
              <a:t>5/23/2024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4E96FE8-16DA-394E-A83E-4578336391CB}" type="slidenum">
              <a:rPr lang="en-US" smtClean="0"/>
              <a:pPr>
                <a:defRPr/>
              </a:pPr>
              <a:t>‹#›</a:t>
            </a:fld>
            <a:endParaRPr lang="en-US"/>
          </a:p>
        </p:txBody>
      </p:sp>
    </p:spTree>
    <p:extLst>
      <p:ext uri="{BB962C8B-B14F-4D97-AF65-F5344CB8AC3E}">
        <p14:creationId xmlns:p14="http://schemas.microsoft.com/office/powerpoint/2010/main" val="487816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2"/>
            <a:ext cx="43891200" cy="2194560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22860" y="2"/>
            <a:ext cx="43868347" cy="21945605"/>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23808658"/>
            <a:ext cx="27980640" cy="7022592"/>
          </a:xfrm>
        </p:spPr>
        <p:txBody>
          <a:bodyPr anchor="ctr">
            <a:normAutofit/>
          </a:bodyPr>
          <a:lstStyle>
            <a:lvl1pPr algn="r">
              <a:defRPr sz="21120" b="0" spc="960" baseline="0"/>
            </a:lvl1pPr>
          </a:lstStyle>
          <a:p>
            <a:r>
              <a:rPr lang="en-US"/>
              <a:t>Click to edit Master title style</a:t>
            </a:r>
          </a:p>
        </p:txBody>
      </p:sp>
      <p:sp>
        <p:nvSpPr>
          <p:cNvPr id="3" name="Text Placeholder 2"/>
          <p:cNvSpPr>
            <a:spLocks noGrp="1"/>
          </p:cNvSpPr>
          <p:nvPr>
            <p:ph type="body" idx="1"/>
          </p:nvPr>
        </p:nvSpPr>
        <p:spPr>
          <a:xfrm>
            <a:off x="30998160" y="23808658"/>
            <a:ext cx="11521440" cy="7022592"/>
          </a:xfrm>
        </p:spPr>
        <p:txBody>
          <a:bodyPr lIns="91440" rIns="91440" anchor="ctr">
            <a:normAutofit/>
          </a:bodyPr>
          <a:lstStyle>
            <a:lvl1pPr marL="0" indent="0">
              <a:lnSpc>
                <a:spcPct val="100000"/>
              </a:lnSpc>
              <a:spcBef>
                <a:spcPts val="0"/>
              </a:spcBef>
              <a:buNone/>
              <a:defRPr sz="7680">
                <a:solidFill>
                  <a:schemeClr val="tx1">
                    <a:lumMod val="95000"/>
                    <a:lumOff val="5000"/>
                  </a:schemeClr>
                </a:solidFill>
              </a:defRPr>
            </a:lvl1pPr>
            <a:lvl2pPr marL="2194560" indent="0">
              <a:buNone/>
              <a:defRPr sz="768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F7DEA6E3-440A-4444-BB11-7B989A77FD77}" type="datetime1">
              <a:rPr lang="en-US" smtClean="0"/>
              <a:pPr>
                <a:defRPr/>
              </a:pPr>
              <a:t>5/23/2024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A5C8EF9-EBE1-BB4A-BC45-FEB94B053A15}" type="slidenum">
              <a:rPr lang="en-US" smtClean="0"/>
              <a:pPr>
                <a:defRPr/>
              </a:pPr>
              <a:t>‹#›</a:t>
            </a:fld>
            <a:endParaRPr lang="en-US"/>
          </a:p>
        </p:txBody>
      </p:sp>
      <p:cxnSp>
        <p:nvCxnSpPr>
          <p:cNvPr id="8" name="Straight Connector 7"/>
          <p:cNvCxnSpPr/>
          <p:nvPr/>
        </p:nvCxnSpPr>
        <p:spPr>
          <a:xfrm flipV="1">
            <a:off x="30192634" y="25267709"/>
            <a:ext cx="0" cy="438912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772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686861" y="2809037"/>
            <a:ext cx="34992259" cy="7198157"/>
          </a:xfrm>
        </p:spPr>
        <p:txBody>
          <a:bodyPr/>
          <a:lstStyle/>
          <a:p>
            <a:r>
              <a:rPr lang="en-US"/>
              <a:t>Click to edit Master title style</a:t>
            </a:r>
          </a:p>
        </p:txBody>
      </p:sp>
      <p:sp>
        <p:nvSpPr>
          <p:cNvPr id="3" name="Content Placeholder 2"/>
          <p:cNvSpPr>
            <a:spLocks noGrp="1"/>
          </p:cNvSpPr>
          <p:nvPr>
            <p:ph sz="half" idx="1"/>
          </p:nvPr>
        </p:nvSpPr>
        <p:spPr>
          <a:xfrm>
            <a:off x="3686861" y="10972800"/>
            <a:ext cx="17117568" cy="193121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561552" y="10972800"/>
            <a:ext cx="17117568" cy="193121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A0F24EE3-BE6B-6F40-8449-0EE688B334C3}" type="datetime1">
              <a:rPr lang="en-US" smtClean="0"/>
              <a:pPr>
                <a:defRPr/>
              </a:pPr>
              <a:t>5/23/2024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40A0E92-9676-0646-8393-C6A11532230B}" type="slidenum">
              <a:rPr lang="en-US" smtClean="0"/>
              <a:pPr>
                <a:defRPr/>
              </a:pPr>
              <a:t>‹#›</a:t>
            </a:fld>
            <a:endParaRPr lang="en-US"/>
          </a:p>
        </p:txBody>
      </p:sp>
    </p:spTree>
    <p:extLst>
      <p:ext uri="{BB962C8B-B14F-4D97-AF65-F5344CB8AC3E}">
        <p14:creationId xmlns:p14="http://schemas.microsoft.com/office/powerpoint/2010/main" val="1844909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3686861" y="2809037"/>
            <a:ext cx="34992259" cy="7198157"/>
          </a:xfrm>
        </p:spPr>
        <p:txBody>
          <a:bodyPr/>
          <a:lstStyle/>
          <a:p>
            <a:r>
              <a:rPr lang="en-US"/>
              <a:t>Click to edit Master title style</a:t>
            </a:r>
          </a:p>
        </p:txBody>
      </p:sp>
      <p:sp>
        <p:nvSpPr>
          <p:cNvPr id="3" name="Text Placeholder 2"/>
          <p:cNvSpPr>
            <a:spLocks noGrp="1"/>
          </p:cNvSpPr>
          <p:nvPr>
            <p:ph type="body" idx="1"/>
          </p:nvPr>
        </p:nvSpPr>
        <p:spPr>
          <a:xfrm>
            <a:off x="3686861" y="10462253"/>
            <a:ext cx="17117568" cy="3950208"/>
          </a:xfrm>
        </p:spPr>
        <p:txBody>
          <a:bodyPr lIns="137160" rIns="137160" anchor="ctr">
            <a:normAutofit/>
          </a:bodyPr>
          <a:lstStyle>
            <a:lvl1pPr marL="0" indent="0">
              <a:spcBef>
                <a:spcPts val="0"/>
              </a:spcBef>
              <a:spcAft>
                <a:spcPts val="0"/>
              </a:spcAft>
              <a:buNone/>
              <a:defRPr sz="10560" b="0" cap="none" baseline="0">
                <a:solidFill>
                  <a:schemeClr val="accent1"/>
                </a:solidFill>
                <a:latin typeface="+mn-lt"/>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686861" y="14245382"/>
            <a:ext cx="17117568" cy="16039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561552" y="10462253"/>
            <a:ext cx="17117568" cy="3950208"/>
          </a:xfrm>
        </p:spPr>
        <p:txBody>
          <a:bodyPr lIns="137160" rIns="137160" anchor="ctr">
            <a:normAutofit/>
          </a:bodyPr>
          <a:lstStyle>
            <a:lvl1pPr marL="0" indent="0">
              <a:spcBef>
                <a:spcPts val="0"/>
              </a:spcBef>
              <a:spcAft>
                <a:spcPts val="0"/>
              </a:spcAft>
              <a:buNone/>
              <a:defRPr lang="en-US" sz="10560" b="0" kern="1200" cap="none" baseline="0" dirty="0">
                <a:solidFill>
                  <a:schemeClr val="accent1"/>
                </a:solidFill>
                <a:latin typeface="+mn-lt"/>
                <a:ea typeface="+mn-ea"/>
                <a:cs typeface="+mn-cs"/>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marL="0" lvl="0" indent="0" algn="l" defTabSz="4389120" rtl="0" eaLnBrk="1" latinLnBrk="0" hangingPunct="1">
              <a:lnSpc>
                <a:spcPct val="90000"/>
              </a:lnSpc>
              <a:spcBef>
                <a:spcPts val="8640"/>
              </a:spcBef>
              <a:buNone/>
            </a:pPr>
            <a:r>
              <a:rPr lang="en-US"/>
              <a:t>Edit Master text styles</a:t>
            </a:r>
          </a:p>
        </p:txBody>
      </p:sp>
      <p:sp>
        <p:nvSpPr>
          <p:cNvPr id="6" name="Content Placeholder 5"/>
          <p:cNvSpPr>
            <a:spLocks noGrp="1"/>
          </p:cNvSpPr>
          <p:nvPr>
            <p:ph sz="quarter" idx="4"/>
          </p:nvPr>
        </p:nvSpPr>
        <p:spPr>
          <a:xfrm>
            <a:off x="21561552" y="14245382"/>
            <a:ext cx="17117568" cy="16039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0EB25384-CBCF-B646-AF0F-35BE8D53D802}" type="datetime1">
              <a:rPr lang="en-US" smtClean="0"/>
              <a:pPr>
                <a:defRPr/>
              </a:pPr>
              <a:t>5/23/2024</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6A81054D-299A-2D4B-A58E-B6B2DCDDC984}" type="slidenum">
              <a:rPr lang="en-US" smtClean="0"/>
              <a:pPr>
                <a:defRPr/>
              </a:pPr>
              <a:t>‹#›</a:t>
            </a:fld>
            <a:endParaRPr lang="en-US"/>
          </a:p>
        </p:txBody>
      </p:sp>
    </p:spTree>
    <p:extLst>
      <p:ext uri="{BB962C8B-B14F-4D97-AF65-F5344CB8AC3E}">
        <p14:creationId xmlns:p14="http://schemas.microsoft.com/office/powerpoint/2010/main" val="3375768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9FC97E24-7DE0-2049-B283-98D5EA78F8EA}" type="datetime1">
              <a:rPr lang="en-US" smtClean="0"/>
              <a:pPr>
                <a:defRPr/>
              </a:pPr>
              <a:t>5/23/2024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CC60871-0703-CC4C-A829-D75B00D0A2DE}" type="slidenum">
              <a:rPr lang="en-US" smtClean="0"/>
              <a:pPr>
                <a:defRPr/>
              </a:pPr>
              <a:t>‹#›</a:t>
            </a:fld>
            <a:endParaRPr lang="en-US"/>
          </a:p>
        </p:txBody>
      </p:sp>
    </p:spTree>
    <p:extLst>
      <p:ext uri="{BB962C8B-B14F-4D97-AF65-F5344CB8AC3E}">
        <p14:creationId xmlns:p14="http://schemas.microsoft.com/office/powerpoint/2010/main" val="3444636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4D595BF-B042-E74D-B532-F84F734A770B}" type="datetime1">
              <a:rPr lang="en-US" smtClean="0"/>
              <a:pPr>
                <a:defRPr/>
              </a:pPr>
              <a:t>5/23/2024</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FE51F58-CED8-114E-989B-FAB78C4990EE}" type="slidenum">
              <a:rPr lang="en-US" smtClean="0"/>
              <a:pPr>
                <a:defRPr/>
              </a:pPr>
              <a:t>‹#›</a:t>
            </a:fld>
            <a:endParaRPr lang="en-US"/>
          </a:p>
        </p:txBody>
      </p:sp>
    </p:spTree>
    <p:extLst>
      <p:ext uri="{BB962C8B-B14F-4D97-AF65-F5344CB8AC3E}">
        <p14:creationId xmlns:p14="http://schemas.microsoft.com/office/powerpoint/2010/main" val="935399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3686861" y="2263243"/>
            <a:ext cx="15800832" cy="8339328"/>
          </a:xfrm>
        </p:spPr>
        <p:txBody>
          <a:bodyPr>
            <a:noAutofit/>
          </a:bodyPr>
          <a:lstStyle>
            <a:lvl1pPr>
              <a:lnSpc>
                <a:spcPct val="80000"/>
              </a:lnSpc>
              <a:defRPr sz="17280"/>
            </a:lvl1pPr>
          </a:lstStyle>
          <a:p>
            <a:r>
              <a:rPr lang="en-US"/>
              <a:t>Click to edit Master title style</a:t>
            </a:r>
          </a:p>
        </p:txBody>
      </p:sp>
      <p:sp>
        <p:nvSpPr>
          <p:cNvPr id="3" name="Content Placeholder 2"/>
          <p:cNvSpPr>
            <a:spLocks noGrp="1"/>
          </p:cNvSpPr>
          <p:nvPr>
            <p:ph idx="1"/>
          </p:nvPr>
        </p:nvSpPr>
        <p:spPr>
          <a:xfrm>
            <a:off x="20574000" y="3950208"/>
            <a:ext cx="20442326" cy="24886310"/>
          </a:xfrm>
        </p:spPr>
        <p:txBody>
          <a:bodyPr>
            <a:normAutofit/>
          </a:bodyPr>
          <a:lstStyle>
            <a:lvl1pPr>
              <a:defRPr sz="9600"/>
            </a:lvl1pPr>
            <a:lvl2pPr>
              <a:defRPr sz="7680"/>
            </a:lvl2pPr>
            <a:lvl3pPr>
              <a:defRPr sz="5760"/>
            </a:lvl3pPr>
            <a:lvl4pPr>
              <a:defRPr sz="5760"/>
            </a:lvl4pPr>
            <a:lvl5pPr>
              <a:defRPr sz="5760"/>
            </a:lvl5pPr>
            <a:lvl6pPr>
              <a:defRPr sz="5760"/>
            </a:lvl6pPr>
            <a:lvl7pPr>
              <a:defRPr sz="5760"/>
            </a:lvl7pPr>
            <a:lvl8pPr>
              <a:defRPr sz="5760"/>
            </a:lvl8pPr>
            <a:lvl9pPr>
              <a:defRPr sz="5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86861" y="10836029"/>
            <a:ext cx="15800832" cy="18059011"/>
          </a:xfrm>
        </p:spPr>
        <p:txBody>
          <a:bodyPr lIns="91440" rIns="91440">
            <a:normAutofit/>
          </a:bodyPr>
          <a:lstStyle>
            <a:lvl1pPr marL="0" indent="0">
              <a:lnSpc>
                <a:spcPct val="108000"/>
              </a:lnSpc>
              <a:spcBef>
                <a:spcPts val="2880"/>
              </a:spcBef>
              <a:buNone/>
              <a:defRPr sz="768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2AE1BB32-3A3A-1442-B647-28E14D9E02CB}" type="datetime1">
              <a:rPr lang="en-US" smtClean="0"/>
              <a:pPr>
                <a:defRPr/>
              </a:pPr>
              <a:t>5/23/2024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16AC1B3-1A4E-1147-990C-E994497E5639}" type="slidenum">
              <a:rPr lang="en-US" smtClean="0"/>
              <a:pPr>
                <a:defRPr/>
              </a:pPr>
              <a:t>‹#›</a:t>
            </a:fld>
            <a:endParaRPr lang="en-US"/>
          </a:p>
        </p:txBody>
      </p:sp>
    </p:spTree>
    <p:extLst>
      <p:ext uri="{BB962C8B-B14F-4D97-AF65-F5344CB8AC3E}">
        <p14:creationId xmlns:p14="http://schemas.microsoft.com/office/powerpoint/2010/main" val="82037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0" y="23808662"/>
            <a:ext cx="27980640" cy="7022592"/>
          </a:xfrm>
        </p:spPr>
        <p:txBody>
          <a:bodyPr anchor="ctr">
            <a:normAutofit/>
          </a:bodyPr>
          <a:lstStyle>
            <a:lvl1pPr algn="r">
              <a:defRPr sz="21120" spc="960" baseline="0"/>
            </a:lvl1pPr>
          </a:lstStyle>
          <a:p>
            <a:r>
              <a:rPr lang="en-US"/>
              <a:t>Click to edit Master title style</a:t>
            </a:r>
          </a:p>
        </p:txBody>
      </p:sp>
      <p:sp>
        <p:nvSpPr>
          <p:cNvPr id="3" name="Picture Placeholder 2"/>
          <p:cNvSpPr>
            <a:spLocks noGrp="1" noChangeAspect="1"/>
          </p:cNvSpPr>
          <p:nvPr>
            <p:ph type="pic" idx="1"/>
          </p:nvPr>
        </p:nvSpPr>
        <p:spPr>
          <a:xfrm>
            <a:off x="0" y="-5"/>
            <a:ext cx="43880227" cy="21945600"/>
          </a:xfrm>
          <a:solidFill>
            <a:schemeClr val="accent1">
              <a:lumMod val="60000"/>
              <a:lumOff val="40000"/>
            </a:schemeClr>
          </a:solidFill>
        </p:spPr>
        <p:txBody>
          <a:bodyPr lIns="457200" tIns="365760"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p>
        </p:txBody>
      </p:sp>
      <p:sp>
        <p:nvSpPr>
          <p:cNvPr id="4" name="Text Placeholder 3"/>
          <p:cNvSpPr>
            <a:spLocks noGrp="1"/>
          </p:cNvSpPr>
          <p:nvPr>
            <p:ph type="body" sz="half" idx="2"/>
          </p:nvPr>
        </p:nvSpPr>
        <p:spPr>
          <a:xfrm>
            <a:off x="30998160" y="23808662"/>
            <a:ext cx="11521440" cy="7022592"/>
          </a:xfrm>
        </p:spPr>
        <p:txBody>
          <a:bodyPr lIns="91440" rIns="91440" anchor="ctr">
            <a:normAutofit/>
          </a:bodyPr>
          <a:lstStyle>
            <a:lvl1pPr marL="0" indent="0">
              <a:lnSpc>
                <a:spcPct val="100000"/>
              </a:lnSpc>
              <a:spcBef>
                <a:spcPts val="0"/>
              </a:spcBef>
              <a:buNone/>
              <a:defRPr sz="7680">
                <a:solidFill>
                  <a:schemeClr val="tx1">
                    <a:lumMod val="95000"/>
                    <a:lumOff val="5000"/>
                  </a:schemeClr>
                </a:solidFill>
              </a:defRPr>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D6EE6D99-5BC1-9447-9734-C2AA085436E8}" type="datetime1">
              <a:rPr lang="en-US" smtClean="0"/>
              <a:pPr>
                <a:defRPr/>
              </a:pPr>
              <a:t>5/23/2024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0B73B32-3A11-C34E-B587-0381224FDA00}" type="slidenum">
              <a:rPr lang="en-US" smtClean="0"/>
              <a:pPr>
                <a:defRPr/>
              </a:pPr>
              <a:t>‹#›</a:t>
            </a:fld>
            <a:endParaRPr lang="en-US"/>
          </a:p>
        </p:txBody>
      </p:sp>
      <p:cxnSp>
        <p:nvCxnSpPr>
          <p:cNvPr id="8" name="Straight Connector 7"/>
          <p:cNvCxnSpPr/>
          <p:nvPr/>
        </p:nvCxnSpPr>
        <p:spPr>
          <a:xfrm flipV="1">
            <a:off x="30192634" y="25267709"/>
            <a:ext cx="0" cy="43891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409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6861" y="2809037"/>
            <a:ext cx="34992259" cy="719815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686863" y="10972800"/>
            <a:ext cx="34992264" cy="19312128"/>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686868" y="31059379"/>
            <a:ext cx="7754914" cy="1316736"/>
          </a:xfrm>
          <a:prstGeom prst="rect">
            <a:avLst/>
          </a:prstGeom>
        </p:spPr>
        <p:txBody>
          <a:bodyPr vert="horz" lIns="91440" tIns="45720" rIns="91440" bIns="45720" rtlCol="0" anchor="ctr"/>
          <a:lstStyle>
            <a:lvl1pPr algn="l">
              <a:defRPr sz="4800">
                <a:solidFill>
                  <a:schemeClr val="tx1">
                    <a:lumMod val="95000"/>
                    <a:lumOff val="5000"/>
                  </a:schemeClr>
                </a:solidFill>
                <a:latin typeface="+mj-lt"/>
              </a:defRPr>
            </a:lvl1pPr>
          </a:lstStyle>
          <a:p>
            <a:pPr>
              <a:defRPr/>
            </a:pPr>
            <a:fld id="{7D63A7D0-97BF-1846-9583-B99EC1CA1C7E}" type="datetime1">
              <a:rPr lang="en-US" smtClean="0"/>
              <a:pPr>
                <a:defRPr/>
              </a:pPr>
              <a:t>5/23/2024</a:t>
            </a:fld>
            <a:endParaRPr lang="en-US"/>
          </a:p>
        </p:txBody>
      </p:sp>
      <p:sp>
        <p:nvSpPr>
          <p:cNvPr id="5" name="Footer Placeholder 4"/>
          <p:cNvSpPr>
            <a:spLocks noGrp="1"/>
          </p:cNvSpPr>
          <p:nvPr>
            <p:ph type="ftr" sz="quarter" idx="3"/>
          </p:nvPr>
        </p:nvSpPr>
        <p:spPr>
          <a:xfrm>
            <a:off x="17434560" y="31059379"/>
            <a:ext cx="21245251" cy="1316736"/>
          </a:xfrm>
          <a:prstGeom prst="rect">
            <a:avLst/>
          </a:prstGeom>
        </p:spPr>
        <p:txBody>
          <a:bodyPr vert="horz" lIns="91440" tIns="45720" rIns="91440" bIns="45720" rtlCol="0" anchor="ctr"/>
          <a:lstStyle>
            <a:lvl1pPr algn="r">
              <a:defRPr sz="4800" cap="all" baseline="0">
                <a:solidFill>
                  <a:schemeClr val="tx1">
                    <a:lumMod val="95000"/>
                    <a:lumOff val="5000"/>
                  </a:schemeClr>
                </a:solidFill>
                <a:latin typeface="+mj-lt"/>
              </a:defRPr>
            </a:lvl1pPr>
          </a:lstStyle>
          <a:p>
            <a:pPr>
              <a:defRPr/>
            </a:pPr>
            <a:endParaRPr lang="en-US"/>
          </a:p>
        </p:txBody>
      </p:sp>
      <p:sp>
        <p:nvSpPr>
          <p:cNvPr id="6" name="Slide Number Placeholder 5"/>
          <p:cNvSpPr>
            <a:spLocks noGrp="1"/>
          </p:cNvSpPr>
          <p:nvPr>
            <p:ph type="sldNum" sz="quarter" idx="4"/>
          </p:nvPr>
        </p:nvSpPr>
        <p:spPr>
          <a:xfrm>
            <a:off x="39014400" y="31059379"/>
            <a:ext cx="3505200" cy="1316736"/>
          </a:xfrm>
          <a:prstGeom prst="rect">
            <a:avLst/>
          </a:prstGeom>
        </p:spPr>
        <p:txBody>
          <a:bodyPr vert="horz" lIns="91440" tIns="45720" rIns="91440" bIns="45720" rtlCol="0" anchor="ctr"/>
          <a:lstStyle>
            <a:lvl1pPr algn="l">
              <a:defRPr sz="4800">
                <a:solidFill>
                  <a:schemeClr val="tx1">
                    <a:lumMod val="95000"/>
                    <a:lumOff val="5000"/>
                  </a:schemeClr>
                </a:solidFill>
                <a:latin typeface="+mj-lt"/>
              </a:defRPr>
            </a:lvl1pPr>
          </a:lstStyle>
          <a:p>
            <a:pPr>
              <a:defRPr/>
            </a:pPr>
            <a:fld id="{B063F8FF-54E3-2749-9438-DED0CB148588}" type="slidenum">
              <a:rPr lang="en-US" smtClean="0"/>
              <a:pPr>
                <a:defRPr/>
              </a:pPr>
              <a:t>‹#›</a:t>
            </a:fld>
            <a:endParaRPr lang="en-US"/>
          </a:p>
        </p:txBody>
      </p:sp>
      <p:cxnSp>
        <p:nvCxnSpPr>
          <p:cNvPr id="7" name="Straight Connector 6"/>
          <p:cNvCxnSpPr/>
          <p:nvPr/>
        </p:nvCxnSpPr>
        <p:spPr>
          <a:xfrm flipV="1">
            <a:off x="2743200" y="3966355"/>
            <a:ext cx="0" cy="43891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4404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4389120" rtl="0" eaLnBrk="1" latinLnBrk="0" hangingPunct="1">
        <a:lnSpc>
          <a:spcPct val="80000"/>
        </a:lnSpc>
        <a:spcBef>
          <a:spcPct val="0"/>
        </a:spcBef>
        <a:buNone/>
        <a:defRPr sz="21120" kern="1200" cap="all" spc="480" baseline="0">
          <a:solidFill>
            <a:schemeClr val="tx1">
              <a:lumMod val="95000"/>
              <a:lumOff val="5000"/>
            </a:schemeClr>
          </a:solidFill>
          <a:latin typeface="+mj-lt"/>
          <a:ea typeface="+mj-ea"/>
          <a:cs typeface="+mj-cs"/>
        </a:defRPr>
      </a:lvl1pPr>
    </p:titleStyle>
    <p:bodyStyle>
      <a:lvl1pPr marL="438912" indent="-438912" algn="l" defTabSz="4389120" rtl="0" eaLnBrk="1" latinLnBrk="0" hangingPunct="1">
        <a:lnSpc>
          <a:spcPct val="90000"/>
        </a:lnSpc>
        <a:spcBef>
          <a:spcPts val="5760"/>
        </a:spcBef>
        <a:spcAft>
          <a:spcPts val="960"/>
        </a:spcAft>
        <a:buClr>
          <a:schemeClr val="accent1"/>
        </a:buClr>
        <a:buSzPct val="100000"/>
        <a:buFont typeface="Tw Cen MT" panose="020B0602020104020603" pitchFamily="34" charset="0"/>
        <a:buChar char=" "/>
        <a:defRPr sz="9600" kern="1200">
          <a:solidFill>
            <a:schemeClr val="tx1"/>
          </a:solidFill>
          <a:latin typeface="+mn-lt"/>
          <a:ea typeface="+mn-ea"/>
          <a:cs typeface="+mn-cs"/>
        </a:defRPr>
      </a:lvl1pPr>
      <a:lvl2pPr marL="1272845" indent="-658368" algn="l" defTabSz="4389120" rtl="0" eaLnBrk="1" latinLnBrk="0" hangingPunct="1">
        <a:lnSpc>
          <a:spcPct val="90000"/>
        </a:lnSpc>
        <a:spcBef>
          <a:spcPts val="960"/>
        </a:spcBef>
        <a:spcAft>
          <a:spcPts val="1920"/>
        </a:spcAft>
        <a:buClr>
          <a:schemeClr val="accent1"/>
        </a:buClr>
        <a:buFont typeface="Wingdings 3" pitchFamily="18" charset="2"/>
        <a:buChar char=""/>
        <a:defRPr sz="7680" kern="1200">
          <a:solidFill>
            <a:schemeClr val="tx1"/>
          </a:solidFill>
          <a:latin typeface="+mn-lt"/>
          <a:ea typeface="+mn-ea"/>
          <a:cs typeface="+mn-cs"/>
        </a:defRPr>
      </a:lvl2pPr>
      <a:lvl3pPr marL="2150669" indent="-658368" algn="l" defTabSz="4389120" rtl="0" eaLnBrk="1" latinLnBrk="0" hangingPunct="1">
        <a:lnSpc>
          <a:spcPct val="90000"/>
        </a:lnSpc>
        <a:spcBef>
          <a:spcPts val="960"/>
        </a:spcBef>
        <a:spcAft>
          <a:spcPts val="1920"/>
        </a:spcAft>
        <a:buClr>
          <a:schemeClr val="accent1"/>
        </a:buClr>
        <a:buFont typeface="Wingdings 3" pitchFamily="18" charset="2"/>
        <a:buChar char=""/>
        <a:defRPr sz="5760" kern="1200">
          <a:solidFill>
            <a:schemeClr val="tx1"/>
          </a:solidFill>
          <a:latin typeface="+mn-lt"/>
          <a:ea typeface="+mn-ea"/>
          <a:cs typeface="+mn-cs"/>
        </a:defRPr>
      </a:lvl3pPr>
      <a:lvl4pPr marL="2852928" indent="-658368" algn="l" defTabSz="4389120" rtl="0" eaLnBrk="1" latinLnBrk="0" hangingPunct="1">
        <a:lnSpc>
          <a:spcPct val="90000"/>
        </a:lnSpc>
        <a:spcBef>
          <a:spcPts val="960"/>
        </a:spcBef>
        <a:spcAft>
          <a:spcPts val="1920"/>
        </a:spcAft>
        <a:buClr>
          <a:schemeClr val="accent1"/>
        </a:buClr>
        <a:buFont typeface="Wingdings 3" pitchFamily="18" charset="2"/>
        <a:buChar char=""/>
        <a:defRPr sz="5760" kern="1200">
          <a:solidFill>
            <a:schemeClr val="tx1"/>
          </a:solidFill>
          <a:latin typeface="+mn-lt"/>
          <a:ea typeface="+mn-ea"/>
          <a:cs typeface="+mn-cs"/>
        </a:defRPr>
      </a:lvl4pPr>
      <a:lvl5pPr marL="3730752" indent="-658368" algn="l" defTabSz="4389120" rtl="0" eaLnBrk="1" latinLnBrk="0" hangingPunct="1">
        <a:lnSpc>
          <a:spcPct val="90000"/>
        </a:lnSpc>
        <a:spcBef>
          <a:spcPts val="960"/>
        </a:spcBef>
        <a:spcAft>
          <a:spcPts val="1920"/>
        </a:spcAft>
        <a:buClr>
          <a:schemeClr val="accent1"/>
        </a:buClr>
        <a:buFont typeface="Wingdings 3" pitchFamily="18" charset="2"/>
        <a:buChar char=""/>
        <a:defRPr sz="5760" kern="1200">
          <a:solidFill>
            <a:schemeClr val="tx1"/>
          </a:solidFill>
          <a:latin typeface="+mn-lt"/>
          <a:ea typeface="+mn-ea"/>
          <a:cs typeface="+mn-cs"/>
        </a:defRPr>
      </a:lvl5pPr>
      <a:lvl6pPr marL="4389120" indent="-658368" algn="l" defTabSz="4389120" rtl="0" eaLnBrk="1" latinLnBrk="0" hangingPunct="1">
        <a:lnSpc>
          <a:spcPct val="90000"/>
        </a:lnSpc>
        <a:spcBef>
          <a:spcPts val="960"/>
        </a:spcBef>
        <a:spcAft>
          <a:spcPts val="1920"/>
        </a:spcAft>
        <a:buClr>
          <a:schemeClr val="accent1"/>
        </a:buClr>
        <a:buFont typeface="Wingdings 3" pitchFamily="18" charset="2"/>
        <a:buChar char=""/>
        <a:defRPr sz="5760" kern="1200">
          <a:solidFill>
            <a:schemeClr val="tx1"/>
          </a:solidFill>
          <a:latin typeface="+mn-lt"/>
          <a:ea typeface="+mn-ea"/>
          <a:cs typeface="+mn-cs"/>
        </a:defRPr>
      </a:lvl6pPr>
      <a:lvl7pPr marL="5091379" indent="-658368" algn="l" defTabSz="4389120" rtl="0" eaLnBrk="1" latinLnBrk="0" hangingPunct="1">
        <a:lnSpc>
          <a:spcPct val="90000"/>
        </a:lnSpc>
        <a:spcBef>
          <a:spcPts val="960"/>
        </a:spcBef>
        <a:spcAft>
          <a:spcPts val="1920"/>
        </a:spcAft>
        <a:buClr>
          <a:schemeClr val="accent1"/>
        </a:buClr>
        <a:buFont typeface="Wingdings 3" pitchFamily="18" charset="2"/>
        <a:buChar char=""/>
        <a:defRPr sz="5760" kern="1200">
          <a:solidFill>
            <a:schemeClr val="tx1"/>
          </a:solidFill>
          <a:latin typeface="+mn-lt"/>
          <a:ea typeface="+mn-ea"/>
          <a:cs typeface="+mn-cs"/>
        </a:defRPr>
      </a:lvl7pPr>
      <a:lvl8pPr marL="5837530" indent="-658368" algn="l" defTabSz="4389120" rtl="0" eaLnBrk="1" latinLnBrk="0" hangingPunct="1">
        <a:lnSpc>
          <a:spcPct val="90000"/>
        </a:lnSpc>
        <a:spcBef>
          <a:spcPts val="960"/>
        </a:spcBef>
        <a:spcAft>
          <a:spcPts val="1920"/>
        </a:spcAft>
        <a:buClr>
          <a:schemeClr val="accent1"/>
        </a:buClr>
        <a:buFont typeface="Wingdings 3" pitchFamily="18" charset="2"/>
        <a:buChar char=""/>
        <a:defRPr sz="5760" kern="1200">
          <a:solidFill>
            <a:schemeClr val="tx1"/>
          </a:solidFill>
          <a:latin typeface="+mn-lt"/>
          <a:ea typeface="+mn-ea"/>
          <a:cs typeface="+mn-cs"/>
        </a:defRPr>
      </a:lvl8pPr>
      <a:lvl9pPr marL="6539789" indent="-658368" algn="l" defTabSz="4389120" rtl="0" eaLnBrk="1" latinLnBrk="0" hangingPunct="1">
        <a:lnSpc>
          <a:spcPct val="90000"/>
        </a:lnSpc>
        <a:spcBef>
          <a:spcPts val="960"/>
        </a:spcBef>
        <a:spcAft>
          <a:spcPts val="1920"/>
        </a:spcAft>
        <a:buClr>
          <a:schemeClr val="accent1"/>
        </a:buClr>
        <a:buFont typeface="Wingdings 3" pitchFamily="18" charset="2"/>
        <a:buChar char=""/>
        <a:defRPr sz="576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jp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a:extLst>
            <a:ext uri="{FF2B5EF4-FFF2-40B4-BE49-F238E27FC236}">
              <a16:creationId xmlns:a16="http://schemas.microsoft.com/office/drawing/2014/main" id="{E204FBCA-D7BE-35A8-0F8E-F90905C149B5}"/>
            </a:ext>
          </a:extLst>
        </p:cNvPr>
        <p:cNvGrpSpPr/>
        <p:nvPr/>
      </p:nvGrpSpPr>
      <p:grpSpPr>
        <a:xfrm>
          <a:off x="0" y="0"/>
          <a:ext cx="0" cy="0"/>
          <a:chOff x="0" y="0"/>
          <a:chExt cx="0" cy="0"/>
        </a:xfrm>
      </p:grpSpPr>
      <p:sp>
        <p:nvSpPr>
          <p:cNvPr id="14346" name="Rectangle 31">
            <a:extLst>
              <a:ext uri="{FF2B5EF4-FFF2-40B4-BE49-F238E27FC236}">
                <a16:creationId xmlns:a16="http://schemas.microsoft.com/office/drawing/2014/main" id="{A25D2499-A6CF-85FF-2F79-F6ABD991A3BC}"/>
              </a:ext>
            </a:extLst>
          </p:cNvPr>
          <p:cNvSpPr>
            <a:spLocks noChangeArrowheads="1"/>
          </p:cNvSpPr>
          <p:nvPr/>
        </p:nvSpPr>
        <p:spPr bwMode="auto">
          <a:xfrm>
            <a:off x="8516249" y="4546024"/>
            <a:ext cx="35188765" cy="28110242"/>
          </a:xfrm>
          <a:prstGeom prst="rect">
            <a:avLst/>
          </a:prstGeom>
          <a:solidFill>
            <a:schemeClr val="bg1">
              <a:lumMod val="95000"/>
            </a:schemeClr>
          </a:solidFill>
          <a:ln w="9525">
            <a:solidFill>
              <a:schemeClr val="bg2"/>
            </a:solidFill>
            <a:miter lim="800000"/>
            <a:headEnd/>
            <a:tailEnd/>
          </a:ln>
        </p:spPr>
        <p:txBody>
          <a:bodyPr lIns="360000" tIns="360000" rIns="360000" bIns="360000" anchor="t">
            <a:prstTxWarp prst="textNoShape">
              <a:avLst/>
            </a:prstTxWarp>
          </a:bodyPr>
          <a:lstStyle/>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4800" b="1" i="1" u="none" strike="noStrike" cap="none" normalizeH="0" baseline="0" dirty="0">
                <a:ln>
                  <a:noFill/>
                </a:ln>
                <a:solidFill>
                  <a:srgbClr val="DE6225"/>
                </a:solidFill>
                <a:effectLst/>
                <a:latin typeface="Calibri" panose="020F0502020204030204" pitchFamily="34" charset="0"/>
                <a:ea typeface="ＭＳ Ｐゴシック"/>
                <a:cs typeface="Calibri" panose="020F0502020204030204" pitchFamily="34" charset="0"/>
              </a:rPr>
              <a:t>Key Findings</a:t>
            </a:r>
          </a:p>
          <a:p>
            <a:pPr marL="857250" indent="-457200" defTabSz="914400" eaLnBrk="0" hangingPunct="0">
              <a:buFont typeface="Arial" panose="020B0604020202020204" pitchFamily="34" charset="0"/>
              <a:buChar char="•"/>
            </a:pPr>
            <a:r>
              <a:rPr lang="en-US" altLang="en-US" sz="4400" b="1" dirty="0">
                <a:solidFill>
                  <a:srgbClr val="002060"/>
                </a:solidFill>
                <a:latin typeface="Calibri" panose="020F0502020204030204" pitchFamily="34" charset="0"/>
                <a:cs typeface="Calibri" panose="020F0502020204030204" pitchFamily="34" charset="0"/>
              </a:rPr>
              <a:t>Individuals with greater working memory performance reported feeling more positive/less negative during an acute bout of exercise.  </a:t>
            </a:r>
          </a:p>
          <a:p>
            <a:pPr marL="857250" indent="-457200" defTabSz="914400" eaLnBrk="0" hangingPunct="0">
              <a:buFont typeface="Arial" panose="020B0604020202020204" pitchFamily="34" charset="0"/>
              <a:buChar char="•"/>
            </a:pPr>
            <a:r>
              <a:rPr lang="en-US" altLang="en-US" sz="4400" b="1" i="0" u="none" strike="noStrike" cap="none" normalizeH="0" baseline="0" dirty="0">
                <a:ln>
                  <a:noFill/>
                </a:ln>
                <a:solidFill>
                  <a:srgbClr val="002060"/>
                </a:solidFill>
                <a:effectLst/>
                <a:latin typeface="Calibri" panose="020F0502020204030204" pitchFamily="34" charset="0"/>
                <a:cs typeface="Calibri" panose="020F0502020204030204" pitchFamily="34" charset="0"/>
              </a:rPr>
              <a:t>Working memory performance had a stronger effect (</a:t>
            </a:r>
            <a:r>
              <a:rPr lang="el-GR" altLang="en-US" sz="4400" b="1" i="0" u="none" strike="noStrike" cap="none" normalizeH="0" baseline="0" dirty="0">
                <a:ln>
                  <a:noFill/>
                </a:ln>
                <a:solidFill>
                  <a:srgbClr val="002060"/>
                </a:solidFill>
                <a:effectLst/>
                <a:latin typeface="Calibri" panose="020F0502020204030204" pitchFamily="34" charset="0"/>
                <a:cs typeface="Calibri" panose="020F0502020204030204" pitchFamily="34" charset="0"/>
              </a:rPr>
              <a:t>β</a:t>
            </a:r>
            <a:r>
              <a:rPr lang="en-US" altLang="en-US" sz="4400" b="1" i="0" u="none" strike="noStrike" cap="none" normalizeH="0" baseline="-25000" dirty="0">
                <a:ln>
                  <a:noFill/>
                </a:ln>
                <a:solidFill>
                  <a:srgbClr val="002060"/>
                </a:solidFill>
                <a:effectLst/>
                <a:latin typeface="Calibri" panose="020F0502020204030204" pitchFamily="34" charset="0"/>
                <a:cs typeface="Calibri" panose="020F0502020204030204" pitchFamily="34" charset="0"/>
              </a:rPr>
              <a:t>s</a:t>
            </a:r>
            <a:r>
              <a:rPr lang="en-US" altLang="en-US" sz="4400" b="1" i="0" u="none" strike="noStrike" cap="none" normalizeH="0" dirty="0">
                <a:ln>
                  <a:noFill/>
                </a:ln>
                <a:solidFill>
                  <a:srgbClr val="002060"/>
                </a:solidFill>
                <a:effectLst/>
                <a:latin typeface="Calibri" panose="020F0502020204030204" pitchFamily="34" charset="0"/>
                <a:cs typeface="Calibri" panose="020F0502020204030204" pitchFamily="34" charset="0"/>
              </a:rPr>
              <a:t>:</a:t>
            </a:r>
            <a:r>
              <a:rPr lang="en-US" altLang="en-US" sz="4400" b="1" i="0" u="none" strike="noStrike" cap="none" normalizeH="0" baseline="-25000" dirty="0">
                <a:ln>
                  <a:noFill/>
                </a:ln>
                <a:solidFill>
                  <a:srgbClr val="002060"/>
                </a:solidFill>
                <a:effectLst/>
                <a:latin typeface="Calibri" panose="020F0502020204030204" pitchFamily="34" charset="0"/>
                <a:cs typeface="Calibri" panose="020F0502020204030204" pitchFamily="34" charset="0"/>
              </a:rPr>
              <a:t> </a:t>
            </a:r>
            <a:r>
              <a:rPr lang="en-US" altLang="en-US" sz="4400" b="1" i="0" u="none" strike="noStrike" cap="none" normalizeH="0" baseline="0" dirty="0">
                <a:ln>
                  <a:noFill/>
                </a:ln>
                <a:solidFill>
                  <a:srgbClr val="002060"/>
                </a:solidFill>
                <a:effectLst/>
                <a:latin typeface="Calibri" panose="020F0502020204030204" pitchFamily="34" charset="0"/>
                <a:cs typeface="Calibri" panose="020F0502020204030204" pitchFamily="34" charset="0"/>
              </a:rPr>
              <a:t>-0.41, -0.47) compared to inhibition </a:t>
            </a:r>
            <a:r>
              <a:rPr lang="en-US" altLang="en-US" sz="4400" b="1" dirty="0">
                <a:solidFill>
                  <a:srgbClr val="002060"/>
                </a:solidFill>
                <a:latin typeface="Calibri" panose="020F0502020204030204" pitchFamily="34" charset="0"/>
                <a:cs typeface="Calibri" panose="020F0502020204030204" pitchFamily="34" charset="0"/>
              </a:rPr>
              <a:t>control (</a:t>
            </a:r>
            <a:r>
              <a:rPr lang="el-GR" altLang="en-US" sz="4400" b="1" i="0" u="none" strike="noStrike" cap="none" normalizeH="0" baseline="0" dirty="0">
                <a:ln>
                  <a:noFill/>
                </a:ln>
                <a:solidFill>
                  <a:srgbClr val="002060"/>
                </a:solidFill>
                <a:effectLst/>
                <a:latin typeface="Calibri" panose="020F0502020204030204" pitchFamily="34" charset="0"/>
                <a:cs typeface="Calibri" panose="020F0502020204030204" pitchFamily="34" charset="0"/>
              </a:rPr>
              <a:t>β</a:t>
            </a:r>
            <a:r>
              <a:rPr lang="en-US" altLang="en-US" sz="4400" b="1" i="0" u="none" strike="noStrike" cap="none" normalizeH="0" baseline="-25000" dirty="0">
                <a:ln>
                  <a:noFill/>
                </a:ln>
                <a:solidFill>
                  <a:srgbClr val="002060"/>
                </a:solidFill>
                <a:effectLst/>
                <a:latin typeface="Calibri" panose="020F0502020204030204" pitchFamily="34" charset="0"/>
                <a:cs typeface="Calibri" panose="020F0502020204030204" pitchFamily="34" charset="0"/>
              </a:rPr>
              <a:t>s</a:t>
            </a:r>
            <a:r>
              <a:rPr lang="en-US" altLang="en-US" sz="4400" b="1" i="0" u="none" strike="noStrike" cap="none" normalizeH="0" dirty="0">
                <a:ln>
                  <a:noFill/>
                </a:ln>
                <a:solidFill>
                  <a:srgbClr val="002060"/>
                </a:solidFill>
                <a:effectLst/>
                <a:latin typeface="Calibri" panose="020F0502020204030204" pitchFamily="34" charset="0"/>
                <a:cs typeface="Calibri" panose="020F0502020204030204" pitchFamily="34" charset="0"/>
              </a:rPr>
              <a:t>:</a:t>
            </a:r>
            <a:r>
              <a:rPr lang="en-US" altLang="en-US" sz="4400" b="1" i="0" u="none" strike="noStrike" cap="none" normalizeH="0" baseline="-25000" dirty="0">
                <a:ln>
                  <a:noFill/>
                </a:ln>
                <a:solidFill>
                  <a:srgbClr val="002060"/>
                </a:solidFill>
                <a:effectLst/>
                <a:latin typeface="Calibri" panose="020F0502020204030204" pitchFamily="34" charset="0"/>
                <a:cs typeface="Calibri" panose="020F0502020204030204" pitchFamily="34" charset="0"/>
              </a:rPr>
              <a:t> </a:t>
            </a:r>
            <a:r>
              <a:rPr lang="en-US" altLang="en-US" sz="4400" b="1" dirty="0">
                <a:solidFill>
                  <a:srgbClr val="002060"/>
                </a:solidFill>
                <a:latin typeface="Calibri" panose="020F0502020204030204" pitchFamily="34" charset="0"/>
                <a:cs typeface="Calibri" panose="020F0502020204030204" pitchFamily="34" charset="0"/>
              </a:rPr>
              <a:t>-.17, -.11) on affective valence.</a:t>
            </a:r>
            <a:r>
              <a:rPr lang="en-US" altLang="en-US" sz="4400" b="1" i="0" u="none" strike="noStrike" cap="none" normalizeH="0" baseline="0" dirty="0">
                <a:ln>
                  <a:noFill/>
                </a:ln>
                <a:solidFill>
                  <a:srgbClr val="002060"/>
                </a:solidFill>
                <a:effectLst/>
                <a:latin typeface="Calibri" panose="020F0502020204030204" pitchFamily="34" charset="0"/>
                <a:cs typeface="Calibri" panose="020F0502020204030204" pitchFamily="34" charset="0"/>
              </a:rPr>
              <a:t> </a:t>
            </a:r>
            <a:endParaRPr lang="en-US" altLang="en-US" sz="4800" b="0" i="0" u="none" strike="noStrike" cap="none" normalizeH="0" baseline="0" dirty="0">
              <a:ln>
                <a:noFill/>
              </a:ln>
              <a:effectLst/>
              <a:latin typeface="Calibri" panose="020F0502020204030204" pitchFamily="34" charset="0"/>
              <a:cs typeface="Calibri" panose="020F0502020204030204" pitchFamily="34" charset="0"/>
            </a:endParaRPr>
          </a:p>
        </p:txBody>
      </p:sp>
      <p:cxnSp>
        <p:nvCxnSpPr>
          <p:cNvPr id="27" name="Straight Connector 26">
            <a:extLst>
              <a:ext uri="{FF2B5EF4-FFF2-40B4-BE49-F238E27FC236}">
                <a16:creationId xmlns:a16="http://schemas.microsoft.com/office/drawing/2014/main" id="{BFF64C4C-A739-0260-346B-532E96A9C86A}"/>
              </a:ext>
            </a:extLst>
          </p:cNvPr>
          <p:cNvCxnSpPr/>
          <p:nvPr/>
        </p:nvCxnSpPr>
        <p:spPr>
          <a:xfrm>
            <a:off x="50306" y="4409899"/>
            <a:ext cx="43891200" cy="1588"/>
          </a:xfrm>
          <a:prstGeom prst="line">
            <a:avLst/>
          </a:prstGeom>
          <a:ln w="76200" cap="flat" cmpd="sng" algn="ctr">
            <a:solidFill>
              <a:schemeClr val="bg1"/>
            </a:solidFill>
            <a:prstDash val="solid"/>
            <a:round/>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4344" name="Rectangle 29">
            <a:extLst>
              <a:ext uri="{FF2B5EF4-FFF2-40B4-BE49-F238E27FC236}">
                <a16:creationId xmlns:a16="http://schemas.microsoft.com/office/drawing/2014/main" id="{FADB5664-D829-A3FF-08C8-A5290BAC3B85}"/>
              </a:ext>
            </a:extLst>
          </p:cNvPr>
          <p:cNvSpPr>
            <a:spLocks noChangeArrowheads="1"/>
          </p:cNvSpPr>
          <p:nvPr/>
        </p:nvSpPr>
        <p:spPr bwMode="auto">
          <a:xfrm>
            <a:off x="102013" y="4503842"/>
            <a:ext cx="8229600" cy="10453836"/>
          </a:xfrm>
          <a:prstGeom prst="rect">
            <a:avLst/>
          </a:prstGeom>
          <a:solidFill>
            <a:schemeClr val="bg1">
              <a:alpha val="90000"/>
            </a:schemeClr>
          </a:solidFill>
          <a:ln w="9525">
            <a:solidFill>
              <a:schemeClr val="tx2"/>
            </a:solidFill>
            <a:miter lim="800000"/>
            <a:headEnd/>
            <a:tailEnd/>
          </a:ln>
        </p:spPr>
        <p:txBody>
          <a:bodyPr lIns="360000" tIns="360000" rIns="360000" bIns="360000" anchor="t">
            <a:prstTxWarp prst="textNoShape">
              <a:avLst/>
            </a:prstTxWarp>
          </a:bodyPr>
          <a:lstStyle/>
          <a:p>
            <a:pPr>
              <a:spcBef>
                <a:spcPts val="0"/>
              </a:spcBef>
              <a:spcAft>
                <a:spcPts val="600"/>
              </a:spcAft>
            </a:pPr>
            <a:r>
              <a:rPr lang="en-GB" sz="2200" b="1" i="1" dirty="0">
                <a:solidFill>
                  <a:srgbClr val="DE6225"/>
                </a:solidFill>
                <a:latin typeface="Calibri" panose="020F0502020204030204" pitchFamily="34" charset="0"/>
                <a:ea typeface="ＭＳ Ｐゴシック"/>
                <a:cs typeface="Calibri" panose="020F0502020204030204" pitchFamily="34" charset="0"/>
              </a:rPr>
              <a:t>Abstract</a:t>
            </a:r>
          </a:p>
          <a:p>
            <a:pPr marL="0" marR="0">
              <a:lnSpc>
                <a:spcPct val="107000"/>
              </a:lnSpc>
              <a:spcBef>
                <a:spcPts val="0"/>
              </a:spcBef>
              <a:spcAft>
                <a:spcPts val="800"/>
              </a:spcAft>
            </a:pPr>
            <a:r>
              <a:rPr lang="en-US" sz="1900" b="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PURPOSE</a:t>
            </a:r>
            <a:r>
              <a:rPr lang="en-US" sz="19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 Examine whether pre-exercise executive function (EF) ability predicts affective responses to an acute bout of running. </a:t>
            </a:r>
            <a:r>
              <a:rPr lang="en-US" sz="1900" b="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METHODS</a:t>
            </a:r>
            <a:r>
              <a:rPr lang="en-US" sz="19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 Healthy young adults (</a:t>
            </a:r>
            <a:r>
              <a:rPr lang="en-US" sz="1900" i="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N</a:t>
            </a:r>
            <a:r>
              <a:rPr lang="en-US" sz="19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=28, 22.5 ± 3.3 </a:t>
            </a:r>
            <a:r>
              <a:rPr lang="en-US" sz="1900" kern="100" dirty="0" err="1">
                <a:solidFill>
                  <a:srgbClr val="052754"/>
                </a:solidFill>
                <a:effectLst/>
                <a:latin typeface="Calibri" panose="020F0502020204030204" pitchFamily="34" charset="0"/>
                <a:ea typeface="Calibri" panose="020F0502020204030204" pitchFamily="34" charset="0"/>
                <a:cs typeface="Calibri" panose="020F0502020204030204" pitchFamily="34" charset="0"/>
              </a:rPr>
              <a:t>yrs</a:t>
            </a:r>
            <a:r>
              <a:rPr lang="en-US" sz="19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 75% ♀, BMI= 24.9 ± 4.4 kg·m</a:t>
            </a:r>
            <a:r>
              <a:rPr lang="en-US" sz="1900" kern="100" baseline="300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-2</a:t>
            </a:r>
            <a:r>
              <a:rPr lang="en-US" sz="19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 completed the Flanker and N-back tasks (2-back, 3-back), rested 5-min, and completed 31-min of moderate-to-vigorous intensity (HR= 158.6 ± 9.9 b·min</a:t>
            </a:r>
            <a:r>
              <a:rPr lang="en-US" sz="1900" kern="100" baseline="300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-1</a:t>
            </a:r>
            <a:r>
              <a:rPr lang="en-US" sz="19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 treadmill running. During the treadmill session, Feeling Scale (FS), Felt Arousal Scale (FAS) and Ratings of Perceived Exertion (RPE) were recorded every 3-min. FS, FAS, and RPE scores were computed as the average across the 3-minute intervals. Inhibitory control was the average reaction time (RT) for correct responses in the incongruent trials. Working memory (WM) performance was the average RT for correct responses for each level of difficulty (i.e., 2-back, 3-back). Separate multiple regressions were conducted to examine whether WM performance and inhibitory control significantly predicted affective responses (i.e., FS, FAS, RPE) to exercise. Results are reported as standardized coefficients (β). </a:t>
            </a:r>
            <a:r>
              <a:rPr lang="en-US" sz="1900" b="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RESULTS</a:t>
            </a:r>
            <a:r>
              <a:rPr lang="en-US" sz="19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 Multiple regressions indicated that 2-back (β= -0.54, </a:t>
            </a:r>
            <a:r>
              <a:rPr lang="en-US" sz="1900" i="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t</a:t>
            </a:r>
            <a:r>
              <a:rPr lang="en-US" sz="19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(21)= -2.58, </a:t>
            </a:r>
            <a:r>
              <a:rPr lang="en-US" sz="1900" i="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P</a:t>
            </a:r>
            <a:r>
              <a:rPr lang="en-US" sz="1900" i="1" kern="100" dirty="0">
                <a:solidFill>
                  <a:srgbClr val="052754"/>
                </a:solidFill>
                <a:latin typeface="Calibri" panose="020F0502020204030204" pitchFamily="34" charset="0"/>
                <a:ea typeface="Calibri" panose="020F0502020204030204" pitchFamily="34" charset="0"/>
                <a:cs typeface="Calibri" panose="020F0502020204030204" pitchFamily="34" charset="0"/>
              </a:rPr>
              <a:t>=</a:t>
            </a:r>
            <a:r>
              <a:rPr lang="en-US" sz="19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0.02) and 3-back (β= -</a:t>
            </a:r>
            <a:r>
              <a:rPr lang="en-US" sz="1900" kern="100" dirty="0">
                <a:solidFill>
                  <a:srgbClr val="052754"/>
                </a:solidFill>
                <a:latin typeface="Calibri" panose="020F0502020204030204" pitchFamily="34" charset="0"/>
                <a:ea typeface="Calibri" panose="020F0502020204030204" pitchFamily="34" charset="0"/>
                <a:cs typeface="Calibri" panose="020F0502020204030204" pitchFamily="34" charset="0"/>
              </a:rPr>
              <a:t>0.59</a:t>
            </a:r>
            <a:r>
              <a:rPr lang="en-US" sz="19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 </a:t>
            </a:r>
            <a:r>
              <a:rPr lang="en-US" sz="1900" i="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t</a:t>
            </a:r>
            <a:r>
              <a:rPr lang="en-US" sz="19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(21)= -2.49, </a:t>
            </a:r>
            <a:r>
              <a:rPr lang="en-US" sz="1900" i="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P</a:t>
            </a:r>
            <a:r>
              <a:rPr lang="en-US" sz="19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 0.02) predicted affective valence (FS) to exercise, but not Flanker </a:t>
            </a:r>
            <a:r>
              <a:rPr lang="en-US" sz="1900" i="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(P</a:t>
            </a:r>
            <a:r>
              <a:rPr lang="en-US" sz="19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 = .10)</a:t>
            </a:r>
            <a:r>
              <a:rPr lang="en-US" sz="1900" i="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a:t>
            </a:r>
            <a:r>
              <a:rPr lang="en-US" sz="19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 Neither of the EF measures significantly predicted arousal or RPE (</a:t>
            </a:r>
            <a:r>
              <a:rPr lang="en-US" sz="1900" i="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P </a:t>
            </a:r>
            <a:r>
              <a:rPr lang="en-US" sz="19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&gt; 0.05</a:t>
            </a:r>
            <a:r>
              <a:rPr lang="en-US" sz="1900" i="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 </a:t>
            </a:r>
            <a:r>
              <a:rPr lang="en-US" sz="19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Follow-up regressions were conducted to examine the strength of the relationship of inhibitory control (i.e., Flanker) and WM (i.e., 2-back, 3-back) on valence. Models included either Flanker and 2-back or Flanker and 3-back. Neither model revealed a significant predictor. However, standardized coefficients for 2-back and 3-back were large (β</a:t>
            </a:r>
            <a:r>
              <a:rPr lang="en-US" sz="1900" kern="100" baseline="-250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s</a:t>
            </a:r>
            <a:r>
              <a:rPr lang="en-US" sz="19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 -0.41, -0.47) compared to Flanker (β’s = -0.17, -0.11) indicating the lack of significance is likely due to lack of power.  </a:t>
            </a:r>
            <a:r>
              <a:rPr lang="en-US" sz="1900" b="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CONCLUSION</a:t>
            </a:r>
            <a:r>
              <a:rPr lang="en-US" sz="19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 Participants with faster RT to working memory (WM) tasks prior to exercise reported feeling more positive while engaging in moderate-to-vigorous exercise compared to their counterparts. Findings also suggest that WM performance may have a stronger effect on valence than inhibitory control. This has implications for considering the role of pre-exercise EF directly on influencing affective valence during exercise and habitual physical activity behavior.   </a:t>
            </a:r>
          </a:p>
        </p:txBody>
      </p:sp>
      <p:sp>
        <p:nvSpPr>
          <p:cNvPr id="31" name="Rectangle 30">
            <a:extLst>
              <a:ext uri="{FF2B5EF4-FFF2-40B4-BE49-F238E27FC236}">
                <a16:creationId xmlns:a16="http://schemas.microsoft.com/office/drawing/2014/main" id="{0120EF85-A785-0E01-B34C-46CC5FD38C97}"/>
              </a:ext>
            </a:extLst>
          </p:cNvPr>
          <p:cNvSpPr>
            <a:spLocks noChangeArrowheads="1"/>
          </p:cNvSpPr>
          <p:nvPr/>
        </p:nvSpPr>
        <p:spPr bwMode="auto">
          <a:xfrm>
            <a:off x="107806" y="23227199"/>
            <a:ext cx="8229600" cy="4245563"/>
          </a:xfrm>
          <a:prstGeom prst="rect">
            <a:avLst/>
          </a:prstGeom>
          <a:solidFill>
            <a:schemeClr val="bg1">
              <a:alpha val="90000"/>
            </a:schemeClr>
          </a:solidFill>
          <a:ln w="9525">
            <a:solidFill>
              <a:schemeClr val="tx2"/>
            </a:solidFill>
            <a:miter lim="800000"/>
            <a:headEnd/>
            <a:tailEnd/>
          </a:ln>
        </p:spPr>
        <p:txBody>
          <a:bodyPr lIns="360000" tIns="360000" rIns="360000" bIns="360000" anchor="t">
            <a:prstTxWarp prst="textNoShape">
              <a:avLst/>
            </a:prstTxWarp>
          </a:bodyPr>
          <a:lstStyle/>
          <a:p>
            <a:pPr marL="381000" indent="-381000">
              <a:spcBef>
                <a:spcPts val="0"/>
              </a:spcBef>
              <a:spcAft>
                <a:spcPts val="600"/>
              </a:spcAft>
              <a:defRPr/>
            </a:pPr>
            <a:r>
              <a:rPr lang="en-GB" sz="2200" b="1" i="1" dirty="0">
                <a:solidFill>
                  <a:srgbClr val="DE6225"/>
                </a:solidFill>
                <a:latin typeface="Calibri" panose="020F0502020204030204" pitchFamily="34" charset="0"/>
                <a:ea typeface="ＭＳ Ｐゴシック"/>
                <a:cs typeface="Calibri" panose="020F0502020204030204" pitchFamily="34" charset="0"/>
              </a:rPr>
              <a:t>Results</a:t>
            </a:r>
          </a:p>
          <a:p>
            <a:pPr>
              <a:spcBef>
                <a:spcPts val="0"/>
              </a:spcBef>
              <a:spcAft>
                <a:spcPts val="1200"/>
              </a:spcAft>
              <a:defRPr/>
            </a:pPr>
            <a:r>
              <a:rPr lang="en-US" sz="20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Multiple regressions indicated that RTs for 2-back (β= -0.54, </a:t>
            </a:r>
            <a:r>
              <a:rPr lang="en-US" sz="2000" i="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t</a:t>
            </a:r>
            <a:r>
              <a:rPr lang="en-US" sz="20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(21)= -2.</a:t>
            </a:r>
            <a:r>
              <a:rPr lang="en-US" sz="2000" kern="100" dirty="0">
                <a:solidFill>
                  <a:srgbClr val="052754"/>
                </a:solidFill>
                <a:latin typeface="Calibri" panose="020F0502020204030204" pitchFamily="34" charset="0"/>
                <a:ea typeface="Calibri" panose="020F0502020204030204" pitchFamily="34" charset="0"/>
                <a:cs typeface="Calibri" panose="020F0502020204030204" pitchFamily="34" charset="0"/>
              </a:rPr>
              <a:t>58</a:t>
            </a:r>
            <a:r>
              <a:rPr lang="en-US" sz="20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 </a:t>
            </a:r>
            <a:r>
              <a:rPr lang="en-US" sz="2000" i="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P</a:t>
            </a:r>
            <a:r>
              <a:rPr lang="en-US" sz="2000" i="1" kern="100" dirty="0">
                <a:solidFill>
                  <a:srgbClr val="052754"/>
                </a:solidFill>
                <a:latin typeface="Calibri" panose="020F0502020204030204" pitchFamily="34" charset="0"/>
                <a:ea typeface="Calibri" panose="020F0502020204030204" pitchFamily="34" charset="0"/>
                <a:cs typeface="Calibri" panose="020F0502020204030204" pitchFamily="34" charset="0"/>
              </a:rPr>
              <a:t>= </a:t>
            </a:r>
            <a:r>
              <a:rPr lang="en-US" sz="20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0.02) and 3-back (β= -</a:t>
            </a:r>
            <a:r>
              <a:rPr lang="en-US" sz="2000" kern="100" dirty="0">
                <a:solidFill>
                  <a:srgbClr val="052754"/>
                </a:solidFill>
                <a:latin typeface="Calibri" panose="020F0502020204030204" pitchFamily="34" charset="0"/>
                <a:ea typeface="Calibri" panose="020F0502020204030204" pitchFamily="34" charset="0"/>
                <a:cs typeface="Calibri" panose="020F0502020204030204" pitchFamily="34" charset="0"/>
              </a:rPr>
              <a:t>0.59</a:t>
            </a:r>
            <a:r>
              <a:rPr lang="en-US" sz="20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 </a:t>
            </a:r>
            <a:r>
              <a:rPr lang="en-US" sz="2000" i="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t</a:t>
            </a:r>
            <a:r>
              <a:rPr lang="en-US" sz="20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(21)= -2.49, </a:t>
            </a:r>
            <a:r>
              <a:rPr lang="en-US" sz="2000" i="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P</a:t>
            </a:r>
            <a:r>
              <a:rPr lang="en-US" sz="20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 0.02) predicted affective valence (FS) to exercise, but not Flanker </a:t>
            </a:r>
            <a:r>
              <a:rPr lang="en-US" sz="2000" i="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(P</a:t>
            </a:r>
            <a:r>
              <a:rPr lang="en-US" sz="20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 = .10)</a:t>
            </a:r>
            <a:r>
              <a:rPr lang="en-US" sz="2000" i="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a:t>
            </a:r>
            <a:r>
              <a:rPr lang="en-US" sz="20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 Neither of the EF measures significantly predicted affective arousal or RPE (</a:t>
            </a:r>
            <a:r>
              <a:rPr lang="en-US" sz="2000" i="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P </a:t>
            </a:r>
            <a:r>
              <a:rPr lang="en-US" sz="20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&gt; 0.05</a:t>
            </a:r>
            <a:r>
              <a:rPr lang="en-US" sz="2000" i="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 </a:t>
            </a:r>
            <a:r>
              <a:rPr lang="en-US" sz="20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Follow-up regressions were conducted to examine the strength of the relationship of inhibitory control (i.e., Flanker) and WM (i.e., 2-back, 3-back) on affective valence. Models included either Flanker and 2-back or Flanker and 3-back. Neither model revealed a significant predictor. However, standardized coefficients for 2-back and 3-back were large (β</a:t>
            </a:r>
            <a:r>
              <a:rPr lang="en-US" sz="2000" kern="100" baseline="-250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s</a:t>
            </a:r>
            <a:r>
              <a:rPr lang="en-US" sz="20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 -0.41, -0.47) compared to Flanker (β</a:t>
            </a:r>
            <a:r>
              <a:rPr lang="en-US" sz="2000" kern="100" baseline="-250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s</a:t>
            </a:r>
            <a:r>
              <a:rPr lang="en-US" sz="20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 = -0.17, -0.11) indicating the lack of significance was likely due to lack of power. </a:t>
            </a:r>
            <a:endParaRPr lang="en-US" sz="2200" dirty="0">
              <a:solidFill>
                <a:srgbClr val="052754"/>
              </a:solidFill>
              <a:latin typeface="Calibri" panose="020F0502020204030204" pitchFamily="34" charset="0"/>
              <a:ea typeface="Calibri" panose="020F0502020204030204" pitchFamily="34" charset="0"/>
              <a:cs typeface="Calibri" panose="020F0502020204030204" pitchFamily="34" charset="0"/>
            </a:endParaRPr>
          </a:p>
        </p:txBody>
      </p:sp>
      <p:sp>
        <p:nvSpPr>
          <p:cNvPr id="32" name="TextBox 91">
            <a:extLst>
              <a:ext uri="{FF2B5EF4-FFF2-40B4-BE49-F238E27FC236}">
                <a16:creationId xmlns:a16="http://schemas.microsoft.com/office/drawing/2014/main" id="{1B08D686-D814-7DE3-836F-FFC8A9CC5DB6}"/>
              </a:ext>
            </a:extLst>
          </p:cNvPr>
          <p:cNvSpPr txBox="1">
            <a:spLocks noChangeArrowheads="1"/>
          </p:cNvSpPr>
          <p:nvPr/>
        </p:nvSpPr>
        <p:spPr bwMode="auto">
          <a:xfrm>
            <a:off x="4242790" y="599990"/>
            <a:ext cx="35118968" cy="3123932"/>
          </a:xfrm>
          <a:prstGeom prst="rect">
            <a:avLst/>
          </a:prstGeom>
          <a:noFill/>
          <a:ln w="9525">
            <a:noFill/>
            <a:miter lim="800000"/>
            <a:headEnd/>
            <a:tailEnd/>
          </a:ln>
        </p:spPr>
        <p:txBody>
          <a:bodyPr wrap="square" lIns="91440" tIns="45720" rIns="91440" bIns="45720" anchor="t">
            <a:prstTxWarp prst="textNoShape">
              <a:avLst/>
            </a:prstTxWarp>
            <a:spAutoFit/>
          </a:bodyPr>
          <a:lstStyle/>
          <a:p>
            <a:pPr algn="ctr"/>
            <a:r>
              <a:rPr lang="en-US" sz="8000" dirty="0">
                <a:solidFill>
                  <a:schemeClr val="bg1"/>
                </a:solidFill>
                <a:latin typeface="Calibri" panose="020F0502020204030204" pitchFamily="34" charset="0"/>
                <a:ea typeface="ＭＳ Ｐゴシック"/>
                <a:cs typeface="Calibri" panose="020F0502020204030204" pitchFamily="34" charset="0"/>
              </a:rPr>
              <a:t>Executive Function Predicts Affective Responses During Exercise</a:t>
            </a:r>
          </a:p>
          <a:p>
            <a:pPr algn="ctr">
              <a:spcBef>
                <a:spcPct val="50000"/>
              </a:spcBef>
            </a:pPr>
            <a:r>
              <a:rPr lang="en-US" sz="5000" b="1" i="1" dirty="0">
                <a:solidFill>
                  <a:schemeClr val="bg1"/>
                </a:solidFill>
                <a:latin typeface="Calibri" panose="020F0502020204030204" pitchFamily="34" charset="0"/>
                <a:ea typeface="ＭＳ Ｐゴシック"/>
                <a:cs typeface="Calibri" panose="020F0502020204030204" pitchFamily="34" charset="0"/>
              </a:rPr>
              <a:t>John F. Adamek</a:t>
            </a:r>
            <a:r>
              <a:rPr lang="en-US" sz="5000" b="1" i="1" baseline="30000" dirty="0">
                <a:solidFill>
                  <a:schemeClr val="bg1"/>
                </a:solidFill>
                <a:latin typeface="Calibri" panose="020F0502020204030204" pitchFamily="34" charset="0"/>
                <a:ea typeface="ＭＳ Ｐゴシック"/>
                <a:cs typeface="Calibri" panose="020F0502020204030204" pitchFamily="34" charset="0"/>
              </a:rPr>
              <a:t>1</a:t>
            </a:r>
            <a:r>
              <a:rPr lang="en-US" sz="5000" b="1" i="1" dirty="0">
                <a:solidFill>
                  <a:schemeClr val="bg1"/>
                </a:solidFill>
                <a:latin typeface="Calibri" panose="020F0502020204030204" pitchFamily="34" charset="0"/>
                <a:ea typeface="ＭＳ Ｐゴシック"/>
                <a:cs typeface="Calibri" panose="020F0502020204030204" pitchFamily="34" charset="0"/>
              </a:rPr>
              <a:t>,</a:t>
            </a:r>
            <a:r>
              <a:rPr lang="en-US" sz="5000" b="1" i="1" baseline="30000" dirty="0">
                <a:solidFill>
                  <a:schemeClr val="bg1"/>
                </a:solidFill>
                <a:latin typeface="Calibri" panose="020F0502020204030204" pitchFamily="34" charset="0"/>
                <a:ea typeface="ＭＳ Ｐゴシック"/>
                <a:cs typeface="Calibri" panose="020F0502020204030204" pitchFamily="34" charset="0"/>
              </a:rPr>
              <a:t> </a:t>
            </a:r>
            <a:r>
              <a:rPr lang="en-US" sz="5000" b="1" i="1" dirty="0">
                <a:solidFill>
                  <a:schemeClr val="bg1"/>
                </a:solidFill>
                <a:latin typeface="Calibri" panose="020F0502020204030204" pitchFamily="34" charset="0"/>
                <a:ea typeface="ＭＳ Ｐゴシック"/>
                <a:cs typeface="Calibri" panose="020F0502020204030204" pitchFamily="34" charset="0"/>
              </a:rPr>
              <a:t>Jon R. North</a:t>
            </a:r>
            <a:r>
              <a:rPr lang="en-US" sz="5000" b="1" i="1" baseline="30000" dirty="0">
                <a:solidFill>
                  <a:schemeClr val="bg1"/>
                </a:solidFill>
                <a:latin typeface="Calibri" panose="020F0502020204030204" pitchFamily="34" charset="0"/>
                <a:ea typeface="ＭＳ Ｐゴシック"/>
                <a:cs typeface="Calibri" panose="020F0502020204030204" pitchFamily="34" charset="0"/>
              </a:rPr>
              <a:t>1</a:t>
            </a:r>
            <a:r>
              <a:rPr lang="en-US" sz="5000" b="1" i="1" dirty="0">
                <a:solidFill>
                  <a:schemeClr val="bg1"/>
                </a:solidFill>
                <a:latin typeface="Calibri" panose="020F0502020204030204" pitchFamily="34" charset="0"/>
                <a:ea typeface="ＭＳ Ｐゴシック"/>
                <a:cs typeface="Calibri" panose="020F0502020204030204" pitchFamily="34" charset="0"/>
              </a:rPr>
              <a:t>, Erin Markowitz</a:t>
            </a:r>
            <a:r>
              <a:rPr lang="en-US" sz="5000" b="1" i="1" baseline="30000" dirty="0">
                <a:solidFill>
                  <a:schemeClr val="bg1"/>
                </a:solidFill>
                <a:latin typeface="Calibri" panose="020F0502020204030204" pitchFamily="34" charset="0"/>
                <a:ea typeface="ＭＳ Ｐゴシック"/>
                <a:cs typeface="Calibri" panose="020F0502020204030204" pitchFamily="34" charset="0"/>
              </a:rPr>
              <a:t>1</a:t>
            </a:r>
            <a:r>
              <a:rPr lang="en-US" sz="5000" b="1" i="1" dirty="0">
                <a:solidFill>
                  <a:schemeClr val="bg1"/>
                </a:solidFill>
                <a:latin typeface="Calibri" panose="020F0502020204030204" pitchFamily="34" charset="0"/>
                <a:ea typeface="ＭＳ Ｐゴシック"/>
                <a:cs typeface="Calibri" panose="020F0502020204030204" pitchFamily="34" charset="0"/>
              </a:rPr>
              <a:t>, Maddy Szamocki</a:t>
            </a:r>
            <a:r>
              <a:rPr lang="en-US" sz="5000" b="1" i="1" baseline="30000" dirty="0">
                <a:solidFill>
                  <a:schemeClr val="bg1"/>
                </a:solidFill>
                <a:latin typeface="Calibri" panose="020F0502020204030204" pitchFamily="34" charset="0"/>
                <a:ea typeface="ＭＳ Ｐゴシック"/>
                <a:cs typeface="Calibri" panose="020F0502020204030204" pitchFamily="34" charset="0"/>
              </a:rPr>
              <a:t>1</a:t>
            </a:r>
            <a:r>
              <a:rPr lang="en-US" sz="5000" b="1" i="1" dirty="0">
                <a:solidFill>
                  <a:schemeClr val="bg1"/>
                </a:solidFill>
                <a:latin typeface="Calibri" panose="020F0502020204030204" pitchFamily="34" charset="0"/>
                <a:ea typeface="ＭＳ Ｐゴシック"/>
                <a:cs typeface="Calibri" panose="020F0502020204030204" pitchFamily="34" charset="0"/>
              </a:rPr>
              <a:t>, &amp; Steven J.</a:t>
            </a:r>
            <a:r>
              <a:rPr lang="en-US" sz="5000" b="1" i="1" baseline="30000" dirty="0">
                <a:solidFill>
                  <a:schemeClr val="bg1"/>
                </a:solidFill>
                <a:latin typeface="Calibri" panose="020F0502020204030204" pitchFamily="34" charset="0"/>
                <a:ea typeface="ＭＳ Ｐゴシック"/>
                <a:cs typeface="Calibri" panose="020F0502020204030204" pitchFamily="34" charset="0"/>
              </a:rPr>
              <a:t> </a:t>
            </a:r>
            <a:r>
              <a:rPr lang="en-US" sz="5000" b="1" i="1" dirty="0">
                <a:solidFill>
                  <a:schemeClr val="bg1"/>
                </a:solidFill>
                <a:latin typeface="Calibri" panose="020F0502020204030204" pitchFamily="34" charset="0"/>
                <a:ea typeface="ＭＳ Ｐゴシック"/>
                <a:cs typeface="Calibri" panose="020F0502020204030204" pitchFamily="34" charset="0"/>
              </a:rPr>
              <a:t>Petruzzello</a:t>
            </a:r>
            <a:r>
              <a:rPr lang="en-US" sz="5000" b="1" i="1" baseline="30000" dirty="0">
                <a:solidFill>
                  <a:schemeClr val="bg1"/>
                </a:solidFill>
                <a:latin typeface="Calibri" panose="020F0502020204030204" pitchFamily="34" charset="0"/>
                <a:ea typeface="ＭＳ Ｐゴシック"/>
                <a:cs typeface="Calibri" panose="020F0502020204030204" pitchFamily="34" charset="0"/>
              </a:rPr>
              <a:t>1</a:t>
            </a:r>
            <a:r>
              <a:rPr lang="en-US" sz="5000" b="1" i="1" dirty="0">
                <a:solidFill>
                  <a:schemeClr val="bg1"/>
                </a:solidFill>
                <a:latin typeface="Calibri" panose="020F0502020204030204" pitchFamily="34" charset="0"/>
                <a:ea typeface="ＭＳ Ｐゴシック"/>
                <a:cs typeface="Calibri" panose="020F0502020204030204" pitchFamily="34" charset="0"/>
              </a:rPr>
              <a:t>, FACSM </a:t>
            </a:r>
          </a:p>
          <a:p>
            <a:pPr algn="ctr">
              <a:spcBef>
                <a:spcPct val="50000"/>
              </a:spcBef>
            </a:pPr>
            <a:r>
              <a:rPr lang="en-US" sz="2800" b="1" baseline="30000" dirty="0">
                <a:solidFill>
                  <a:schemeClr val="bg1"/>
                </a:solidFill>
                <a:latin typeface="Calibri" panose="020F0502020204030204" pitchFamily="34" charset="0"/>
                <a:ea typeface="ＭＳ Ｐゴシック"/>
                <a:cs typeface="Calibri" panose="020F0502020204030204" pitchFamily="34" charset="0"/>
              </a:rPr>
              <a:t>1</a:t>
            </a:r>
            <a:r>
              <a:rPr lang="en-US" sz="2800" b="1" dirty="0">
                <a:solidFill>
                  <a:schemeClr val="bg1"/>
                </a:solidFill>
                <a:latin typeface="Calibri" panose="020F0502020204030204" pitchFamily="34" charset="0"/>
                <a:ea typeface="ＭＳ Ｐゴシック"/>
                <a:cs typeface="Calibri" panose="020F0502020204030204" pitchFamily="34" charset="0"/>
              </a:rPr>
              <a:t>Department of Kinesiology and Community Health, University of Illinois at Urbana-Champaign; </a:t>
            </a:r>
          </a:p>
        </p:txBody>
      </p:sp>
      <p:pic>
        <p:nvPicPr>
          <p:cNvPr id="1027" name="Picture 3">
            <a:extLst>
              <a:ext uri="{FF2B5EF4-FFF2-40B4-BE49-F238E27FC236}">
                <a16:creationId xmlns:a16="http://schemas.microsoft.com/office/drawing/2014/main" id="{96E7552D-DEC7-9B23-4659-B5B221EB75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66698" y="487852"/>
            <a:ext cx="2747504" cy="3590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33">
            <a:extLst>
              <a:ext uri="{FF2B5EF4-FFF2-40B4-BE49-F238E27FC236}">
                <a16:creationId xmlns:a16="http://schemas.microsoft.com/office/drawing/2014/main" id="{D7A6C101-B362-3770-7608-135B66FD7286}"/>
              </a:ext>
            </a:extLst>
          </p:cNvPr>
          <p:cNvSpPr>
            <a:spLocks noChangeArrowheads="1"/>
          </p:cNvSpPr>
          <p:nvPr/>
        </p:nvSpPr>
        <p:spPr bwMode="auto">
          <a:xfrm>
            <a:off x="100284" y="14959266"/>
            <a:ext cx="8229600" cy="4225396"/>
          </a:xfrm>
          <a:prstGeom prst="rect">
            <a:avLst/>
          </a:prstGeom>
          <a:solidFill>
            <a:schemeClr val="bg1">
              <a:alpha val="90000"/>
            </a:schemeClr>
          </a:solidFill>
          <a:ln w="9525">
            <a:solidFill>
              <a:schemeClr val="tx2"/>
            </a:solidFill>
            <a:miter lim="800000"/>
            <a:headEnd/>
            <a:tailEnd/>
          </a:ln>
        </p:spPr>
        <p:txBody>
          <a:bodyPr lIns="360000" tIns="360000" rIns="360000" bIns="360000" anchor="t">
            <a:prstTxWarp prst="textNoShape">
              <a:avLst/>
            </a:prstTxWarp>
          </a:bodyPr>
          <a:lstStyle/>
          <a:p>
            <a:pPr>
              <a:spcBef>
                <a:spcPts val="0"/>
              </a:spcBef>
              <a:spcAft>
                <a:spcPts val="600"/>
              </a:spcAft>
            </a:pPr>
            <a:r>
              <a:rPr lang="en-US" sz="2200" b="1" i="1" dirty="0">
                <a:solidFill>
                  <a:srgbClr val="DE6225"/>
                </a:solidFill>
                <a:latin typeface="Calibri" panose="020F0502020204030204" pitchFamily="34" charset="0"/>
                <a:ea typeface="ＭＳ Ｐゴシック"/>
                <a:cs typeface="Calibri" panose="020F0502020204030204" pitchFamily="34" charset="0"/>
              </a:rPr>
              <a:t>Introduction</a:t>
            </a:r>
          </a:p>
          <a:p>
            <a:pPr>
              <a:spcBef>
                <a:spcPts val="0"/>
              </a:spcBef>
              <a:spcAft>
                <a:spcPts val="600"/>
              </a:spcAft>
            </a:pPr>
            <a:r>
              <a:rPr kumimoji="0" lang="en-US" sz="1900" b="0" i="0" u="none" strike="noStrike" kern="1200" cap="none" spc="0" normalizeH="0" baseline="0" noProof="0" dirty="0">
                <a:ln>
                  <a:noFill/>
                </a:ln>
                <a:solidFill>
                  <a:srgbClr val="052754"/>
                </a:solidFill>
                <a:effectLst/>
                <a:uLnTx/>
                <a:uFillTx/>
                <a:latin typeface="Calibri"/>
                <a:ea typeface="+mn-ea"/>
                <a:cs typeface="+mn-cs"/>
              </a:rPr>
              <a:t>The Cognitive Affective Model (see below) states that EF influences exercise-induced affective responses (valence, arousal) which then influences future exercise behavior.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52754"/>
                </a:solidFill>
                <a:effectLst/>
                <a:uLnTx/>
                <a:uFillTx/>
                <a:latin typeface="Calibri"/>
                <a:ea typeface="+mn-ea"/>
                <a:cs typeface="+mn-cs"/>
              </a:rPr>
              <a:t>Path A (New): EF pays an influential role in fostering exercise-induced affect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52754"/>
                </a:solidFill>
                <a:effectLst/>
                <a:uLnTx/>
                <a:uFillTx/>
                <a:latin typeface="Calibri"/>
                <a:ea typeface="+mn-ea"/>
                <a:cs typeface="+mn-cs"/>
              </a:rPr>
              <a:t>Path B (known): Individual affective responses to exercise influence future exercise behavior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52754"/>
                </a:solidFill>
                <a:effectLst/>
                <a:uLnTx/>
                <a:uFillTx/>
                <a:latin typeface="Calibri"/>
                <a:ea typeface="+mn-ea"/>
                <a:cs typeface="+mn-cs"/>
              </a:rPr>
              <a:t>Path C: (known): A cyclical, bi-directional relationship exists between EF and exercise. EF influences exercise behavior and exercise influences EF</a:t>
            </a:r>
          </a:p>
          <a:p>
            <a:pPr defTabSz="914400" fontAlgn="auto">
              <a:spcBef>
                <a:spcPts val="0"/>
              </a:spcBef>
              <a:spcAft>
                <a:spcPts val="0"/>
              </a:spcAft>
              <a:defRPr/>
            </a:pPr>
            <a:r>
              <a:rPr lang="en-US" sz="2000" noProof="0" dirty="0">
                <a:solidFill>
                  <a:srgbClr val="052754"/>
                </a:solidFill>
                <a:latin typeface="Calibri"/>
                <a:ea typeface="+mn-ea"/>
                <a:cs typeface="+mn-cs"/>
              </a:rPr>
              <a:t>However, this association has not been extensively examined yet.</a:t>
            </a:r>
            <a:endParaRPr kumimoji="0" lang="en-US" sz="1900" b="0" i="0" u="none" strike="noStrike" kern="1200" cap="none" spc="0" normalizeH="0" baseline="0" noProof="0" dirty="0">
              <a:ln>
                <a:noFill/>
              </a:ln>
              <a:solidFill>
                <a:srgbClr val="052754"/>
              </a:solidFill>
              <a:effectLst/>
              <a:uLnTx/>
              <a:uFillTx/>
              <a:latin typeface="Calibri"/>
              <a:ea typeface="+mn-ea"/>
              <a:cs typeface="+mn-cs"/>
            </a:endParaRPr>
          </a:p>
          <a:p>
            <a:pPr>
              <a:spcBef>
                <a:spcPts val="0"/>
              </a:spcBef>
              <a:spcAft>
                <a:spcPts val="600"/>
              </a:spcAft>
            </a:pPr>
            <a:endParaRPr lang="en-US" sz="2200" b="1" i="1" dirty="0">
              <a:solidFill>
                <a:srgbClr val="DE6225"/>
              </a:solidFill>
              <a:latin typeface="Calibri" panose="020F0502020204030204" pitchFamily="34" charset="0"/>
              <a:ea typeface="ＭＳ Ｐゴシック"/>
              <a:cs typeface="Calibri" panose="020F0502020204030204" pitchFamily="34" charset="0"/>
            </a:endParaRPr>
          </a:p>
        </p:txBody>
      </p:sp>
      <p:sp>
        <p:nvSpPr>
          <p:cNvPr id="5" name="Rectangle 33">
            <a:extLst>
              <a:ext uri="{FF2B5EF4-FFF2-40B4-BE49-F238E27FC236}">
                <a16:creationId xmlns:a16="http://schemas.microsoft.com/office/drawing/2014/main" id="{2C92897B-0880-C631-8CF6-E2AF26DE5A8E}"/>
              </a:ext>
            </a:extLst>
          </p:cNvPr>
          <p:cNvSpPr>
            <a:spLocks noChangeArrowheads="1"/>
          </p:cNvSpPr>
          <p:nvPr/>
        </p:nvSpPr>
        <p:spPr bwMode="auto">
          <a:xfrm>
            <a:off x="105084" y="27513589"/>
            <a:ext cx="8229600" cy="2945773"/>
          </a:xfrm>
          <a:prstGeom prst="rect">
            <a:avLst/>
          </a:prstGeom>
          <a:solidFill>
            <a:schemeClr val="bg1">
              <a:alpha val="90000"/>
            </a:schemeClr>
          </a:solidFill>
          <a:ln w="9525">
            <a:solidFill>
              <a:schemeClr val="tx2"/>
            </a:solidFill>
            <a:miter lim="800000"/>
            <a:headEnd/>
            <a:tailEnd/>
          </a:ln>
        </p:spPr>
        <p:txBody>
          <a:bodyPr lIns="360000" tIns="360000" rIns="360000" bIns="360000">
            <a:prstTxWarp prst="textNoShape">
              <a:avLst/>
            </a:prstTxWarp>
          </a:bodyPr>
          <a:lstStyle/>
          <a:p>
            <a:pPr>
              <a:spcBef>
                <a:spcPts val="0"/>
              </a:spcBef>
              <a:spcAft>
                <a:spcPts val="600"/>
              </a:spcAft>
            </a:pPr>
            <a:r>
              <a:rPr lang="en-GB" sz="2200" b="1" i="1" dirty="0">
                <a:solidFill>
                  <a:srgbClr val="DE6225"/>
                </a:solidFill>
                <a:latin typeface="Calibri" panose="020F0502020204030204" pitchFamily="34" charset="0"/>
                <a:cs typeface="Calibri" panose="020F0502020204030204" pitchFamily="34" charset="0"/>
              </a:rPr>
              <a:t>Discussion</a:t>
            </a:r>
          </a:p>
          <a:p>
            <a:pPr>
              <a:spcBef>
                <a:spcPts val="0"/>
              </a:spcBef>
              <a:spcAft>
                <a:spcPts val="1200"/>
              </a:spcAft>
            </a:pPr>
            <a:r>
              <a:rPr lang="en-US" sz="20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Participants with faster RT to working memory (WM) tasks prior to exercise reported feeling more pleasant while engaging in moderate-to-vigorous exercise compared to those with slower RT. Findings also suggest that WM, but not </a:t>
            </a:r>
            <a:r>
              <a:rPr lang="en-US" sz="2000" kern="100" dirty="0">
                <a:solidFill>
                  <a:srgbClr val="052754"/>
                </a:solidFill>
                <a:latin typeface="Calibri" panose="020F0502020204030204" pitchFamily="34" charset="0"/>
                <a:ea typeface="Calibri" panose="020F0502020204030204" pitchFamily="34" charset="0"/>
                <a:cs typeface="Calibri" panose="020F0502020204030204" pitchFamily="34" charset="0"/>
              </a:rPr>
              <a:t>inhibitory control,</a:t>
            </a:r>
            <a:r>
              <a:rPr lang="en-US" sz="20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 </a:t>
            </a:r>
            <a:r>
              <a:rPr lang="en-US" sz="2000" kern="100" dirty="0">
                <a:solidFill>
                  <a:srgbClr val="052754"/>
                </a:solidFill>
                <a:latin typeface="Calibri" panose="020F0502020204030204" pitchFamily="34" charset="0"/>
                <a:ea typeface="Calibri" panose="020F0502020204030204" pitchFamily="34" charset="0"/>
                <a:cs typeface="Calibri" panose="020F0502020204030204" pitchFamily="34" charset="0"/>
              </a:rPr>
              <a:t>performance </a:t>
            </a:r>
            <a:r>
              <a:rPr lang="en-US" sz="20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may have a stronger effect on affective valence. This has implications for considering the role of pre-exercise EF directly on influencing affective valence during exercise and habitual physical activity behavior.</a:t>
            </a:r>
            <a:endParaRPr lang="en-GB" sz="2000" i="1" dirty="0">
              <a:solidFill>
                <a:srgbClr val="002060"/>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6B35A688-D5BD-DDBE-F13C-A7214669C8FB}"/>
              </a:ext>
            </a:extLst>
          </p:cNvPr>
          <p:cNvSpPr txBox="1"/>
          <p:nvPr/>
        </p:nvSpPr>
        <p:spPr>
          <a:xfrm>
            <a:off x="16931117" y="21150010"/>
            <a:ext cx="8280833" cy="984885"/>
          </a:xfrm>
          <a:prstGeom prst="rect">
            <a:avLst/>
          </a:prstGeom>
          <a:noFill/>
        </p:spPr>
        <p:txBody>
          <a:bodyPr wrap="square" rtlCol="0">
            <a:spAutoFit/>
          </a:bodyPr>
          <a:lstStyle/>
          <a:p>
            <a:r>
              <a:rPr lang="en-US" sz="3000" b="1" u="sng" dirty="0">
                <a:solidFill>
                  <a:srgbClr val="DE6225"/>
                </a:solidFill>
                <a:latin typeface="Calibri" panose="020F0502020204030204" pitchFamily="34" charset="0"/>
                <a:cs typeface="Calibri" panose="020F0502020204030204" pitchFamily="34" charset="0"/>
              </a:rPr>
              <a:t>Figure 2</a:t>
            </a:r>
            <a:r>
              <a:rPr lang="en-US" sz="3000" b="1" dirty="0">
                <a:solidFill>
                  <a:srgbClr val="DE6225"/>
                </a:solidFill>
                <a:latin typeface="Calibri" panose="020F0502020204030204" pitchFamily="34" charset="0"/>
                <a:cs typeface="Calibri" panose="020F0502020204030204" pitchFamily="34" charset="0"/>
              </a:rPr>
              <a:t>. </a:t>
            </a:r>
            <a:r>
              <a:rPr lang="en-US" sz="2800" b="1" dirty="0">
                <a:solidFill>
                  <a:srgbClr val="DE6225"/>
                </a:solidFill>
                <a:latin typeface="Calibri" panose="020F0502020204030204" pitchFamily="34" charset="0"/>
                <a:cs typeface="Calibri" panose="020F0502020204030204" pitchFamily="34" charset="0"/>
              </a:rPr>
              <a:t>Flanker RT </a:t>
            </a:r>
            <a:r>
              <a:rPr lang="en-US" sz="2800" b="1">
                <a:solidFill>
                  <a:srgbClr val="DE6225"/>
                </a:solidFill>
                <a:latin typeface="Calibri" panose="020F0502020204030204" pitchFamily="34" charset="0"/>
                <a:cs typeface="Calibri" panose="020F0502020204030204" pitchFamily="34" charset="0"/>
              </a:rPr>
              <a:t>on Exercise-Induced </a:t>
            </a:r>
            <a:r>
              <a:rPr lang="en-US" sz="2800" b="1" dirty="0">
                <a:solidFill>
                  <a:srgbClr val="DE6225"/>
                </a:solidFill>
                <a:latin typeface="Calibri" panose="020F0502020204030204" pitchFamily="34" charset="0"/>
                <a:cs typeface="Calibri" panose="020F0502020204030204" pitchFamily="34" charset="0"/>
              </a:rPr>
              <a:t>Affective Valence</a:t>
            </a:r>
            <a:endParaRPr lang="en-US" sz="3000" b="1" dirty="0">
              <a:solidFill>
                <a:srgbClr val="DE6225"/>
              </a:solidFill>
              <a:latin typeface="Calibri" panose="020F0502020204030204" pitchFamily="34" charset="0"/>
              <a:cs typeface="Calibri" panose="020F0502020204030204" pitchFamily="34" charset="0"/>
            </a:endParaRPr>
          </a:p>
        </p:txBody>
      </p:sp>
      <p:grpSp>
        <p:nvGrpSpPr>
          <p:cNvPr id="48" name="Group 47">
            <a:extLst>
              <a:ext uri="{FF2B5EF4-FFF2-40B4-BE49-F238E27FC236}">
                <a16:creationId xmlns:a16="http://schemas.microsoft.com/office/drawing/2014/main" id="{823B65BA-4ED2-7124-E36F-B9C81CB299FD}"/>
              </a:ext>
            </a:extLst>
          </p:cNvPr>
          <p:cNvGrpSpPr/>
          <p:nvPr/>
        </p:nvGrpSpPr>
        <p:grpSpPr>
          <a:xfrm>
            <a:off x="107806" y="30473330"/>
            <a:ext cx="8229600" cy="2175543"/>
            <a:chOff x="107806" y="30473330"/>
            <a:chExt cx="8019288" cy="2175543"/>
          </a:xfrm>
        </p:grpSpPr>
        <p:sp>
          <p:nvSpPr>
            <p:cNvPr id="30" name="Rectangle 33">
              <a:extLst>
                <a:ext uri="{FF2B5EF4-FFF2-40B4-BE49-F238E27FC236}">
                  <a16:creationId xmlns:a16="http://schemas.microsoft.com/office/drawing/2014/main" id="{24555DA4-4331-5646-2E6A-59B7CD96FF85}"/>
                </a:ext>
              </a:extLst>
            </p:cNvPr>
            <p:cNvSpPr>
              <a:spLocks noChangeArrowheads="1"/>
            </p:cNvSpPr>
            <p:nvPr/>
          </p:nvSpPr>
          <p:spPr bwMode="auto">
            <a:xfrm>
              <a:off x="107806" y="30473330"/>
              <a:ext cx="8019288" cy="2175543"/>
            </a:xfrm>
            <a:prstGeom prst="rect">
              <a:avLst/>
            </a:prstGeom>
            <a:solidFill>
              <a:schemeClr val="bg1">
                <a:alpha val="90000"/>
              </a:schemeClr>
            </a:solidFill>
            <a:ln w="9525">
              <a:solidFill>
                <a:schemeClr val="tx2"/>
              </a:solidFill>
              <a:miter lim="800000"/>
              <a:headEnd/>
              <a:tailEnd/>
            </a:ln>
          </p:spPr>
          <p:txBody>
            <a:bodyPr lIns="360000" tIns="360000" rIns="360000" bIns="360000">
              <a:prstTxWarp prst="textNoShape">
                <a:avLst/>
              </a:prstTxWarp>
            </a:bodyPr>
            <a:lstStyle/>
            <a:p>
              <a:pPr>
                <a:spcBef>
                  <a:spcPts val="0"/>
                </a:spcBef>
                <a:spcAft>
                  <a:spcPts val="1200"/>
                </a:spcAft>
              </a:pPr>
              <a:endParaRPr lang="en-GB" sz="2200" b="1" i="1" dirty="0">
                <a:solidFill>
                  <a:srgbClr val="DE6225"/>
                </a:solidFill>
                <a:latin typeface="Calibri" panose="020F0502020204030204" pitchFamily="34" charset="0"/>
                <a:cs typeface="Calibri" panose="020F0502020204030204" pitchFamily="34" charset="0"/>
              </a:endParaRPr>
            </a:p>
          </p:txBody>
        </p:sp>
        <p:pic>
          <p:nvPicPr>
            <p:cNvPr id="26" name="Picture 25" descr="Graphical user interface, text, application&#10;&#10;Description automatically generated">
              <a:extLst>
                <a:ext uri="{FF2B5EF4-FFF2-40B4-BE49-F238E27FC236}">
                  <a16:creationId xmlns:a16="http://schemas.microsoft.com/office/drawing/2014/main" id="{A8F7A561-D6FF-1DD9-F4A2-9DE318147C58}"/>
                </a:ext>
              </a:extLst>
            </p:cNvPr>
            <p:cNvPicPr>
              <a:picLocks noChangeAspect="1"/>
            </p:cNvPicPr>
            <p:nvPr/>
          </p:nvPicPr>
          <p:blipFill>
            <a:blip r:embed="rId4"/>
            <a:stretch>
              <a:fillRect/>
            </a:stretch>
          </p:blipFill>
          <p:spPr>
            <a:xfrm>
              <a:off x="1436688" y="30571585"/>
              <a:ext cx="5346864" cy="1979032"/>
            </a:xfrm>
            <a:prstGeom prst="rect">
              <a:avLst/>
            </a:prstGeom>
          </p:spPr>
        </p:pic>
      </p:grpSp>
      <p:pic>
        <p:nvPicPr>
          <p:cNvPr id="4" name="Picture 3" descr="A diagram of a flowchart&#10;&#10;Description automatically generated">
            <a:extLst>
              <a:ext uri="{FF2B5EF4-FFF2-40B4-BE49-F238E27FC236}">
                <a16:creationId xmlns:a16="http://schemas.microsoft.com/office/drawing/2014/main" id="{5CC4A6A0-6BBD-8CE2-7ABD-1BB0992DAD27}"/>
              </a:ext>
            </a:extLst>
          </p:cNvPr>
          <p:cNvPicPr>
            <a:picLocks noChangeAspect="1"/>
          </p:cNvPicPr>
          <p:nvPr/>
        </p:nvPicPr>
        <p:blipFill>
          <a:blip r:embed="rId5"/>
          <a:stretch>
            <a:fillRect/>
          </a:stretch>
        </p:blipFill>
        <p:spPr>
          <a:xfrm>
            <a:off x="129147" y="19208725"/>
            <a:ext cx="8224799" cy="4001711"/>
          </a:xfrm>
          <a:prstGeom prst="rect">
            <a:avLst/>
          </a:prstGeom>
        </p:spPr>
      </p:pic>
      <p:sp>
        <p:nvSpPr>
          <p:cNvPr id="7" name="TextBox 6">
            <a:extLst>
              <a:ext uri="{FF2B5EF4-FFF2-40B4-BE49-F238E27FC236}">
                <a16:creationId xmlns:a16="http://schemas.microsoft.com/office/drawing/2014/main" id="{A7C32606-0F4C-9BB9-E6E4-AA70683791F0}"/>
              </a:ext>
            </a:extLst>
          </p:cNvPr>
          <p:cNvSpPr txBox="1"/>
          <p:nvPr/>
        </p:nvSpPr>
        <p:spPr>
          <a:xfrm>
            <a:off x="8822045" y="8011687"/>
            <a:ext cx="6913789" cy="564385"/>
          </a:xfrm>
          <a:prstGeom prst="rect">
            <a:avLst/>
          </a:prstGeom>
          <a:noFill/>
        </p:spPr>
        <p:txBody>
          <a:bodyPr wrap="square" rtlCol="0">
            <a:spAutoFit/>
          </a:bodyPr>
          <a:lstStyle/>
          <a:p>
            <a:pPr marL="0" marR="0">
              <a:lnSpc>
                <a:spcPct val="107000"/>
              </a:lnSpc>
              <a:spcBef>
                <a:spcPts val="0"/>
              </a:spcBef>
              <a:spcAft>
                <a:spcPts val="0"/>
              </a:spcAft>
            </a:pPr>
            <a:r>
              <a:rPr lang="en-US" sz="3000" b="1" u="sng" kern="100" dirty="0">
                <a:solidFill>
                  <a:srgbClr val="DE6225"/>
                </a:solidFill>
                <a:effectLst/>
                <a:latin typeface="Calibri" panose="020F0502020204030204" pitchFamily="34" charset="0"/>
                <a:ea typeface="Calibri" panose="020F0502020204030204" pitchFamily="34" charset="0"/>
                <a:cs typeface="Calibri" panose="020F0502020204030204" pitchFamily="34" charset="0"/>
              </a:rPr>
              <a:t>Figure 1</a:t>
            </a:r>
            <a:r>
              <a:rPr lang="en-US" sz="3000" b="1" kern="100" dirty="0">
                <a:solidFill>
                  <a:srgbClr val="DE6225"/>
                </a:solidFill>
                <a:effectLst/>
                <a:latin typeface="Calibri" panose="020F0502020204030204" pitchFamily="34" charset="0"/>
                <a:ea typeface="Calibri" panose="020F0502020204030204" pitchFamily="34" charset="0"/>
                <a:cs typeface="Calibri" panose="020F0502020204030204" pitchFamily="34" charset="0"/>
              </a:rPr>
              <a:t>. </a:t>
            </a:r>
            <a:r>
              <a:rPr lang="en-US" sz="2800" b="1" kern="100" dirty="0">
                <a:solidFill>
                  <a:srgbClr val="DE6225"/>
                </a:solidFill>
                <a:effectLst/>
                <a:latin typeface="Calibri" panose="020F0502020204030204" pitchFamily="34" charset="0"/>
                <a:ea typeface="Calibri" panose="020F0502020204030204" pitchFamily="34" charset="0"/>
                <a:cs typeface="Calibri" panose="020F0502020204030204" pitchFamily="34" charset="0"/>
              </a:rPr>
              <a:t>Timeline of the Exercise Session</a:t>
            </a:r>
            <a:endParaRPr lang="en-US" sz="3000" b="1" kern="100" dirty="0">
              <a:solidFill>
                <a:srgbClr val="DE6225"/>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5B37B7D6-2CF5-9368-0D36-4855F4CAC349}"/>
              </a:ext>
            </a:extLst>
          </p:cNvPr>
          <p:cNvSpPr txBox="1"/>
          <p:nvPr/>
        </p:nvSpPr>
        <p:spPr>
          <a:xfrm>
            <a:off x="13333887" y="9885829"/>
            <a:ext cx="789772" cy="461665"/>
          </a:xfrm>
          <a:prstGeom prst="rect">
            <a:avLst/>
          </a:prstGeom>
          <a:noFill/>
        </p:spPr>
        <p:txBody>
          <a:bodyPr wrap="square" rtlCol="0">
            <a:spAutoFit/>
          </a:bodyPr>
          <a:lstStyle/>
          <a:p>
            <a:pPr algn="ctr" defTabSz="914400" fontAlgn="auto">
              <a:spcBef>
                <a:spcPts val="0"/>
              </a:spcBef>
              <a:spcAft>
                <a:spcPts val="0"/>
              </a:spcAft>
            </a:pPr>
            <a:r>
              <a:rPr lang="en-US" sz="2400" dirty="0">
                <a:solidFill>
                  <a:srgbClr val="052754"/>
                </a:solidFill>
                <a:latin typeface="Calibri" panose="020F0502020204030204" pitchFamily="34" charset="0"/>
                <a:ea typeface="+mn-ea"/>
                <a:cs typeface="Calibri" panose="020F0502020204030204" pitchFamily="34" charset="0"/>
              </a:rPr>
              <a:t>Pre</a:t>
            </a:r>
            <a:endParaRPr lang="en-US" sz="1800" dirty="0">
              <a:solidFill>
                <a:srgbClr val="052754"/>
              </a:solidFill>
              <a:latin typeface="Calibri" panose="020F0502020204030204" pitchFamily="34" charset="0"/>
              <a:ea typeface="+mn-ea"/>
              <a:cs typeface="Calibri" panose="020F0502020204030204" pitchFamily="34" charset="0"/>
            </a:endParaRPr>
          </a:p>
        </p:txBody>
      </p:sp>
      <p:sp>
        <p:nvSpPr>
          <p:cNvPr id="12" name="TextBox 11">
            <a:extLst>
              <a:ext uri="{FF2B5EF4-FFF2-40B4-BE49-F238E27FC236}">
                <a16:creationId xmlns:a16="http://schemas.microsoft.com/office/drawing/2014/main" id="{8FF4CC45-17FB-791F-C8DA-4F06398D1ECE}"/>
              </a:ext>
            </a:extLst>
          </p:cNvPr>
          <p:cNvSpPr txBox="1"/>
          <p:nvPr/>
        </p:nvSpPr>
        <p:spPr>
          <a:xfrm>
            <a:off x="9011063" y="10277934"/>
            <a:ext cx="1291302" cy="461665"/>
          </a:xfrm>
          <a:prstGeom prst="rect">
            <a:avLst/>
          </a:prstGeom>
          <a:noFill/>
        </p:spPr>
        <p:txBody>
          <a:bodyPr wrap="square" rtlCol="0">
            <a:spAutoFit/>
          </a:bodyPr>
          <a:lstStyle/>
          <a:p>
            <a:pPr algn="ctr" defTabSz="914400" fontAlgn="auto">
              <a:spcBef>
                <a:spcPts val="0"/>
              </a:spcBef>
              <a:spcAft>
                <a:spcPts val="0"/>
              </a:spcAft>
            </a:pPr>
            <a:r>
              <a:rPr lang="en-US" sz="2400" dirty="0">
                <a:solidFill>
                  <a:srgbClr val="002060"/>
                </a:solidFill>
                <a:latin typeface="Calibri" panose="020F0502020204030204" pitchFamily="34" charset="0"/>
                <a:ea typeface="+mn-ea"/>
                <a:cs typeface="Calibri" panose="020F0502020204030204" pitchFamily="34" charset="0"/>
              </a:rPr>
              <a:t>10-min</a:t>
            </a:r>
          </a:p>
        </p:txBody>
      </p:sp>
      <p:sp>
        <p:nvSpPr>
          <p:cNvPr id="13" name="TextBox 12">
            <a:extLst>
              <a:ext uri="{FF2B5EF4-FFF2-40B4-BE49-F238E27FC236}">
                <a16:creationId xmlns:a16="http://schemas.microsoft.com/office/drawing/2014/main" id="{99207C47-DF95-1022-0A1B-C02EF22CE957}"/>
              </a:ext>
            </a:extLst>
          </p:cNvPr>
          <p:cNvSpPr txBox="1"/>
          <p:nvPr/>
        </p:nvSpPr>
        <p:spPr>
          <a:xfrm>
            <a:off x="13349245" y="11346441"/>
            <a:ext cx="746975" cy="1015663"/>
          </a:xfrm>
          <a:prstGeom prst="rect">
            <a:avLst/>
          </a:prstGeom>
          <a:noFill/>
        </p:spPr>
        <p:txBody>
          <a:bodyPr wrap="square" rtlCol="0">
            <a:spAutoFit/>
          </a:bodyPr>
          <a:lstStyle/>
          <a:p>
            <a:pPr algn="ctr" defTabSz="914400" fontAlgn="auto">
              <a:spcBef>
                <a:spcPts val="0"/>
              </a:spcBef>
              <a:spcAft>
                <a:spcPts val="0"/>
              </a:spcAft>
            </a:pPr>
            <a:r>
              <a:rPr lang="en-US" sz="2000" dirty="0">
                <a:solidFill>
                  <a:srgbClr val="052754"/>
                </a:solidFill>
                <a:latin typeface="Calibri" panose="020F0502020204030204" pitchFamily="34" charset="0"/>
                <a:ea typeface="+mn-ea"/>
                <a:cs typeface="Calibri" panose="020F0502020204030204" pitchFamily="34" charset="0"/>
              </a:rPr>
              <a:t>FS</a:t>
            </a:r>
          </a:p>
          <a:p>
            <a:pPr algn="ctr" defTabSz="914400" fontAlgn="auto">
              <a:spcBef>
                <a:spcPts val="0"/>
              </a:spcBef>
              <a:spcAft>
                <a:spcPts val="0"/>
              </a:spcAft>
            </a:pPr>
            <a:r>
              <a:rPr lang="en-US" sz="2000" dirty="0">
                <a:solidFill>
                  <a:srgbClr val="052754"/>
                </a:solidFill>
                <a:latin typeface="Calibri" panose="020F0502020204030204" pitchFamily="34" charset="0"/>
                <a:ea typeface="+mn-ea"/>
                <a:cs typeface="Calibri" panose="020F0502020204030204" pitchFamily="34" charset="0"/>
              </a:rPr>
              <a:t>FAS</a:t>
            </a:r>
          </a:p>
          <a:p>
            <a:pPr algn="ctr" defTabSz="914400" fontAlgn="auto">
              <a:spcBef>
                <a:spcPts val="0"/>
              </a:spcBef>
              <a:spcAft>
                <a:spcPts val="0"/>
              </a:spcAft>
            </a:pPr>
            <a:r>
              <a:rPr lang="en-US" sz="2000" dirty="0">
                <a:solidFill>
                  <a:srgbClr val="052754"/>
                </a:solidFill>
                <a:latin typeface="Calibri" panose="020F0502020204030204" pitchFamily="34" charset="0"/>
                <a:ea typeface="+mn-ea"/>
                <a:cs typeface="Calibri" panose="020F0502020204030204" pitchFamily="34" charset="0"/>
              </a:rPr>
              <a:t>RPE</a:t>
            </a:r>
          </a:p>
        </p:txBody>
      </p:sp>
      <p:sp>
        <p:nvSpPr>
          <p:cNvPr id="14" name="TextBox 13">
            <a:extLst>
              <a:ext uri="{FF2B5EF4-FFF2-40B4-BE49-F238E27FC236}">
                <a16:creationId xmlns:a16="http://schemas.microsoft.com/office/drawing/2014/main" id="{104E2A2E-BA47-051A-6264-3D3FDA87B00D}"/>
              </a:ext>
            </a:extLst>
          </p:cNvPr>
          <p:cNvSpPr txBox="1"/>
          <p:nvPr/>
        </p:nvSpPr>
        <p:spPr>
          <a:xfrm>
            <a:off x="11495828" y="10277934"/>
            <a:ext cx="994989" cy="461665"/>
          </a:xfrm>
          <a:prstGeom prst="rect">
            <a:avLst/>
          </a:prstGeom>
          <a:noFill/>
        </p:spPr>
        <p:txBody>
          <a:bodyPr wrap="square" rtlCol="0">
            <a:spAutoFit/>
          </a:bodyPr>
          <a:lstStyle/>
          <a:p>
            <a:pPr algn="ctr" defTabSz="914400" fontAlgn="auto">
              <a:spcBef>
                <a:spcPts val="0"/>
              </a:spcBef>
              <a:spcAft>
                <a:spcPts val="0"/>
              </a:spcAft>
            </a:pPr>
            <a:r>
              <a:rPr lang="en-US" sz="2400" dirty="0">
                <a:solidFill>
                  <a:srgbClr val="002060"/>
                </a:solidFill>
                <a:latin typeface="Calibri" panose="020F0502020204030204" pitchFamily="34" charset="0"/>
                <a:ea typeface="+mn-ea"/>
                <a:cs typeface="Calibri" panose="020F0502020204030204" pitchFamily="34" charset="0"/>
              </a:rPr>
              <a:t>5-min</a:t>
            </a:r>
          </a:p>
        </p:txBody>
      </p:sp>
      <p:cxnSp>
        <p:nvCxnSpPr>
          <p:cNvPr id="15" name="Straight Connector 14">
            <a:extLst>
              <a:ext uri="{FF2B5EF4-FFF2-40B4-BE49-F238E27FC236}">
                <a16:creationId xmlns:a16="http://schemas.microsoft.com/office/drawing/2014/main" id="{8D361B25-4692-FCBD-4C33-D2986E0C5B9A}"/>
              </a:ext>
            </a:extLst>
          </p:cNvPr>
          <p:cNvCxnSpPr>
            <a:cxnSpLocks/>
          </p:cNvCxnSpPr>
          <p:nvPr/>
        </p:nvCxnSpPr>
        <p:spPr>
          <a:xfrm flipH="1">
            <a:off x="9011063" y="10727897"/>
            <a:ext cx="11893919" cy="13568"/>
          </a:xfrm>
          <a:prstGeom prst="line">
            <a:avLst/>
          </a:prstGeom>
          <a:noFill/>
          <a:ln w="38100" cap="flat" cmpd="sng" algn="ctr">
            <a:solidFill>
              <a:sysClr val="windowText" lastClr="000000"/>
            </a:solidFill>
            <a:prstDash val="solid"/>
            <a:miter lim="800000"/>
          </a:ln>
          <a:effectLst/>
        </p:spPr>
      </p:cxnSp>
      <p:sp>
        <p:nvSpPr>
          <p:cNvPr id="16" name="TextBox 15">
            <a:extLst>
              <a:ext uri="{FF2B5EF4-FFF2-40B4-BE49-F238E27FC236}">
                <a16:creationId xmlns:a16="http://schemas.microsoft.com/office/drawing/2014/main" id="{4A539CF7-9B39-6F3B-6732-0378A913417D}"/>
              </a:ext>
            </a:extLst>
          </p:cNvPr>
          <p:cNvSpPr txBox="1"/>
          <p:nvPr/>
        </p:nvSpPr>
        <p:spPr>
          <a:xfrm>
            <a:off x="9103341" y="10720002"/>
            <a:ext cx="1187905" cy="461665"/>
          </a:xfrm>
          <a:prstGeom prst="rect">
            <a:avLst/>
          </a:prstGeom>
          <a:noFill/>
        </p:spPr>
        <p:txBody>
          <a:bodyPr wrap="square" rtlCol="0">
            <a:spAutoFit/>
          </a:bodyPr>
          <a:lstStyle/>
          <a:p>
            <a:pPr algn="ctr" defTabSz="914400" fontAlgn="auto">
              <a:spcBef>
                <a:spcPts val="0"/>
              </a:spcBef>
              <a:spcAft>
                <a:spcPts val="0"/>
              </a:spcAft>
            </a:pPr>
            <a:r>
              <a:rPr lang="en-US" sz="2400" dirty="0">
                <a:solidFill>
                  <a:srgbClr val="052754"/>
                </a:solidFill>
                <a:latin typeface="Calibri" panose="020F0502020204030204" pitchFamily="34" charset="0"/>
                <a:ea typeface="+mn-ea"/>
                <a:cs typeface="Calibri" panose="020F0502020204030204" pitchFamily="34" charset="0"/>
              </a:rPr>
              <a:t>Flanker</a:t>
            </a:r>
          </a:p>
        </p:txBody>
      </p:sp>
      <p:sp>
        <p:nvSpPr>
          <p:cNvPr id="17" name="TextBox 16">
            <a:extLst>
              <a:ext uri="{FF2B5EF4-FFF2-40B4-BE49-F238E27FC236}">
                <a16:creationId xmlns:a16="http://schemas.microsoft.com/office/drawing/2014/main" id="{486C618C-EF47-39D1-8609-9E6390531B8E}"/>
              </a:ext>
            </a:extLst>
          </p:cNvPr>
          <p:cNvSpPr txBox="1"/>
          <p:nvPr/>
        </p:nvSpPr>
        <p:spPr>
          <a:xfrm>
            <a:off x="10291246" y="10727897"/>
            <a:ext cx="1152692" cy="461665"/>
          </a:xfrm>
          <a:prstGeom prst="rect">
            <a:avLst/>
          </a:prstGeom>
          <a:noFill/>
        </p:spPr>
        <p:txBody>
          <a:bodyPr wrap="square" rtlCol="0">
            <a:spAutoFit/>
          </a:bodyPr>
          <a:lstStyle/>
          <a:p>
            <a:pPr algn="ctr" defTabSz="914400" fontAlgn="auto">
              <a:spcBef>
                <a:spcPts val="0"/>
              </a:spcBef>
              <a:spcAft>
                <a:spcPts val="0"/>
              </a:spcAft>
            </a:pPr>
            <a:r>
              <a:rPr lang="en-US" sz="2400" dirty="0">
                <a:solidFill>
                  <a:srgbClr val="052754"/>
                </a:solidFill>
                <a:latin typeface="Calibri" panose="020F0502020204030204" pitchFamily="34" charset="0"/>
                <a:ea typeface="+mn-ea"/>
                <a:cs typeface="Calibri" panose="020F0502020204030204" pitchFamily="34" charset="0"/>
              </a:rPr>
              <a:t>N-Back</a:t>
            </a:r>
          </a:p>
        </p:txBody>
      </p:sp>
      <p:sp>
        <p:nvSpPr>
          <p:cNvPr id="19" name="TextBox 18">
            <a:extLst>
              <a:ext uri="{FF2B5EF4-FFF2-40B4-BE49-F238E27FC236}">
                <a16:creationId xmlns:a16="http://schemas.microsoft.com/office/drawing/2014/main" id="{D8F389C1-EAC4-877F-A92A-F2FCF68C78E0}"/>
              </a:ext>
            </a:extLst>
          </p:cNvPr>
          <p:cNvSpPr txBox="1"/>
          <p:nvPr/>
        </p:nvSpPr>
        <p:spPr>
          <a:xfrm>
            <a:off x="12437241" y="10712107"/>
            <a:ext cx="1392202" cy="830997"/>
          </a:xfrm>
          <a:prstGeom prst="rect">
            <a:avLst/>
          </a:prstGeom>
          <a:noFill/>
        </p:spPr>
        <p:txBody>
          <a:bodyPr wrap="square" rtlCol="0">
            <a:spAutoFit/>
          </a:bodyPr>
          <a:lstStyle/>
          <a:p>
            <a:pPr algn="ctr" defTabSz="914400" fontAlgn="auto">
              <a:spcBef>
                <a:spcPts val="0"/>
              </a:spcBef>
              <a:spcAft>
                <a:spcPts val="0"/>
              </a:spcAft>
            </a:pPr>
            <a:r>
              <a:rPr lang="en-US" sz="2400" dirty="0">
                <a:solidFill>
                  <a:srgbClr val="052754"/>
                </a:solidFill>
                <a:latin typeface="Calibri" panose="020F0502020204030204" pitchFamily="34" charset="0"/>
                <a:ea typeface="+mn-ea"/>
                <a:cs typeface="Calibri" panose="020F0502020204030204" pitchFamily="34" charset="0"/>
              </a:rPr>
              <a:t>Warm </a:t>
            </a:r>
          </a:p>
          <a:p>
            <a:pPr algn="ctr" defTabSz="914400" fontAlgn="auto">
              <a:spcBef>
                <a:spcPts val="0"/>
              </a:spcBef>
              <a:spcAft>
                <a:spcPts val="0"/>
              </a:spcAft>
            </a:pPr>
            <a:r>
              <a:rPr lang="en-US" sz="2400" dirty="0">
                <a:solidFill>
                  <a:srgbClr val="052754"/>
                </a:solidFill>
                <a:latin typeface="Calibri" panose="020F0502020204030204" pitchFamily="34" charset="0"/>
                <a:ea typeface="+mn-ea"/>
                <a:cs typeface="Calibri" panose="020F0502020204030204" pitchFamily="34" charset="0"/>
              </a:rPr>
              <a:t>up</a:t>
            </a:r>
          </a:p>
        </p:txBody>
      </p:sp>
      <p:sp>
        <p:nvSpPr>
          <p:cNvPr id="21" name="TextBox 20">
            <a:extLst>
              <a:ext uri="{FF2B5EF4-FFF2-40B4-BE49-F238E27FC236}">
                <a16:creationId xmlns:a16="http://schemas.microsoft.com/office/drawing/2014/main" id="{1DBAAB60-2C9E-4914-E911-16BE2D052EB6}"/>
              </a:ext>
            </a:extLst>
          </p:cNvPr>
          <p:cNvSpPr txBox="1"/>
          <p:nvPr/>
        </p:nvSpPr>
        <p:spPr>
          <a:xfrm>
            <a:off x="11580663" y="10720002"/>
            <a:ext cx="732906" cy="461665"/>
          </a:xfrm>
          <a:prstGeom prst="rect">
            <a:avLst/>
          </a:prstGeom>
          <a:noFill/>
        </p:spPr>
        <p:txBody>
          <a:bodyPr wrap="square" rtlCol="0">
            <a:spAutoFit/>
          </a:bodyPr>
          <a:lstStyle/>
          <a:p>
            <a:pPr algn="ctr" defTabSz="914400" fontAlgn="auto">
              <a:spcBef>
                <a:spcPts val="0"/>
              </a:spcBef>
              <a:spcAft>
                <a:spcPts val="0"/>
              </a:spcAft>
            </a:pPr>
            <a:r>
              <a:rPr lang="en-US" sz="2400" dirty="0">
                <a:solidFill>
                  <a:srgbClr val="052754"/>
                </a:solidFill>
                <a:latin typeface="Calibri" panose="020F0502020204030204" pitchFamily="34" charset="0"/>
                <a:ea typeface="+mn-ea"/>
                <a:cs typeface="Calibri" panose="020F0502020204030204" pitchFamily="34" charset="0"/>
              </a:rPr>
              <a:t>Rest</a:t>
            </a:r>
          </a:p>
        </p:txBody>
      </p:sp>
      <p:sp>
        <p:nvSpPr>
          <p:cNvPr id="22" name="TextBox 21">
            <a:extLst>
              <a:ext uri="{FF2B5EF4-FFF2-40B4-BE49-F238E27FC236}">
                <a16:creationId xmlns:a16="http://schemas.microsoft.com/office/drawing/2014/main" id="{496BE2E6-210C-B10E-6872-3AEB6E493DCA}"/>
              </a:ext>
            </a:extLst>
          </p:cNvPr>
          <p:cNvSpPr txBox="1"/>
          <p:nvPr/>
        </p:nvSpPr>
        <p:spPr>
          <a:xfrm>
            <a:off x="10220999" y="10283747"/>
            <a:ext cx="1291302" cy="461665"/>
          </a:xfrm>
          <a:prstGeom prst="rect">
            <a:avLst/>
          </a:prstGeom>
          <a:noFill/>
        </p:spPr>
        <p:txBody>
          <a:bodyPr wrap="square" rtlCol="0">
            <a:spAutoFit/>
          </a:bodyPr>
          <a:lstStyle/>
          <a:p>
            <a:pPr algn="ctr" defTabSz="914400" fontAlgn="auto">
              <a:spcBef>
                <a:spcPts val="0"/>
              </a:spcBef>
              <a:spcAft>
                <a:spcPts val="0"/>
              </a:spcAft>
            </a:pPr>
            <a:r>
              <a:rPr lang="en-US" sz="2400" dirty="0">
                <a:solidFill>
                  <a:srgbClr val="002060"/>
                </a:solidFill>
                <a:latin typeface="Calibri" panose="020F0502020204030204" pitchFamily="34" charset="0"/>
                <a:ea typeface="+mn-ea"/>
                <a:cs typeface="Calibri" panose="020F0502020204030204" pitchFamily="34" charset="0"/>
              </a:rPr>
              <a:t>10-min</a:t>
            </a:r>
          </a:p>
        </p:txBody>
      </p:sp>
      <p:cxnSp>
        <p:nvCxnSpPr>
          <p:cNvPr id="23" name="Straight Connector 22">
            <a:extLst>
              <a:ext uri="{FF2B5EF4-FFF2-40B4-BE49-F238E27FC236}">
                <a16:creationId xmlns:a16="http://schemas.microsoft.com/office/drawing/2014/main" id="{89ABBBC4-BF0A-DF23-0EF9-CC24E4CA9E39}"/>
              </a:ext>
            </a:extLst>
          </p:cNvPr>
          <p:cNvCxnSpPr>
            <a:cxnSpLocks/>
          </p:cNvCxnSpPr>
          <p:nvPr/>
        </p:nvCxnSpPr>
        <p:spPr>
          <a:xfrm>
            <a:off x="10291246" y="10210633"/>
            <a:ext cx="0" cy="1065327"/>
          </a:xfrm>
          <a:prstGeom prst="line">
            <a:avLst/>
          </a:prstGeom>
          <a:ln/>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FF25865C-31E6-B35E-99E8-78E3342EA2BB}"/>
              </a:ext>
            </a:extLst>
          </p:cNvPr>
          <p:cNvCxnSpPr>
            <a:cxnSpLocks/>
          </p:cNvCxnSpPr>
          <p:nvPr/>
        </p:nvCxnSpPr>
        <p:spPr>
          <a:xfrm>
            <a:off x="9028349" y="9599602"/>
            <a:ext cx="0" cy="2743200"/>
          </a:xfrm>
          <a:prstGeom prst="line">
            <a:avLst/>
          </a:prstGeom>
          <a:noFill/>
          <a:ln w="28575" cap="flat" cmpd="sng" algn="ctr">
            <a:solidFill>
              <a:srgbClr val="2D184F"/>
            </a:solidFill>
            <a:prstDash val="solid"/>
            <a:miter lim="800000"/>
          </a:ln>
          <a:effectLst/>
        </p:spPr>
      </p:cxnSp>
      <p:cxnSp>
        <p:nvCxnSpPr>
          <p:cNvPr id="28" name="Straight Connector 27">
            <a:extLst>
              <a:ext uri="{FF2B5EF4-FFF2-40B4-BE49-F238E27FC236}">
                <a16:creationId xmlns:a16="http://schemas.microsoft.com/office/drawing/2014/main" id="{36528B22-51AD-B0CD-8465-B99F4FD85962}"/>
              </a:ext>
            </a:extLst>
          </p:cNvPr>
          <p:cNvCxnSpPr>
            <a:cxnSpLocks/>
          </p:cNvCxnSpPr>
          <p:nvPr/>
        </p:nvCxnSpPr>
        <p:spPr>
          <a:xfrm>
            <a:off x="11463078" y="10210633"/>
            <a:ext cx="0" cy="1065327"/>
          </a:xfrm>
          <a:prstGeom prst="line">
            <a:avLst/>
          </a:prstGeom>
          <a:ln/>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7B1128AA-60CE-A3CE-CF43-D2F50D77EA3E}"/>
              </a:ext>
            </a:extLst>
          </p:cNvPr>
          <p:cNvCxnSpPr>
            <a:cxnSpLocks/>
          </p:cNvCxnSpPr>
          <p:nvPr/>
        </p:nvCxnSpPr>
        <p:spPr>
          <a:xfrm>
            <a:off x="13722733" y="10277934"/>
            <a:ext cx="0" cy="1065327"/>
          </a:xfrm>
          <a:prstGeom prst="line">
            <a:avLst/>
          </a:prstGeom>
          <a:ln/>
        </p:spPr>
        <p:style>
          <a:lnRef idx="2">
            <a:schemeClr val="dk1"/>
          </a:lnRef>
          <a:fillRef idx="0">
            <a:schemeClr val="dk1"/>
          </a:fillRef>
          <a:effectRef idx="1">
            <a:schemeClr val="dk1"/>
          </a:effectRef>
          <a:fontRef idx="minor">
            <a:schemeClr val="tx1"/>
          </a:fontRef>
        </p:style>
      </p:cxnSp>
      <p:cxnSp>
        <p:nvCxnSpPr>
          <p:cNvPr id="37" name="Straight Connector 36">
            <a:extLst>
              <a:ext uri="{FF2B5EF4-FFF2-40B4-BE49-F238E27FC236}">
                <a16:creationId xmlns:a16="http://schemas.microsoft.com/office/drawing/2014/main" id="{6EE0E809-8119-3723-4B67-3DEED670F06C}"/>
              </a:ext>
            </a:extLst>
          </p:cNvPr>
          <p:cNvCxnSpPr>
            <a:cxnSpLocks/>
          </p:cNvCxnSpPr>
          <p:nvPr/>
        </p:nvCxnSpPr>
        <p:spPr>
          <a:xfrm>
            <a:off x="12490817" y="9597743"/>
            <a:ext cx="0" cy="2743200"/>
          </a:xfrm>
          <a:prstGeom prst="line">
            <a:avLst/>
          </a:prstGeom>
          <a:noFill/>
          <a:ln w="28575" cap="flat" cmpd="sng" algn="ctr">
            <a:solidFill>
              <a:srgbClr val="2D184F"/>
            </a:solidFill>
            <a:prstDash val="solid"/>
            <a:miter lim="800000"/>
          </a:ln>
          <a:effectLst/>
        </p:spPr>
      </p:cxnSp>
      <p:cxnSp>
        <p:nvCxnSpPr>
          <p:cNvPr id="38" name="Straight Connector 37">
            <a:extLst>
              <a:ext uri="{FF2B5EF4-FFF2-40B4-BE49-F238E27FC236}">
                <a16:creationId xmlns:a16="http://schemas.microsoft.com/office/drawing/2014/main" id="{9652044E-1AEE-20EC-3522-0C923BCB9F27}"/>
              </a:ext>
            </a:extLst>
          </p:cNvPr>
          <p:cNvCxnSpPr>
            <a:cxnSpLocks/>
          </p:cNvCxnSpPr>
          <p:nvPr/>
        </p:nvCxnSpPr>
        <p:spPr>
          <a:xfrm>
            <a:off x="14629173" y="10313848"/>
            <a:ext cx="0" cy="1065327"/>
          </a:xfrm>
          <a:prstGeom prst="line">
            <a:avLst/>
          </a:prstGeom>
          <a:ln/>
        </p:spPr>
        <p:style>
          <a:lnRef idx="2">
            <a:schemeClr val="dk1"/>
          </a:lnRef>
          <a:fillRef idx="0">
            <a:schemeClr val="dk1"/>
          </a:fillRef>
          <a:effectRef idx="1">
            <a:schemeClr val="dk1"/>
          </a:effectRef>
          <a:fontRef idx="minor">
            <a:schemeClr val="tx1"/>
          </a:fontRef>
        </p:style>
      </p:cxnSp>
      <p:sp>
        <p:nvSpPr>
          <p:cNvPr id="39" name="TextBox 38">
            <a:extLst>
              <a:ext uri="{FF2B5EF4-FFF2-40B4-BE49-F238E27FC236}">
                <a16:creationId xmlns:a16="http://schemas.microsoft.com/office/drawing/2014/main" id="{7CB8D17C-9418-9C0E-02AB-8A70DC08BA40}"/>
              </a:ext>
            </a:extLst>
          </p:cNvPr>
          <p:cNvSpPr txBox="1"/>
          <p:nvPr/>
        </p:nvSpPr>
        <p:spPr>
          <a:xfrm>
            <a:off x="14206389" y="9885829"/>
            <a:ext cx="818575" cy="461665"/>
          </a:xfrm>
          <a:prstGeom prst="rect">
            <a:avLst/>
          </a:prstGeom>
          <a:noFill/>
        </p:spPr>
        <p:txBody>
          <a:bodyPr wrap="square" rtlCol="0">
            <a:spAutoFit/>
          </a:bodyPr>
          <a:lstStyle/>
          <a:p>
            <a:pPr algn="ctr" defTabSz="914400" fontAlgn="auto">
              <a:spcBef>
                <a:spcPts val="0"/>
              </a:spcBef>
              <a:spcAft>
                <a:spcPts val="0"/>
              </a:spcAft>
            </a:pPr>
            <a:r>
              <a:rPr lang="en-US" sz="2400" dirty="0">
                <a:solidFill>
                  <a:srgbClr val="052754"/>
                </a:solidFill>
                <a:latin typeface="Calibri" panose="020F0502020204030204" pitchFamily="34" charset="0"/>
                <a:ea typeface="+mn-ea"/>
                <a:cs typeface="Calibri" panose="020F0502020204030204" pitchFamily="34" charset="0"/>
              </a:rPr>
              <a:t>3m</a:t>
            </a:r>
          </a:p>
        </p:txBody>
      </p:sp>
      <p:cxnSp>
        <p:nvCxnSpPr>
          <p:cNvPr id="40" name="Straight Connector 39">
            <a:extLst>
              <a:ext uri="{FF2B5EF4-FFF2-40B4-BE49-F238E27FC236}">
                <a16:creationId xmlns:a16="http://schemas.microsoft.com/office/drawing/2014/main" id="{9B562F8D-8A85-E42D-5A16-E535B3ED4EB6}"/>
              </a:ext>
            </a:extLst>
          </p:cNvPr>
          <p:cNvCxnSpPr>
            <a:cxnSpLocks/>
          </p:cNvCxnSpPr>
          <p:nvPr/>
        </p:nvCxnSpPr>
        <p:spPr>
          <a:xfrm>
            <a:off x="15474754" y="10313847"/>
            <a:ext cx="0" cy="1065327"/>
          </a:xfrm>
          <a:prstGeom prst="line">
            <a:avLst/>
          </a:prstGeom>
          <a:ln/>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BF0542BC-D86F-5910-9A29-CE0A7164622C}"/>
              </a:ext>
            </a:extLst>
          </p:cNvPr>
          <p:cNvCxnSpPr>
            <a:cxnSpLocks/>
          </p:cNvCxnSpPr>
          <p:nvPr/>
        </p:nvCxnSpPr>
        <p:spPr>
          <a:xfrm>
            <a:off x="16324623" y="10313848"/>
            <a:ext cx="0" cy="1065327"/>
          </a:xfrm>
          <a:prstGeom prst="line">
            <a:avLst/>
          </a:prstGeom>
          <a:ln/>
        </p:spPr>
        <p:style>
          <a:lnRef idx="2">
            <a:schemeClr val="dk1"/>
          </a:lnRef>
          <a:fillRef idx="0">
            <a:schemeClr val="dk1"/>
          </a:fillRef>
          <a:effectRef idx="1">
            <a:schemeClr val="dk1"/>
          </a:effectRef>
          <a:fontRef idx="minor">
            <a:schemeClr val="tx1"/>
          </a:fontRef>
        </p:style>
      </p:cxnSp>
      <p:sp>
        <p:nvSpPr>
          <p:cNvPr id="42" name="TextBox 41">
            <a:extLst>
              <a:ext uri="{FF2B5EF4-FFF2-40B4-BE49-F238E27FC236}">
                <a16:creationId xmlns:a16="http://schemas.microsoft.com/office/drawing/2014/main" id="{41B36A5E-3E0A-8FB2-4B7A-2D0B71A22FC0}"/>
              </a:ext>
            </a:extLst>
          </p:cNvPr>
          <p:cNvSpPr txBox="1"/>
          <p:nvPr/>
        </p:nvSpPr>
        <p:spPr>
          <a:xfrm>
            <a:off x="15004667" y="9881574"/>
            <a:ext cx="915169" cy="461665"/>
          </a:xfrm>
          <a:prstGeom prst="rect">
            <a:avLst/>
          </a:prstGeom>
          <a:noFill/>
        </p:spPr>
        <p:txBody>
          <a:bodyPr wrap="square" rtlCol="0">
            <a:spAutoFit/>
          </a:bodyPr>
          <a:lstStyle/>
          <a:p>
            <a:pPr algn="ctr" defTabSz="914400" fontAlgn="auto">
              <a:spcBef>
                <a:spcPts val="0"/>
              </a:spcBef>
              <a:spcAft>
                <a:spcPts val="0"/>
              </a:spcAft>
            </a:pPr>
            <a:r>
              <a:rPr lang="en-US" sz="2400" dirty="0">
                <a:solidFill>
                  <a:srgbClr val="052754"/>
                </a:solidFill>
                <a:latin typeface="Calibri" panose="020F0502020204030204" pitchFamily="34" charset="0"/>
                <a:ea typeface="+mn-ea"/>
                <a:cs typeface="Calibri" panose="020F0502020204030204" pitchFamily="34" charset="0"/>
              </a:rPr>
              <a:t>6m</a:t>
            </a:r>
          </a:p>
        </p:txBody>
      </p:sp>
      <p:sp>
        <p:nvSpPr>
          <p:cNvPr id="43" name="TextBox 42">
            <a:extLst>
              <a:ext uri="{FF2B5EF4-FFF2-40B4-BE49-F238E27FC236}">
                <a16:creationId xmlns:a16="http://schemas.microsoft.com/office/drawing/2014/main" id="{C2CAC28A-6F7D-4603-D0EC-64BA6A616CBD}"/>
              </a:ext>
            </a:extLst>
          </p:cNvPr>
          <p:cNvSpPr txBox="1"/>
          <p:nvPr/>
        </p:nvSpPr>
        <p:spPr>
          <a:xfrm>
            <a:off x="15959827" y="9885828"/>
            <a:ext cx="709089" cy="461665"/>
          </a:xfrm>
          <a:prstGeom prst="rect">
            <a:avLst/>
          </a:prstGeom>
          <a:noFill/>
        </p:spPr>
        <p:txBody>
          <a:bodyPr wrap="square" rtlCol="0">
            <a:spAutoFit/>
          </a:bodyPr>
          <a:lstStyle/>
          <a:p>
            <a:pPr algn="ctr" defTabSz="914400" fontAlgn="auto">
              <a:spcBef>
                <a:spcPts val="0"/>
              </a:spcBef>
              <a:spcAft>
                <a:spcPts val="0"/>
              </a:spcAft>
            </a:pPr>
            <a:r>
              <a:rPr lang="en-US" sz="2400" dirty="0">
                <a:solidFill>
                  <a:srgbClr val="052754"/>
                </a:solidFill>
                <a:latin typeface="Calibri" panose="020F0502020204030204" pitchFamily="34" charset="0"/>
                <a:ea typeface="+mn-ea"/>
                <a:cs typeface="Calibri" panose="020F0502020204030204" pitchFamily="34" charset="0"/>
              </a:rPr>
              <a:t>9m</a:t>
            </a:r>
          </a:p>
        </p:txBody>
      </p:sp>
      <p:cxnSp>
        <p:nvCxnSpPr>
          <p:cNvPr id="44" name="Straight Connector 43">
            <a:extLst>
              <a:ext uri="{FF2B5EF4-FFF2-40B4-BE49-F238E27FC236}">
                <a16:creationId xmlns:a16="http://schemas.microsoft.com/office/drawing/2014/main" id="{AAF70B83-C32B-6935-1E6B-D405AAD15316}"/>
              </a:ext>
            </a:extLst>
          </p:cNvPr>
          <p:cNvCxnSpPr>
            <a:cxnSpLocks/>
          </p:cNvCxnSpPr>
          <p:nvPr/>
        </p:nvCxnSpPr>
        <p:spPr>
          <a:xfrm>
            <a:off x="17162823" y="10313847"/>
            <a:ext cx="0" cy="1065327"/>
          </a:xfrm>
          <a:prstGeom prst="line">
            <a:avLst/>
          </a:prstGeom>
          <a:ln/>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05C647BE-641F-03A3-1414-054527878AF0}"/>
              </a:ext>
            </a:extLst>
          </p:cNvPr>
          <p:cNvCxnSpPr>
            <a:cxnSpLocks/>
          </p:cNvCxnSpPr>
          <p:nvPr/>
        </p:nvCxnSpPr>
        <p:spPr>
          <a:xfrm>
            <a:off x="18010548" y="10287458"/>
            <a:ext cx="0" cy="1065327"/>
          </a:xfrm>
          <a:prstGeom prst="line">
            <a:avLst/>
          </a:prstGeom>
          <a:ln/>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66C91EB7-2B23-8F0C-5F67-59B37416D611}"/>
              </a:ext>
            </a:extLst>
          </p:cNvPr>
          <p:cNvCxnSpPr>
            <a:cxnSpLocks/>
          </p:cNvCxnSpPr>
          <p:nvPr/>
        </p:nvCxnSpPr>
        <p:spPr>
          <a:xfrm>
            <a:off x="18847978" y="10287458"/>
            <a:ext cx="0" cy="1065327"/>
          </a:xfrm>
          <a:prstGeom prst="line">
            <a:avLst/>
          </a:prstGeom>
          <a:ln/>
        </p:spPr>
        <p:style>
          <a:lnRef idx="2">
            <a:schemeClr val="dk1"/>
          </a:lnRef>
          <a:fillRef idx="0">
            <a:schemeClr val="dk1"/>
          </a:fillRef>
          <a:effectRef idx="1">
            <a:schemeClr val="dk1"/>
          </a:effectRef>
          <a:fontRef idx="minor">
            <a:schemeClr val="tx1"/>
          </a:fontRef>
        </p:style>
      </p:cxnSp>
      <p:cxnSp>
        <p:nvCxnSpPr>
          <p:cNvPr id="47" name="Straight Connector 46">
            <a:extLst>
              <a:ext uri="{FF2B5EF4-FFF2-40B4-BE49-F238E27FC236}">
                <a16:creationId xmlns:a16="http://schemas.microsoft.com/office/drawing/2014/main" id="{D97DA7D9-0E40-CA7E-3BAC-D488A6ED5F00}"/>
              </a:ext>
            </a:extLst>
          </p:cNvPr>
          <p:cNvCxnSpPr>
            <a:cxnSpLocks/>
          </p:cNvCxnSpPr>
          <p:nvPr/>
        </p:nvCxnSpPr>
        <p:spPr>
          <a:xfrm>
            <a:off x="19685408" y="10287458"/>
            <a:ext cx="0" cy="1065327"/>
          </a:xfrm>
          <a:prstGeom prst="line">
            <a:avLst/>
          </a:prstGeom>
          <a:ln/>
        </p:spPr>
        <p:style>
          <a:lnRef idx="2">
            <a:schemeClr val="dk1"/>
          </a:lnRef>
          <a:fillRef idx="0">
            <a:schemeClr val="dk1"/>
          </a:fillRef>
          <a:effectRef idx="1">
            <a:schemeClr val="dk1"/>
          </a:effectRef>
          <a:fontRef idx="minor">
            <a:schemeClr val="tx1"/>
          </a:fontRef>
        </p:style>
      </p:cxnSp>
      <p:sp>
        <p:nvSpPr>
          <p:cNvPr id="49" name="TextBox 48">
            <a:extLst>
              <a:ext uri="{FF2B5EF4-FFF2-40B4-BE49-F238E27FC236}">
                <a16:creationId xmlns:a16="http://schemas.microsoft.com/office/drawing/2014/main" id="{93FBF36D-57AA-0926-F798-AF19EC3532AD}"/>
              </a:ext>
            </a:extLst>
          </p:cNvPr>
          <p:cNvSpPr txBox="1"/>
          <p:nvPr/>
        </p:nvSpPr>
        <p:spPr>
          <a:xfrm>
            <a:off x="16798639" y="9881574"/>
            <a:ext cx="837368" cy="461665"/>
          </a:xfrm>
          <a:prstGeom prst="rect">
            <a:avLst/>
          </a:prstGeom>
          <a:noFill/>
        </p:spPr>
        <p:txBody>
          <a:bodyPr wrap="square" rtlCol="0">
            <a:spAutoFit/>
          </a:bodyPr>
          <a:lstStyle/>
          <a:p>
            <a:pPr algn="ctr" defTabSz="914400" fontAlgn="auto">
              <a:spcBef>
                <a:spcPts val="0"/>
              </a:spcBef>
              <a:spcAft>
                <a:spcPts val="0"/>
              </a:spcAft>
            </a:pPr>
            <a:r>
              <a:rPr lang="en-US" sz="2400" dirty="0">
                <a:solidFill>
                  <a:srgbClr val="052754"/>
                </a:solidFill>
                <a:latin typeface="Calibri" panose="020F0502020204030204" pitchFamily="34" charset="0"/>
                <a:ea typeface="+mn-ea"/>
                <a:cs typeface="Calibri" panose="020F0502020204030204" pitchFamily="34" charset="0"/>
              </a:rPr>
              <a:t>12m</a:t>
            </a:r>
          </a:p>
        </p:txBody>
      </p:sp>
      <p:sp>
        <p:nvSpPr>
          <p:cNvPr id="51" name="TextBox 50">
            <a:extLst>
              <a:ext uri="{FF2B5EF4-FFF2-40B4-BE49-F238E27FC236}">
                <a16:creationId xmlns:a16="http://schemas.microsoft.com/office/drawing/2014/main" id="{9CB8AC09-176C-A0B3-84D0-DDA170021871}"/>
              </a:ext>
            </a:extLst>
          </p:cNvPr>
          <p:cNvSpPr txBox="1"/>
          <p:nvPr/>
        </p:nvSpPr>
        <p:spPr>
          <a:xfrm>
            <a:off x="17636068" y="9881574"/>
            <a:ext cx="837368" cy="461665"/>
          </a:xfrm>
          <a:prstGeom prst="rect">
            <a:avLst/>
          </a:prstGeom>
          <a:noFill/>
        </p:spPr>
        <p:txBody>
          <a:bodyPr wrap="square" rtlCol="0">
            <a:spAutoFit/>
          </a:bodyPr>
          <a:lstStyle/>
          <a:p>
            <a:pPr algn="ctr" defTabSz="914400" fontAlgn="auto">
              <a:spcBef>
                <a:spcPts val="0"/>
              </a:spcBef>
              <a:spcAft>
                <a:spcPts val="0"/>
              </a:spcAft>
            </a:pPr>
            <a:r>
              <a:rPr lang="en-US" sz="2400" dirty="0">
                <a:solidFill>
                  <a:srgbClr val="052754"/>
                </a:solidFill>
                <a:latin typeface="Calibri" panose="020F0502020204030204" pitchFamily="34" charset="0"/>
                <a:ea typeface="+mn-ea"/>
                <a:cs typeface="Calibri" panose="020F0502020204030204" pitchFamily="34" charset="0"/>
              </a:rPr>
              <a:t>15m</a:t>
            </a:r>
            <a:endParaRPr lang="en-US" sz="1800" dirty="0">
              <a:solidFill>
                <a:srgbClr val="052754"/>
              </a:solidFill>
              <a:latin typeface="Calibri" panose="020F0502020204030204" pitchFamily="34" charset="0"/>
              <a:ea typeface="+mn-ea"/>
              <a:cs typeface="Calibri" panose="020F0502020204030204" pitchFamily="34" charset="0"/>
            </a:endParaRPr>
          </a:p>
        </p:txBody>
      </p:sp>
      <p:sp>
        <p:nvSpPr>
          <p:cNvPr id="52" name="TextBox 51">
            <a:extLst>
              <a:ext uri="{FF2B5EF4-FFF2-40B4-BE49-F238E27FC236}">
                <a16:creationId xmlns:a16="http://schemas.microsoft.com/office/drawing/2014/main" id="{E36F29C8-46C7-69A9-1426-9FADB0BBFCAD}"/>
              </a:ext>
            </a:extLst>
          </p:cNvPr>
          <p:cNvSpPr txBox="1"/>
          <p:nvPr/>
        </p:nvSpPr>
        <p:spPr>
          <a:xfrm>
            <a:off x="18454787" y="9884827"/>
            <a:ext cx="837368" cy="461665"/>
          </a:xfrm>
          <a:prstGeom prst="rect">
            <a:avLst/>
          </a:prstGeom>
          <a:noFill/>
        </p:spPr>
        <p:txBody>
          <a:bodyPr wrap="square" rtlCol="0">
            <a:spAutoFit/>
          </a:bodyPr>
          <a:lstStyle/>
          <a:p>
            <a:pPr algn="ctr" defTabSz="914400" fontAlgn="auto">
              <a:spcBef>
                <a:spcPts val="0"/>
              </a:spcBef>
              <a:spcAft>
                <a:spcPts val="0"/>
              </a:spcAft>
            </a:pPr>
            <a:r>
              <a:rPr lang="en-US" sz="2400" dirty="0">
                <a:solidFill>
                  <a:srgbClr val="052754"/>
                </a:solidFill>
                <a:latin typeface="Calibri" panose="020F0502020204030204" pitchFamily="34" charset="0"/>
                <a:ea typeface="+mn-ea"/>
                <a:cs typeface="Calibri" panose="020F0502020204030204" pitchFamily="34" charset="0"/>
              </a:rPr>
              <a:t>18m</a:t>
            </a:r>
            <a:endParaRPr lang="en-US" sz="1800" dirty="0">
              <a:solidFill>
                <a:srgbClr val="052754"/>
              </a:solidFill>
              <a:latin typeface="Calibri" panose="020F0502020204030204" pitchFamily="34" charset="0"/>
              <a:ea typeface="+mn-ea"/>
              <a:cs typeface="Calibri" panose="020F0502020204030204" pitchFamily="34" charset="0"/>
            </a:endParaRPr>
          </a:p>
        </p:txBody>
      </p:sp>
      <p:sp>
        <p:nvSpPr>
          <p:cNvPr id="54" name="TextBox 53">
            <a:extLst>
              <a:ext uri="{FF2B5EF4-FFF2-40B4-BE49-F238E27FC236}">
                <a16:creationId xmlns:a16="http://schemas.microsoft.com/office/drawing/2014/main" id="{ACA993B1-AD08-3EEF-1E2C-E2CB18BF9135}"/>
              </a:ext>
            </a:extLst>
          </p:cNvPr>
          <p:cNvSpPr txBox="1"/>
          <p:nvPr/>
        </p:nvSpPr>
        <p:spPr>
          <a:xfrm>
            <a:off x="19310865" y="9884827"/>
            <a:ext cx="837368" cy="461665"/>
          </a:xfrm>
          <a:prstGeom prst="rect">
            <a:avLst/>
          </a:prstGeom>
          <a:noFill/>
        </p:spPr>
        <p:txBody>
          <a:bodyPr wrap="square" rtlCol="0">
            <a:spAutoFit/>
          </a:bodyPr>
          <a:lstStyle/>
          <a:p>
            <a:pPr algn="ctr" defTabSz="914400" fontAlgn="auto">
              <a:spcBef>
                <a:spcPts val="0"/>
              </a:spcBef>
              <a:spcAft>
                <a:spcPts val="0"/>
              </a:spcAft>
            </a:pPr>
            <a:r>
              <a:rPr lang="en-US" sz="2400" dirty="0">
                <a:solidFill>
                  <a:srgbClr val="052754"/>
                </a:solidFill>
                <a:latin typeface="Calibri" panose="020F0502020204030204" pitchFamily="34" charset="0"/>
                <a:ea typeface="+mn-ea"/>
                <a:cs typeface="Calibri" panose="020F0502020204030204" pitchFamily="34" charset="0"/>
              </a:rPr>
              <a:t>21m</a:t>
            </a:r>
          </a:p>
        </p:txBody>
      </p:sp>
      <p:sp>
        <p:nvSpPr>
          <p:cNvPr id="55" name="TextBox 54">
            <a:extLst>
              <a:ext uri="{FF2B5EF4-FFF2-40B4-BE49-F238E27FC236}">
                <a16:creationId xmlns:a16="http://schemas.microsoft.com/office/drawing/2014/main" id="{A7964AC6-F325-7486-7E35-F24B01F647C0}"/>
              </a:ext>
            </a:extLst>
          </p:cNvPr>
          <p:cNvSpPr txBox="1"/>
          <p:nvPr/>
        </p:nvSpPr>
        <p:spPr>
          <a:xfrm>
            <a:off x="12600878" y="10277934"/>
            <a:ext cx="994989" cy="461665"/>
          </a:xfrm>
          <a:prstGeom prst="rect">
            <a:avLst/>
          </a:prstGeom>
          <a:noFill/>
        </p:spPr>
        <p:txBody>
          <a:bodyPr wrap="square" rtlCol="0">
            <a:spAutoFit/>
          </a:bodyPr>
          <a:lstStyle/>
          <a:p>
            <a:pPr algn="ctr" defTabSz="914400" fontAlgn="auto">
              <a:spcBef>
                <a:spcPts val="0"/>
              </a:spcBef>
              <a:spcAft>
                <a:spcPts val="0"/>
              </a:spcAft>
            </a:pPr>
            <a:r>
              <a:rPr lang="en-US" sz="2400" dirty="0">
                <a:solidFill>
                  <a:srgbClr val="002060"/>
                </a:solidFill>
                <a:latin typeface="Calibri" panose="020F0502020204030204" pitchFamily="34" charset="0"/>
                <a:ea typeface="+mn-ea"/>
                <a:cs typeface="Calibri" panose="020F0502020204030204" pitchFamily="34" charset="0"/>
              </a:rPr>
              <a:t>5-min</a:t>
            </a:r>
          </a:p>
        </p:txBody>
      </p:sp>
      <p:sp>
        <p:nvSpPr>
          <p:cNvPr id="56" name="TextBox 55">
            <a:extLst>
              <a:ext uri="{FF2B5EF4-FFF2-40B4-BE49-F238E27FC236}">
                <a16:creationId xmlns:a16="http://schemas.microsoft.com/office/drawing/2014/main" id="{326DA1AA-7346-919D-576D-51CA13F76B8B}"/>
              </a:ext>
            </a:extLst>
          </p:cNvPr>
          <p:cNvSpPr txBox="1"/>
          <p:nvPr/>
        </p:nvSpPr>
        <p:spPr>
          <a:xfrm>
            <a:off x="19828145" y="10250442"/>
            <a:ext cx="994989" cy="461665"/>
          </a:xfrm>
          <a:prstGeom prst="rect">
            <a:avLst/>
          </a:prstGeom>
          <a:noFill/>
        </p:spPr>
        <p:txBody>
          <a:bodyPr wrap="square" rtlCol="0">
            <a:spAutoFit/>
          </a:bodyPr>
          <a:lstStyle/>
          <a:p>
            <a:pPr algn="ctr" defTabSz="914400" fontAlgn="auto">
              <a:spcBef>
                <a:spcPts val="0"/>
              </a:spcBef>
              <a:spcAft>
                <a:spcPts val="0"/>
              </a:spcAft>
            </a:pPr>
            <a:r>
              <a:rPr lang="en-US" sz="2400" dirty="0">
                <a:solidFill>
                  <a:srgbClr val="002060"/>
                </a:solidFill>
                <a:latin typeface="Calibri" panose="020F0502020204030204" pitchFamily="34" charset="0"/>
                <a:ea typeface="+mn-ea"/>
                <a:cs typeface="Calibri" panose="020F0502020204030204" pitchFamily="34" charset="0"/>
              </a:rPr>
              <a:t>5-min</a:t>
            </a:r>
          </a:p>
        </p:txBody>
      </p:sp>
      <p:cxnSp>
        <p:nvCxnSpPr>
          <p:cNvPr id="57" name="Straight Connector 56">
            <a:extLst>
              <a:ext uri="{FF2B5EF4-FFF2-40B4-BE49-F238E27FC236}">
                <a16:creationId xmlns:a16="http://schemas.microsoft.com/office/drawing/2014/main" id="{E4B58F2E-9E24-5B3D-7B86-F71D6ACA354E}"/>
              </a:ext>
            </a:extLst>
          </p:cNvPr>
          <p:cNvCxnSpPr>
            <a:cxnSpLocks/>
          </p:cNvCxnSpPr>
          <p:nvPr/>
        </p:nvCxnSpPr>
        <p:spPr>
          <a:xfrm>
            <a:off x="20904982" y="9584788"/>
            <a:ext cx="0" cy="2743200"/>
          </a:xfrm>
          <a:prstGeom prst="line">
            <a:avLst/>
          </a:prstGeom>
          <a:noFill/>
          <a:ln w="28575" cap="flat" cmpd="sng" algn="ctr">
            <a:solidFill>
              <a:srgbClr val="2D184F"/>
            </a:solidFill>
            <a:prstDash val="solid"/>
            <a:miter lim="800000"/>
          </a:ln>
          <a:effectLst/>
        </p:spPr>
      </p:cxnSp>
      <p:sp>
        <p:nvSpPr>
          <p:cNvPr id="58" name="TextBox 57">
            <a:extLst>
              <a:ext uri="{FF2B5EF4-FFF2-40B4-BE49-F238E27FC236}">
                <a16:creationId xmlns:a16="http://schemas.microsoft.com/office/drawing/2014/main" id="{BAA89568-F7FC-B65A-E948-5A136294DEA1}"/>
              </a:ext>
            </a:extLst>
          </p:cNvPr>
          <p:cNvSpPr txBox="1"/>
          <p:nvPr/>
        </p:nvSpPr>
        <p:spPr>
          <a:xfrm>
            <a:off x="19629539" y="10713447"/>
            <a:ext cx="1392202" cy="830997"/>
          </a:xfrm>
          <a:prstGeom prst="rect">
            <a:avLst/>
          </a:prstGeom>
          <a:noFill/>
        </p:spPr>
        <p:txBody>
          <a:bodyPr wrap="square" rtlCol="0">
            <a:spAutoFit/>
          </a:bodyPr>
          <a:lstStyle/>
          <a:p>
            <a:pPr algn="ctr" defTabSz="914400" fontAlgn="auto">
              <a:spcBef>
                <a:spcPts val="0"/>
              </a:spcBef>
              <a:spcAft>
                <a:spcPts val="0"/>
              </a:spcAft>
            </a:pPr>
            <a:r>
              <a:rPr lang="en-US" sz="2400" dirty="0">
                <a:solidFill>
                  <a:srgbClr val="052754"/>
                </a:solidFill>
                <a:latin typeface="Calibri" panose="020F0502020204030204" pitchFamily="34" charset="0"/>
                <a:ea typeface="+mn-ea"/>
                <a:cs typeface="Calibri" panose="020F0502020204030204" pitchFamily="34" charset="0"/>
              </a:rPr>
              <a:t>Cool Down</a:t>
            </a:r>
          </a:p>
        </p:txBody>
      </p:sp>
      <p:sp>
        <p:nvSpPr>
          <p:cNvPr id="59" name="TextBox 58">
            <a:extLst>
              <a:ext uri="{FF2B5EF4-FFF2-40B4-BE49-F238E27FC236}">
                <a16:creationId xmlns:a16="http://schemas.microsoft.com/office/drawing/2014/main" id="{564CC187-C311-D5A6-F209-77F79D571485}"/>
              </a:ext>
            </a:extLst>
          </p:cNvPr>
          <p:cNvSpPr txBox="1"/>
          <p:nvPr/>
        </p:nvSpPr>
        <p:spPr>
          <a:xfrm>
            <a:off x="14242188" y="11352785"/>
            <a:ext cx="746975" cy="1015663"/>
          </a:xfrm>
          <a:prstGeom prst="rect">
            <a:avLst/>
          </a:prstGeom>
          <a:noFill/>
        </p:spPr>
        <p:txBody>
          <a:bodyPr wrap="square" rtlCol="0">
            <a:spAutoFit/>
          </a:bodyPr>
          <a:lstStyle/>
          <a:p>
            <a:pPr algn="ctr" defTabSz="914400" fontAlgn="auto">
              <a:spcBef>
                <a:spcPts val="0"/>
              </a:spcBef>
              <a:spcAft>
                <a:spcPts val="0"/>
              </a:spcAft>
            </a:pPr>
            <a:r>
              <a:rPr lang="en-US" sz="2000" dirty="0">
                <a:solidFill>
                  <a:srgbClr val="052754"/>
                </a:solidFill>
                <a:latin typeface="Calibri" panose="020F0502020204030204" pitchFamily="34" charset="0"/>
                <a:ea typeface="+mn-ea"/>
                <a:cs typeface="Calibri" panose="020F0502020204030204" pitchFamily="34" charset="0"/>
              </a:rPr>
              <a:t>FS</a:t>
            </a:r>
          </a:p>
          <a:p>
            <a:pPr algn="ctr" defTabSz="914400" fontAlgn="auto">
              <a:spcBef>
                <a:spcPts val="0"/>
              </a:spcBef>
              <a:spcAft>
                <a:spcPts val="0"/>
              </a:spcAft>
            </a:pPr>
            <a:r>
              <a:rPr lang="en-US" sz="2000" dirty="0">
                <a:solidFill>
                  <a:srgbClr val="052754"/>
                </a:solidFill>
                <a:latin typeface="Calibri" panose="020F0502020204030204" pitchFamily="34" charset="0"/>
                <a:ea typeface="+mn-ea"/>
                <a:cs typeface="Calibri" panose="020F0502020204030204" pitchFamily="34" charset="0"/>
              </a:rPr>
              <a:t>FAS</a:t>
            </a:r>
          </a:p>
          <a:p>
            <a:pPr algn="ctr" defTabSz="914400" fontAlgn="auto">
              <a:spcBef>
                <a:spcPts val="0"/>
              </a:spcBef>
              <a:spcAft>
                <a:spcPts val="0"/>
              </a:spcAft>
            </a:pPr>
            <a:r>
              <a:rPr lang="en-US" sz="2000" dirty="0">
                <a:solidFill>
                  <a:srgbClr val="052754"/>
                </a:solidFill>
                <a:latin typeface="Calibri" panose="020F0502020204030204" pitchFamily="34" charset="0"/>
                <a:ea typeface="+mn-ea"/>
                <a:cs typeface="Calibri" panose="020F0502020204030204" pitchFamily="34" charset="0"/>
              </a:rPr>
              <a:t>RPE</a:t>
            </a:r>
          </a:p>
        </p:txBody>
      </p:sp>
      <p:sp>
        <p:nvSpPr>
          <p:cNvPr id="60" name="TextBox 59">
            <a:extLst>
              <a:ext uri="{FF2B5EF4-FFF2-40B4-BE49-F238E27FC236}">
                <a16:creationId xmlns:a16="http://schemas.microsoft.com/office/drawing/2014/main" id="{9C0C8C35-5D99-DA98-5DDD-229C05FD4D17}"/>
              </a:ext>
            </a:extLst>
          </p:cNvPr>
          <p:cNvSpPr txBox="1"/>
          <p:nvPr/>
        </p:nvSpPr>
        <p:spPr>
          <a:xfrm>
            <a:off x="15093115" y="11352785"/>
            <a:ext cx="746975" cy="1015663"/>
          </a:xfrm>
          <a:prstGeom prst="rect">
            <a:avLst/>
          </a:prstGeom>
          <a:noFill/>
        </p:spPr>
        <p:txBody>
          <a:bodyPr wrap="square" rtlCol="0">
            <a:spAutoFit/>
          </a:bodyPr>
          <a:lstStyle/>
          <a:p>
            <a:pPr algn="ctr" defTabSz="914400" fontAlgn="auto">
              <a:spcBef>
                <a:spcPts val="0"/>
              </a:spcBef>
              <a:spcAft>
                <a:spcPts val="0"/>
              </a:spcAft>
            </a:pPr>
            <a:r>
              <a:rPr lang="en-US" sz="2000" dirty="0">
                <a:solidFill>
                  <a:srgbClr val="052754"/>
                </a:solidFill>
                <a:latin typeface="Calibri" panose="020F0502020204030204" pitchFamily="34" charset="0"/>
                <a:ea typeface="+mn-ea"/>
                <a:cs typeface="Calibri" panose="020F0502020204030204" pitchFamily="34" charset="0"/>
              </a:rPr>
              <a:t>FS</a:t>
            </a:r>
          </a:p>
          <a:p>
            <a:pPr algn="ctr" defTabSz="914400" fontAlgn="auto">
              <a:spcBef>
                <a:spcPts val="0"/>
              </a:spcBef>
              <a:spcAft>
                <a:spcPts val="0"/>
              </a:spcAft>
            </a:pPr>
            <a:r>
              <a:rPr lang="en-US" sz="2000" dirty="0">
                <a:solidFill>
                  <a:srgbClr val="052754"/>
                </a:solidFill>
                <a:latin typeface="Calibri" panose="020F0502020204030204" pitchFamily="34" charset="0"/>
                <a:ea typeface="+mn-ea"/>
                <a:cs typeface="Calibri" panose="020F0502020204030204" pitchFamily="34" charset="0"/>
              </a:rPr>
              <a:t>FAS</a:t>
            </a:r>
          </a:p>
          <a:p>
            <a:pPr algn="ctr" defTabSz="914400" fontAlgn="auto">
              <a:spcBef>
                <a:spcPts val="0"/>
              </a:spcBef>
              <a:spcAft>
                <a:spcPts val="0"/>
              </a:spcAft>
            </a:pPr>
            <a:r>
              <a:rPr lang="en-US" sz="2000" dirty="0">
                <a:solidFill>
                  <a:srgbClr val="052754"/>
                </a:solidFill>
                <a:latin typeface="Calibri" panose="020F0502020204030204" pitchFamily="34" charset="0"/>
                <a:ea typeface="+mn-ea"/>
                <a:cs typeface="Calibri" panose="020F0502020204030204" pitchFamily="34" charset="0"/>
              </a:rPr>
              <a:t>RPE</a:t>
            </a:r>
          </a:p>
        </p:txBody>
      </p:sp>
      <p:sp>
        <p:nvSpPr>
          <p:cNvPr id="61" name="TextBox 60">
            <a:extLst>
              <a:ext uri="{FF2B5EF4-FFF2-40B4-BE49-F238E27FC236}">
                <a16:creationId xmlns:a16="http://schemas.microsoft.com/office/drawing/2014/main" id="{60EFFD18-1665-81E1-B917-64C8CB1F9153}"/>
              </a:ext>
            </a:extLst>
          </p:cNvPr>
          <p:cNvSpPr txBox="1"/>
          <p:nvPr/>
        </p:nvSpPr>
        <p:spPr>
          <a:xfrm>
            <a:off x="15968662" y="11343261"/>
            <a:ext cx="746975" cy="1015663"/>
          </a:xfrm>
          <a:prstGeom prst="rect">
            <a:avLst/>
          </a:prstGeom>
          <a:noFill/>
        </p:spPr>
        <p:txBody>
          <a:bodyPr wrap="square" rtlCol="0">
            <a:spAutoFit/>
          </a:bodyPr>
          <a:lstStyle/>
          <a:p>
            <a:pPr algn="ctr" defTabSz="914400" fontAlgn="auto">
              <a:spcBef>
                <a:spcPts val="0"/>
              </a:spcBef>
              <a:spcAft>
                <a:spcPts val="0"/>
              </a:spcAft>
            </a:pPr>
            <a:r>
              <a:rPr lang="en-US" sz="2000" dirty="0">
                <a:solidFill>
                  <a:srgbClr val="052754"/>
                </a:solidFill>
                <a:latin typeface="Calibri" panose="020F0502020204030204" pitchFamily="34" charset="0"/>
                <a:ea typeface="+mn-ea"/>
                <a:cs typeface="Calibri" panose="020F0502020204030204" pitchFamily="34" charset="0"/>
              </a:rPr>
              <a:t>FS</a:t>
            </a:r>
          </a:p>
          <a:p>
            <a:pPr algn="ctr" defTabSz="914400" fontAlgn="auto">
              <a:spcBef>
                <a:spcPts val="0"/>
              </a:spcBef>
              <a:spcAft>
                <a:spcPts val="0"/>
              </a:spcAft>
            </a:pPr>
            <a:r>
              <a:rPr lang="en-US" sz="2000" dirty="0">
                <a:solidFill>
                  <a:srgbClr val="052754"/>
                </a:solidFill>
                <a:latin typeface="Calibri" panose="020F0502020204030204" pitchFamily="34" charset="0"/>
                <a:ea typeface="+mn-ea"/>
                <a:cs typeface="Calibri" panose="020F0502020204030204" pitchFamily="34" charset="0"/>
              </a:rPr>
              <a:t>FAS</a:t>
            </a:r>
          </a:p>
          <a:p>
            <a:pPr algn="ctr" defTabSz="914400" fontAlgn="auto">
              <a:spcBef>
                <a:spcPts val="0"/>
              </a:spcBef>
              <a:spcAft>
                <a:spcPts val="0"/>
              </a:spcAft>
            </a:pPr>
            <a:r>
              <a:rPr lang="en-US" sz="2000" dirty="0">
                <a:solidFill>
                  <a:srgbClr val="052754"/>
                </a:solidFill>
                <a:latin typeface="Calibri" panose="020F0502020204030204" pitchFamily="34" charset="0"/>
                <a:ea typeface="+mn-ea"/>
                <a:cs typeface="Calibri" panose="020F0502020204030204" pitchFamily="34" charset="0"/>
              </a:rPr>
              <a:t>RPE</a:t>
            </a:r>
          </a:p>
        </p:txBody>
      </p:sp>
      <p:sp>
        <p:nvSpPr>
          <p:cNvPr id="62" name="TextBox 61">
            <a:extLst>
              <a:ext uri="{FF2B5EF4-FFF2-40B4-BE49-F238E27FC236}">
                <a16:creationId xmlns:a16="http://schemas.microsoft.com/office/drawing/2014/main" id="{E86DD8D2-E786-64A3-95D2-83896CB8D0A0}"/>
              </a:ext>
            </a:extLst>
          </p:cNvPr>
          <p:cNvSpPr txBox="1"/>
          <p:nvPr/>
        </p:nvSpPr>
        <p:spPr>
          <a:xfrm>
            <a:off x="16787891" y="11352785"/>
            <a:ext cx="746975" cy="1015663"/>
          </a:xfrm>
          <a:prstGeom prst="rect">
            <a:avLst/>
          </a:prstGeom>
          <a:noFill/>
        </p:spPr>
        <p:txBody>
          <a:bodyPr wrap="square" rtlCol="0">
            <a:spAutoFit/>
          </a:bodyPr>
          <a:lstStyle/>
          <a:p>
            <a:pPr algn="ctr" defTabSz="914400" fontAlgn="auto">
              <a:spcBef>
                <a:spcPts val="0"/>
              </a:spcBef>
              <a:spcAft>
                <a:spcPts val="0"/>
              </a:spcAft>
            </a:pPr>
            <a:r>
              <a:rPr lang="en-US" sz="2000" dirty="0">
                <a:solidFill>
                  <a:srgbClr val="052754"/>
                </a:solidFill>
                <a:latin typeface="Calibri" panose="020F0502020204030204" pitchFamily="34" charset="0"/>
                <a:ea typeface="+mn-ea"/>
                <a:cs typeface="Calibri" panose="020F0502020204030204" pitchFamily="34" charset="0"/>
              </a:rPr>
              <a:t>FS</a:t>
            </a:r>
          </a:p>
          <a:p>
            <a:pPr algn="ctr" defTabSz="914400" fontAlgn="auto">
              <a:spcBef>
                <a:spcPts val="0"/>
              </a:spcBef>
              <a:spcAft>
                <a:spcPts val="0"/>
              </a:spcAft>
            </a:pPr>
            <a:r>
              <a:rPr lang="en-US" sz="2000" dirty="0">
                <a:solidFill>
                  <a:srgbClr val="052754"/>
                </a:solidFill>
                <a:latin typeface="Calibri" panose="020F0502020204030204" pitchFamily="34" charset="0"/>
                <a:ea typeface="+mn-ea"/>
                <a:cs typeface="Calibri" panose="020F0502020204030204" pitchFamily="34" charset="0"/>
              </a:rPr>
              <a:t>FAS</a:t>
            </a:r>
          </a:p>
          <a:p>
            <a:pPr algn="ctr" defTabSz="914400" fontAlgn="auto">
              <a:spcBef>
                <a:spcPts val="0"/>
              </a:spcBef>
              <a:spcAft>
                <a:spcPts val="0"/>
              </a:spcAft>
            </a:pPr>
            <a:r>
              <a:rPr lang="en-US" sz="2000" dirty="0">
                <a:solidFill>
                  <a:srgbClr val="052754"/>
                </a:solidFill>
                <a:latin typeface="Calibri" panose="020F0502020204030204" pitchFamily="34" charset="0"/>
                <a:ea typeface="+mn-ea"/>
                <a:cs typeface="Calibri" panose="020F0502020204030204" pitchFamily="34" charset="0"/>
              </a:rPr>
              <a:t>RPE</a:t>
            </a:r>
          </a:p>
        </p:txBody>
      </p:sp>
      <p:sp>
        <p:nvSpPr>
          <p:cNvPr id="63" name="TextBox 62">
            <a:extLst>
              <a:ext uri="{FF2B5EF4-FFF2-40B4-BE49-F238E27FC236}">
                <a16:creationId xmlns:a16="http://schemas.microsoft.com/office/drawing/2014/main" id="{865C1F81-CD31-ADF4-67ED-3D5B5B88EC06}"/>
              </a:ext>
            </a:extLst>
          </p:cNvPr>
          <p:cNvSpPr txBox="1"/>
          <p:nvPr/>
        </p:nvSpPr>
        <p:spPr>
          <a:xfrm>
            <a:off x="17634377" y="11352785"/>
            <a:ext cx="746975" cy="1015663"/>
          </a:xfrm>
          <a:prstGeom prst="rect">
            <a:avLst/>
          </a:prstGeom>
          <a:noFill/>
        </p:spPr>
        <p:txBody>
          <a:bodyPr wrap="square" rtlCol="0">
            <a:spAutoFit/>
          </a:bodyPr>
          <a:lstStyle/>
          <a:p>
            <a:pPr algn="ctr" defTabSz="914400" fontAlgn="auto">
              <a:spcBef>
                <a:spcPts val="0"/>
              </a:spcBef>
              <a:spcAft>
                <a:spcPts val="0"/>
              </a:spcAft>
            </a:pPr>
            <a:r>
              <a:rPr lang="en-US" sz="2000" dirty="0">
                <a:solidFill>
                  <a:srgbClr val="052754"/>
                </a:solidFill>
                <a:latin typeface="Calibri" panose="020F0502020204030204" pitchFamily="34" charset="0"/>
                <a:ea typeface="+mn-ea"/>
                <a:cs typeface="Calibri" panose="020F0502020204030204" pitchFamily="34" charset="0"/>
              </a:rPr>
              <a:t>FS</a:t>
            </a:r>
          </a:p>
          <a:p>
            <a:pPr algn="ctr" defTabSz="914400" fontAlgn="auto">
              <a:spcBef>
                <a:spcPts val="0"/>
              </a:spcBef>
              <a:spcAft>
                <a:spcPts val="0"/>
              </a:spcAft>
            </a:pPr>
            <a:r>
              <a:rPr lang="en-US" sz="2000" dirty="0">
                <a:solidFill>
                  <a:srgbClr val="052754"/>
                </a:solidFill>
                <a:latin typeface="Calibri" panose="020F0502020204030204" pitchFamily="34" charset="0"/>
                <a:ea typeface="+mn-ea"/>
                <a:cs typeface="Calibri" panose="020F0502020204030204" pitchFamily="34" charset="0"/>
              </a:rPr>
              <a:t>FAS</a:t>
            </a:r>
          </a:p>
          <a:p>
            <a:pPr algn="ctr" defTabSz="914400" fontAlgn="auto">
              <a:spcBef>
                <a:spcPts val="0"/>
              </a:spcBef>
              <a:spcAft>
                <a:spcPts val="0"/>
              </a:spcAft>
            </a:pPr>
            <a:r>
              <a:rPr lang="en-US" sz="2000" dirty="0">
                <a:solidFill>
                  <a:srgbClr val="052754"/>
                </a:solidFill>
                <a:latin typeface="Calibri" panose="020F0502020204030204" pitchFamily="34" charset="0"/>
                <a:ea typeface="+mn-ea"/>
                <a:cs typeface="Calibri" panose="020F0502020204030204" pitchFamily="34" charset="0"/>
              </a:rPr>
              <a:t>RPE</a:t>
            </a:r>
          </a:p>
        </p:txBody>
      </p:sp>
      <p:sp>
        <p:nvSpPr>
          <p:cNvPr id="14336" name="TextBox 14335">
            <a:extLst>
              <a:ext uri="{FF2B5EF4-FFF2-40B4-BE49-F238E27FC236}">
                <a16:creationId xmlns:a16="http://schemas.microsoft.com/office/drawing/2014/main" id="{51DB3C49-0FAC-224D-1ED4-D5A510E2BBDF}"/>
              </a:ext>
            </a:extLst>
          </p:cNvPr>
          <p:cNvSpPr txBox="1"/>
          <p:nvPr/>
        </p:nvSpPr>
        <p:spPr>
          <a:xfrm>
            <a:off x="18470534" y="11343260"/>
            <a:ext cx="746975" cy="1015663"/>
          </a:xfrm>
          <a:prstGeom prst="rect">
            <a:avLst/>
          </a:prstGeom>
          <a:noFill/>
        </p:spPr>
        <p:txBody>
          <a:bodyPr wrap="square" rtlCol="0">
            <a:spAutoFit/>
          </a:bodyPr>
          <a:lstStyle/>
          <a:p>
            <a:pPr algn="ctr" defTabSz="914400" fontAlgn="auto">
              <a:spcBef>
                <a:spcPts val="0"/>
              </a:spcBef>
              <a:spcAft>
                <a:spcPts val="0"/>
              </a:spcAft>
            </a:pPr>
            <a:r>
              <a:rPr lang="en-US" sz="2000" dirty="0">
                <a:solidFill>
                  <a:srgbClr val="052754"/>
                </a:solidFill>
                <a:latin typeface="Calibri" panose="020F0502020204030204" pitchFamily="34" charset="0"/>
                <a:ea typeface="+mn-ea"/>
                <a:cs typeface="Calibri" panose="020F0502020204030204" pitchFamily="34" charset="0"/>
              </a:rPr>
              <a:t>FS</a:t>
            </a:r>
          </a:p>
          <a:p>
            <a:pPr algn="ctr" defTabSz="914400" fontAlgn="auto">
              <a:spcBef>
                <a:spcPts val="0"/>
              </a:spcBef>
              <a:spcAft>
                <a:spcPts val="0"/>
              </a:spcAft>
            </a:pPr>
            <a:r>
              <a:rPr lang="en-US" sz="2000" dirty="0">
                <a:solidFill>
                  <a:srgbClr val="052754"/>
                </a:solidFill>
                <a:latin typeface="Calibri" panose="020F0502020204030204" pitchFamily="34" charset="0"/>
                <a:ea typeface="+mn-ea"/>
                <a:cs typeface="Calibri" panose="020F0502020204030204" pitchFamily="34" charset="0"/>
              </a:rPr>
              <a:t>FAS</a:t>
            </a:r>
          </a:p>
          <a:p>
            <a:pPr algn="ctr" defTabSz="914400" fontAlgn="auto">
              <a:spcBef>
                <a:spcPts val="0"/>
              </a:spcBef>
              <a:spcAft>
                <a:spcPts val="0"/>
              </a:spcAft>
            </a:pPr>
            <a:r>
              <a:rPr lang="en-US" sz="2000" dirty="0">
                <a:solidFill>
                  <a:srgbClr val="052754"/>
                </a:solidFill>
                <a:latin typeface="Calibri" panose="020F0502020204030204" pitchFamily="34" charset="0"/>
                <a:ea typeface="+mn-ea"/>
                <a:cs typeface="Calibri" panose="020F0502020204030204" pitchFamily="34" charset="0"/>
              </a:rPr>
              <a:t>RPE</a:t>
            </a:r>
          </a:p>
        </p:txBody>
      </p:sp>
      <p:sp>
        <p:nvSpPr>
          <p:cNvPr id="14337" name="TextBox 14336">
            <a:extLst>
              <a:ext uri="{FF2B5EF4-FFF2-40B4-BE49-F238E27FC236}">
                <a16:creationId xmlns:a16="http://schemas.microsoft.com/office/drawing/2014/main" id="{6EBB8EC5-4FB2-C997-0DF7-BE0C8D869214}"/>
              </a:ext>
            </a:extLst>
          </p:cNvPr>
          <p:cNvSpPr txBox="1"/>
          <p:nvPr/>
        </p:nvSpPr>
        <p:spPr>
          <a:xfrm>
            <a:off x="19320577" y="11366441"/>
            <a:ext cx="746975" cy="1015663"/>
          </a:xfrm>
          <a:prstGeom prst="rect">
            <a:avLst/>
          </a:prstGeom>
          <a:noFill/>
        </p:spPr>
        <p:txBody>
          <a:bodyPr wrap="square" rtlCol="0">
            <a:spAutoFit/>
          </a:bodyPr>
          <a:lstStyle/>
          <a:p>
            <a:pPr algn="ctr" defTabSz="914400" fontAlgn="auto">
              <a:spcBef>
                <a:spcPts val="0"/>
              </a:spcBef>
              <a:spcAft>
                <a:spcPts val="0"/>
              </a:spcAft>
            </a:pPr>
            <a:r>
              <a:rPr lang="en-US" sz="2000" dirty="0">
                <a:solidFill>
                  <a:srgbClr val="052754"/>
                </a:solidFill>
                <a:latin typeface="Calibri" panose="020F0502020204030204" pitchFamily="34" charset="0"/>
                <a:ea typeface="+mn-ea"/>
                <a:cs typeface="Calibri" panose="020F0502020204030204" pitchFamily="34" charset="0"/>
              </a:rPr>
              <a:t>FS</a:t>
            </a:r>
          </a:p>
          <a:p>
            <a:pPr algn="ctr" defTabSz="914400" fontAlgn="auto">
              <a:spcBef>
                <a:spcPts val="0"/>
              </a:spcBef>
              <a:spcAft>
                <a:spcPts val="0"/>
              </a:spcAft>
            </a:pPr>
            <a:r>
              <a:rPr lang="en-US" sz="2000" dirty="0">
                <a:solidFill>
                  <a:srgbClr val="052754"/>
                </a:solidFill>
                <a:latin typeface="Calibri" panose="020F0502020204030204" pitchFamily="34" charset="0"/>
                <a:ea typeface="+mn-ea"/>
                <a:cs typeface="Calibri" panose="020F0502020204030204" pitchFamily="34" charset="0"/>
              </a:rPr>
              <a:t>FAS</a:t>
            </a:r>
          </a:p>
          <a:p>
            <a:pPr algn="ctr" defTabSz="914400" fontAlgn="auto">
              <a:spcBef>
                <a:spcPts val="0"/>
              </a:spcBef>
              <a:spcAft>
                <a:spcPts val="0"/>
              </a:spcAft>
            </a:pPr>
            <a:r>
              <a:rPr lang="en-US" sz="2000" dirty="0">
                <a:solidFill>
                  <a:srgbClr val="052754"/>
                </a:solidFill>
                <a:latin typeface="Calibri" panose="020F0502020204030204" pitchFamily="34" charset="0"/>
                <a:ea typeface="+mn-ea"/>
                <a:cs typeface="Calibri" panose="020F0502020204030204" pitchFamily="34" charset="0"/>
              </a:rPr>
              <a:t>RPE</a:t>
            </a:r>
          </a:p>
        </p:txBody>
      </p:sp>
      <p:sp>
        <p:nvSpPr>
          <p:cNvPr id="14340" name="TextBox 14339">
            <a:extLst>
              <a:ext uri="{FF2B5EF4-FFF2-40B4-BE49-F238E27FC236}">
                <a16:creationId xmlns:a16="http://schemas.microsoft.com/office/drawing/2014/main" id="{5B75CF1D-2608-54CD-7444-464F5518FFDF}"/>
              </a:ext>
            </a:extLst>
          </p:cNvPr>
          <p:cNvSpPr txBox="1"/>
          <p:nvPr/>
        </p:nvSpPr>
        <p:spPr>
          <a:xfrm>
            <a:off x="15524600" y="8780485"/>
            <a:ext cx="2281806" cy="461665"/>
          </a:xfrm>
          <a:prstGeom prst="rect">
            <a:avLst/>
          </a:prstGeom>
          <a:noFill/>
        </p:spPr>
        <p:txBody>
          <a:bodyPr wrap="square" rtlCol="0">
            <a:spAutoFit/>
          </a:bodyPr>
          <a:lstStyle/>
          <a:p>
            <a:pPr algn="ctr" defTabSz="914400" fontAlgn="auto">
              <a:spcBef>
                <a:spcPts val="0"/>
              </a:spcBef>
              <a:spcAft>
                <a:spcPts val="0"/>
              </a:spcAft>
            </a:pPr>
            <a:r>
              <a:rPr lang="en-US" sz="2400" b="1" u="sng" dirty="0">
                <a:solidFill>
                  <a:srgbClr val="002060"/>
                </a:solidFill>
                <a:latin typeface="Calibri" panose="020F0502020204030204" pitchFamily="34" charset="0"/>
                <a:ea typeface="+mn-ea"/>
                <a:cs typeface="Calibri" panose="020F0502020204030204" pitchFamily="34" charset="0"/>
              </a:rPr>
              <a:t>Exercise Session</a:t>
            </a:r>
          </a:p>
        </p:txBody>
      </p:sp>
      <p:sp>
        <p:nvSpPr>
          <p:cNvPr id="14341" name="TextBox 14340">
            <a:extLst>
              <a:ext uri="{FF2B5EF4-FFF2-40B4-BE49-F238E27FC236}">
                <a16:creationId xmlns:a16="http://schemas.microsoft.com/office/drawing/2014/main" id="{6BAB2B53-74DC-CB9D-BCF0-31E8B736084B}"/>
              </a:ext>
            </a:extLst>
          </p:cNvPr>
          <p:cNvSpPr txBox="1"/>
          <p:nvPr/>
        </p:nvSpPr>
        <p:spPr>
          <a:xfrm>
            <a:off x="10003181" y="8774768"/>
            <a:ext cx="1655276" cy="461665"/>
          </a:xfrm>
          <a:prstGeom prst="rect">
            <a:avLst/>
          </a:prstGeom>
          <a:noFill/>
        </p:spPr>
        <p:txBody>
          <a:bodyPr wrap="square" rtlCol="0">
            <a:spAutoFit/>
          </a:bodyPr>
          <a:lstStyle/>
          <a:p>
            <a:pPr algn="ctr" defTabSz="914400" fontAlgn="auto">
              <a:spcBef>
                <a:spcPts val="0"/>
              </a:spcBef>
              <a:spcAft>
                <a:spcPts val="0"/>
              </a:spcAft>
            </a:pPr>
            <a:r>
              <a:rPr lang="en-US" sz="2400" b="1" u="sng" dirty="0">
                <a:solidFill>
                  <a:srgbClr val="002060"/>
                </a:solidFill>
                <a:latin typeface="Calibri" panose="020F0502020204030204" pitchFamily="34" charset="0"/>
                <a:ea typeface="+mn-ea"/>
                <a:cs typeface="Calibri" panose="020F0502020204030204" pitchFamily="34" charset="0"/>
              </a:rPr>
              <a:t>Pre-Session</a:t>
            </a:r>
          </a:p>
        </p:txBody>
      </p:sp>
      <p:sp>
        <p:nvSpPr>
          <p:cNvPr id="14342" name="TextBox 14341">
            <a:extLst>
              <a:ext uri="{FF2B5EF4-FFF2-40B4-BE49-F238E27FC236}">
                <a16:creationId xmlns:a16="http://schemas.microsoft.com/office/drawing/2014/main" id="{FD95ED0D-CDA1-A645-9475-8B3613A12747}"/>
              </a:ext>
            </a:extLst>
          </p:cNvPr>
          <p:cNvSpPr txBox="1"/>
          <p:nvPr/>
        </p:nvSpPr>
        <p:spPr>
          <a:xfrm>
            <a:off x="25821932" y="21185517"/>
            <a:ext cx="8499340" cy="553998"/>
          </a:xfrm>
          <a:prstGeom prst="rect">
            <a:avLst/>
          </a:prstGeom>
          <a:noFill/>
        </p:spPr>
        <p:txBody>
          <a:bodyPr wrap="square" rtlCol="0">
            <a:spAutoFit/>
          </a:bodyPr>
          <a:lstStyle/>
          <a:p>
            <a:r>
              <a:rPr lang="en-US" sz="3000" b="1" u="sng" dirty="0">
                <a:solidFill>
                  <a:srgbClr val="DE6225"/>
                </a:solidFill>
                <a:latin typeface="Calibri" panose="020F0502020204030204" pitchFamily="34" charset="0"/>
                <a:cs typeface="Calibri" panose="020F0502020204030204" pitchFamily="34" charset="0"/>
              </a:rPr>
              <a:t>Figure 3</a:t>
            </a:r>
            <a:r>
              <a:rPr lang="en-US" sz="3000" b="1" dirty="0">
                <a:solidFill>
                  <a:srgbClr val="DE6225"/>
                </a:solidFill>
                <a:latin typeface="Calibri" panose="020F0502020204030204" pitchFamily="34" charset="0"/>
                <a:cs typeface="Calibri" panose="020F0502020204030204" pitchFamily="34" charset="0"/>
              </a:rPr>
              <a:t>. </a:t>
            </a:r>
            <a:r>
              <a:rPr lang="en-US" sz="2800" b="1" dirty="0">
                <a:solidFill>
                  <a:srgbClr val="DE6225"/>
                </a:solidFill>
                <a:latin typeface="Calibri" panose="020F0502020204030204" pitchFamily="34" charset="0"/>
                <a:cs typeface="Calibri" panose="020F0502020204030204" pitchFamily="34" charset="0"/>
              </a:rPr>
              <a:t>2-Back RT </a:t>
            </a:r>
            <a:r>
              <a:rPr kumimoji="0" lang="en-US" sz="2800" b="1" i="0" u="none" strike="noStrike" kern="1200" cap="none" spc="0" normalizeH="0" baseline="0" noProof="0" dirty="0">
                <a:ln>
                  <a:noFill/>
                </a:ln>
                <a:solidFill>
                  <a:srgbClr val="DE6225"/>
                </a:solidFill>
                <a:effectLst/>
                <a:uLnTx/>
                <a:uFillTx/>
                <a:latin typeface="Calibri" panose="020F0502020204030204" pitchFamily="34" charset="0"/>
                <a:ea typeface="ＭＳ Ｐゴシック" pitchFamily="-107" charset="-128"/>
                <a:cs typeface="Calibri" panose="020F0502020204030204" pitchFamily="34" charset="0"/>
              </a:rPr>
              <a:t>Exercise-Induced Affective Valence</a:t>
            </a:r>
            <a:endParaRPr lang="en-US" sz="3000" b="1" dirty="0">
              <a:solidFill>
                <a:srgbClr val="DE6225"/>
              </a:solidFill>
              <a:latin typeface="Calibri" panose="020F0502020204030204" pitchFamily="34" charset="0"/>
              <a:cs typeface="Calibri" panose="020F0502020204030204" pitchFamily="34" charset="0"/>
            </a:endParaRPr>
          </a:p>
        </p:txBody>
      </p:sp>
      <p:sp>
        <p:nvSpPr>
          <p:cNvPr id="14345" name="TextBox 14344">
            <a:extLst>
              <a:ext uri="{FF2B5EF4-FFF2-40B4-BE49-F238E27FC236}">
                <a16:creationId xmlns:a16="http://schemas.microsoft.com/office/drawing/2014/main" id="{BF796141-5E56-587C-1390-21B5A61B2684}"/>
              </a:ext>
            </a:extLst>
          </p:cNvPr>
          <p:cNvSpPr txBox="1"/>
          <p:nvPr/>
        </p:nvSpPr>
        <p:spPr>
          <a:xfrm>
            <a:off x="34741296" y="21150010"/>
            <a:ext cx="8696376" cy="553998"/>
          </a:xfrm>
          <a:prstGeom prst="rect">
            <a:avLst/>
          </a:prstGeom>
          <a:noFill/>
        </p:spPr>
        <p:txBody>
          <a:bodyPr wrap="square" rtlCol="0">
            <a:spAutoFit/>
          </a:bodyPr>
          <a:lstStyle/>
          <a:p>
            <a:r>
              <a:rPr lang="en-US" sz="3000" b="1" u="sng" dirty="0">
                <a:solidFill>
                  <a:srgbClr val="DE6225"/>
                </a:solidFill>
                <a:latin typeface="Calibri" panose="020F0502020204030204" pitchFamily="34" charset="0"/>
                <a:cs typeface="Calibri" panose="020F0502020204030204" pitchFamily="34" charset="0"/>
              </a:rPr>
              <a:t>Figure 4</a:t>
            </a:r>
            <a:r>
              <a:rPr lang="en-US" sz="3000" b="1" dirty="0">
                <a:solidFill>
                  <a:srgbClr val="DE6225"/>
                </a:solidFill>
                <a:latin typeface="Calibri" panose="020F0502020204030204" pitchFamily="34" charset="0"/>
                <a:cs typeface="Calibri" panose="020F0502020204030204" pitchFamily="34" charset="0"/>
              </a:rPr>
              <a:t>. </a:t>
            </a:r>
            <a:r>
              <a:rPr lang="en-US" sz="2800" b="1" dirty="0">
                <a:solidFill>
                  <a:srgbClr val="DE6225"/>
                </a:solidFill>
                <a:latin typeface="Calibri" panose="020F0502020204030204" pitchFamily="34" charset="0"/>
                <a:cs typeface="Calibri" panose="020F0502020204030204" pitchFamily="34" charset="0"/>
              </a:rPr>
              <a:t>3-back RT Exercise-Induced Affective Valence</a:t>
            </a:r>
          </a:p>
        </p:txBody>
      </p:sp>
      <p:sp>
        <p:nvSpPr>
          <p:cNvPr id="14339" name="TextBox 14338">
            <a:extLst>
              <a:ext uri="{FF2B5EF4-FFF2-40B4-BE49-F238E27FC236}">
                <a16:creationId xmlns:a16="http://schemas.microsoft.com/office/drawing/2014/main" id="{F6BF5B2C-BDA8-0152-03C6-569A2CD6748B}"/>
              </a:ext>
            </a:extLst>
          </p:cNvPr>
          <p:cNvSpPr txBox="1"/>
          <p:nvPr/>
        </p:nvSpPr>
        <p:spPr>
          <a:xfrm>
            <a:off x="16931117" y="30040216"/>
            <a:ext cx="8355553" cy="984885"/>
          </a:xfrm>
          <a:prstGeom prst="rect">
            <a:avLst/>
          </a:prstGeom>
          <a:noFill/>
        </p:spPr>
        <p:txBody>
          <a:bodyPr wrap="square" rtlCol="0">
            <a:spAutoFit/>
          </a:bodyPr>
          <a:lstStyle/>
          <a:p>
            <a:r>
              <a:rPr lang="en-US" sz="3000" b="1" u="sng" dirty="0">
                <a:solidFill>
                  <a:srgbClr val="DE6225"/>
                </a:solidFill>
                <a:latin typeface="Calibri" panose="020F0502020204030204" pitchFamily="34" charset="0"/>
                <a:cs typeface="Calibri" panose="020F0502020204030204" pitchFamily="34" charset="0"/>
              </a:rPr>
              <a:t>Figure 5</a:t>
            </a:r>
            <a:r>
              <a:rPr lang="en-US" sz="3000" b="1" dirty="0">
                <a:solidFill>
                  <a:srgbClr val="DE6225"/>
                </a:solidFill>
                <a:latin typeface="Calibri" panose="020F0502020204030204" pitchFamily="34" charset="0"/>
                <a:cs typeface="Calibri" panose="020F0502020204030204" pitchFamily="34" charset="0"/>
              </a:rPr>
              <a:t>. </a:t>
            </a:r>
            <a:r>
              <a:rPr lang="en-US" sz="2800" b="1" dirty="0">
                <a:solidFill>
                  <a:srgbClr val="DE6225"/>
                </a:solidFill>
                <a:latin typeface="Calibri" panose="020F0502020204030204" pitchFamily="34" charset="0"/>
                <a:cs typeface="Calibri" panose="020F0502020204030204" pitchFamily="34" charset="0"/>
              </a:rPr>
              <a:t>Flanker &amp; 2-Back RT on Exercise-Induced Affective Valence</a:t>
            </a:r>
            <a:endParaRPr lang="en-US" sz="3000" b="1" dirty="0">
              <a:solidFill>
                <a:srgbClr val="DE6225"/>
              </a:solidFill>
              <a:latin typeface="Calibri" panose="020F0502020204030204" pitchFamily="34" charset="0"/>
              <a:cs typeface="Calibri" panose="020F0502020204030204" pitchFamily="34" charset="0"/>
            </a:endParaRPr>
          </a:p>
        </p:txBody>
      </p:sp>
      <p:sp>
        <p:nvSpPr>
          <p:cNvPr id="14343" name="TextBox 14342">
            <a:extLst>
              <a:ext uri="{FF2B5EF4-FFF2-40B4-BE49-F238E27FC236}">
                <a16:creationId xmlns:a16="http://schemas.microsoft.com/office/drawing/2014/main" id="{C3F4226E-F64A-DF1A-D50C-64CF2E34E41C}"/>
              </a:ext>
            </a:extLst>
          </p:cNvPr>
          <p:cNvSpPr txBox="1"/>
          <p:nvPr/>
        </p:nvSpPr>
        <p:spPr>
          <a:xfrm>
            <a:off x="25773295" y="30040217"/>
            <a:ext cx="8411233" cy="984885"/>
          </a:xfrm>
          <a:prstGeom prst="rect">
            <a:avLst/>
          </a:prstGeom>
          <a:noFill/>
        </p:spPr>
        <p:txBody>
          <a:bodyPr wrap="square" rtlCol="0">
            <a:spAutoFit/>
          </a:bodyPr>
          <a:lstStyle/>
          <a:p>
            <a:r>
              <a:rPr lang="en-US" sz="3000" b="1" u="sng" dirty="0">
                <a:solidFill>
                  <a:srgbClr val="DE6225"/>
                </a:solidFill>
                <a:latin typeface="Calibri" panose="020F0502020204030204" pitchFamily="34" charset="0"/>
                <a:cs typeface="Calibri" panose="020F0502020204030204" pitchFamily="34" charset="0"/>
              </a:rPr>
              <a:t>Figure 6</a:t>
            </a:r>
            <a:r>
              <a:rPr lang="en-US" sz="3000" b="1" dirty="0">
                <a:solidFill>
                  <a:srgbClr val="DE6225"/>
                </a:solidFill>
                <a:latin typeface="Calibri" panose="020F0502020204030204" pitchFamily="34" charset="0"/>
                <a:cs typeface="Calibri" panose="020F0502020204030204" pitchFamily="34" charset="0"/>
              </a:rPr>
              <a:t>. </a:t>
            </a:r>
            <a:r>
              <a:rPr lang="en-US" sz="2800" b="1" dirty="0">
                <a:solidFill>
                  <a:srgbClr val="DE6225"/>
                </a:solidFill>
                <a:latin typeface="Calibri" panose="020F0502020204030204" pitchFamily="34" charset="0"/>
                <a:cs typeface="Calibri" panose="020F0502020204030204" pitchFamily="34" charset="0"/>
              </a:rPr>
              <a:t>Flanker &amp; 3-Back RT Exercise-Induced Affective Valence</a:t>
            </a:r>
            <a:endParaRPr lang="en-US" sz="3000" b="1" dirty="0">
              <a:solidFill>
                <a:srgbClr val="DE6225"/>
              </a:solidFill>
              <a:latin typeface="Calibri" panose="020F0502020204030204" pitchFamily="34" charset="0"/>
              <a:cs typeface="Calibri" panose="020F0502020204030204" pitchFamily="34" charset="0"/>
            </a:endParaRPr>
          </a:p>
        </p:txBody>
      </p:sp>
      <p:sp>
        <p:nvSpPr>
          <p:cNvPr id="14347" name="TextBox 14346">
            <a:extLst>
              <a:ext uri="{FF2B5EF4-FFF2-40B4-BE49-F238E27FC236}">
                <a16:creationId xmlns:a16="http://schemas.microsoft.com/office/drawing/2014/main" id="{AD0D16EE-C520-964A-9EF7-A86817F06614}"/>
              </a:ext>
            </a:extLst>
          </p:cNvPr>
          <p:cNvSpPr txBox="1"/>
          <p:nvPr/>
        </p:nvSpPr>
        <p:spPr>
          <a:xfrm>
            <a:off x="34645367" y="30042937"/>
            <a:ext cx="7965060" cy="984885"/>
          </a:xfrm>
          <a:prstGeom prst="rect">
            <a:avLst/>
          </a:prstGeom>
          <a:noFill/>
        </p:spPr>
        <p:txBody>
          <a:bodyPr wrap="square" rtlCol="0">
            <a:spAutoFit/>
          </a:bodyPr>
          <a:lstStyle/>
          <a:p>
            <a:r>
              <a:rPr lang="en-US" sz="3000" b="1" u="sng" dirty="0">
                <a:solidFill>
                  <a:srgbClr val="DE6225"/>
                </a:solidFill>
                <a:latin typeface="Calibri" panose="020F0502020204030204" pitchFamily="34" charset="0"/>
                <a:cs typeface="Calibri" panose="020F0502020204030204" pitchFamily="34" charset="0"/>
              </a:rPr>
              <a:t>Figure 7</a:t>
            </a:r>
            <a:r>
              <a:rPr lang="en-US" sz="3000" b="1" dirty="0">
                <a:solidFill>
                  <a:srgbClr val="DE6225"/>
                </a:solidFill>
                <a:latin typeface="Calibri" panose="020F0502020204030204" pitchFamily="34" charset="0"/>
                <a:cs typeface="Calibri" panose="020F0502020204030204" pitchFamily="34" charset="0"/>
              </a:rPr>
              <a:t>. All 3 EF Tasks </a:t>
            </a:r>
            <a:r>
              <a:rPr kumimoji="0" lang="en-US" sz="2800" b="1" i="0" u="none" strike="noStrike" kern="1200" cap="none" spc="0" normalizeH="0" baseline="0" noProof="0" dirty="0">
                <a:ln>
                  <a:noFill/>
                </a:ln>
                <a:solidFill>
                  <a:srgbClr val="DE6225"/>
                </a:solidFill>
                <a:effectLst/>
                <a:uLnTx/>
                <a:uFillTx/>
                <a:latin typeface="Calibri" panose="020F0502020204030204" pitchFamily="34" charset="0"/>
                <a:ea typeface="ＭＳ Ｐゴシック" pitchFamily="-107" charset="-128"/>
                <a:cs typeface="Calibri" panose="020F0502020204030204" pitchFamily="34" charset="0"/>
              </a:rPr>
              <a:t>Exercise-Induced Affective Valence</a:t>
            </a:r>
            <a:endParaRPr lang="en-US" sz="3000" b="1" dirty="0">
              <a:solidFill>
                <a:srgbClr val="DE6225"/>
              </a:solidFill>
              <a:latin typeface="Calibri" panose="020F0502020204030204" pitchFamily="34" charset="0"/>
              <a:cs typeface="Calibri" panose="020F0502020204030204" pitchFamily="34" charset="0"/>
            </a:endParaRPr>
          </a:p>
        </p:txBody>
      </p:sp>
      <p:graphicFrame>
        <p:nvGraphicFramePr>
          <p:cNvPr id="14354" name="Table 14353">
            <a:extLst>
              <a:ext uri="{FF2B5EF4-FFF2-40B4-BE49-F238E27FC236}">
                <a16:creationId xmlns:a16="http://schemas.microsoft.com/office/drawing/2014/main" id="{E2C1981F-DC7F-2502-EC32-697C57EB7CE4}"/>
              </a:ext>
            </a:extLst>
          </p:cNvPr>
          <p:cNvGraphicFramePr>
            <a:graphicFrameLocks noGrp="1"/>
          </p:cNvGraphicFramePr>
          <p:nvPr>
            <p:extLst>
              <p:ext uri="{D42A27DB-BD31-4B8C-83A1-F6EECF244321}">
                <p14:modId xmlns:p14="http://schemas.microsoft.com/office/powerpoint/2010/main" val="2513793157"/>
              </p:ext>
            </p:extLst>
          </p:nvPr>
        </p:nvGraphicFramePr>
        <p:xfrm>
          <a:off x="9211808" y="14586100"/>
          <a:ext cx="6756855" cy="3189818"/>
        </p:xfrm>
        <a:graphic>
          <a:graphicData uri="http://schemas.openxmlformats.org/drawingml/2006/table">
            <a:tbl>
              <a:tblPr firstRow="1" firstCol="1" bandRow="1"/>
              <a:tblGrid>
                <a:gridCol w="2426129">
                  <a:extLst>
                    <a:ext uri="{9D8B030D-6E8A-4147-A177-3AD203B41FA5}">
                      <a16:colId xmlns:a16="http://schemas.microsoft.com/office/drawing/2014/main" val="2439509287"/>
                    </a:ext>
                  </a:extLst>
                </a:gridCol>
                <a:gridCol w="1409667">
                  <a:extLst>
                    <a:ext uri="{9D8B030D-6E8A-4147-A177-3AD203B41FA5}">
                      <a16:colId xmlns:a16="http://schemas.microsoft.com/office/drawing/2014/main" val="2412197499"/>
                    </a:ext>
                  </a:extLst>
                </a:gridCol>
                <a:gridCol w="1094025">
                  <a:extLst>
                    <a:ext uri="{9D8B030D-6E8A-4147-A177-3AD203B41FA5}">
                      <a16:colId xmlns:a16="http://schemas.microsoft.com/office/drawing/2014/main" val="3340811638"/>
                    </a:ext>
                  </a:extLst>
                </a:gridCol>
                <a:gridCol w="1827034">
                  <a:extLst>
                    <a:ext uri="{9D8B030D-6E8A-4147-A177-3AD203B41FA5}">
                      <a16:colId xmlns:a16="http://schemas.microsoft.com/office/drawing/2014/main" val="960645957"/>
                    </a:ext>
                  </a:extLst>
                </a:gridCol>
              </a:tblGrid>
              <a:tr h="1567714">
                <a:tc gridSpan="4">
                  <a:txBody>
                    <a:bodyPr/>
                    <a:lstStyle/>
                    <a:p>
                      <a:pPr marL="0" marR="0">
                        <a:lnSpc>
                          <a:spcPct val="107000"/>
                        </a:lnSpc>
                        <a:spcBef>
                          <a:spcPts val="0"/>
                        </a:spcBef>
                        <a:spcAft>
                          <a:spcPts val="0"/>
                        </a:spcAft>
                      </a:pPr>
                      <a:r>
                        <a:rPr lang="en-US" sz="3000" b="1" u="sng" kern="100" dirty="0">
                          <a:solidFill>
                            <a:srgbClr val="DE6225"/>
                          </a:solidFill>
                          <a:effectLst/>
                          <a:latin typeface="Calibri" panose="020F0502020204030204" pitchFamily="34" charset="0"/>
                          <a:ea typeface="Calibri" panose="020F0502020204030204" pitchFamily="34" charset="0"/>
                          <a:cs typeface="Calibri" panose="020F0502020204030204" pitchFamily="34" charset="0"/>
                        </a:rPr>
                        <a:t>Table 2</a:t>
                      </a:r>
                      <a:r>
                        <a:rPr lang="en-US" sz="3000" b="1" kern="100" dirty="0">
                          <a:solidFill>
                            <a:srgbClr val="DE6225"/>
                          </a:solidFill>
                          <a:effectLst/>
                          <a:latin typeface="Calibri" panose="020F0502020204030204" pitchFamily="34" charset="0"/>
                          <a:ea typeface="Calibri" panose="020F0502020204030204" pitchFamily="34" charset="0"/>
                          <a:cs typeface="Calibri" panose="020F0502020204030204" pitchFamily="34" charset="0"/>
                        </a:rPr>
                        <a:t>. </a:t>
                      </a:r>
                      <a:r>
                        <a:rPr lang="en-US" sz="2800" b="1" kern="100" dirty="0">
                          <a:solidFill>
                            <a:srgbClr val="DE6225"/>
                          </a:solidFill>
                          <a:effectLst/>
                          <a:latin typeface="Calibri" panose="020F0502020204030204" pitchFamily="34" charset="0"/>
                          <a:ea typeface="Calibri" panose="020F0502020204030204" pitchFamily="34" charset="0"/>
                          <a:cs typeface="Calibri" panose="020F0502020204030204" pitchFamily="34" charset="0"/>
                        </a:rPr>
                        <a:t>Separate Multiple Regressions Predicting Affective Valence</a:t>
                      </a:r>
                      <a:endParaRPr lang="en-US" sz="3000" b="1" kern="100" dirty="0">
                        <a:solidFill>
                          <a:srgbClr val="DE6225"/>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46967059"/>
                  </a:ext>
                </a:extLst>
              </a:tr>
              <a:tr h="405526">
                <a:tc>
                  <a:txBody>
                    <a:bodyPr/>
                    <a:lstStyle/>
                    <a:p>
                      <a:pPr marL="0" marR="0" algn="ctr">
                        <a:lnSpc>
                          <a:spcPct val="107000"/>
                        </a:lnSpc>
                        <a:spcBef>
                          <a:spcPts val="0"/>
                        </a:spcBef>
                        <a:spcAft>
                          <a:spcPts val="0"/>
                        </a:spcAft>
                      </a:pPr>
                      <a:r>
                        <a:rPr lang="en-US" sz="2400" b="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Tasks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400" b="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β</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400" b="1" i="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SE</a:t>
                      </a:r>
                      <a:endParaRPr lang="en-US" sz="2400" b="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400" b="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Adj. </a:t>
                      </a:r>
                      <a:r>
                        <a:rPr lang="en-US" sz="2400" b="1" i="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R</a:t>
                      </a:r>
                      <a:r>
                        <a:rPr lang="en-US" sz="2400" b="1" kern="100" baseline="300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2</a:t>
                      </a:r>
                      <a:endParaRPr lang="en-US" sz="2400" b="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43879215"/>
                  </a:ext>
                </a:extLst>
              </a:tr>
              <a:tr h="405526">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Flanker</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-0.408</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0.239</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0.022</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88833929"/>
                  </a:ext>
                </a:extLst>
              </a:tr>
              <a:tr h="405526">
                <a:tc>
                  <a:txBody>
                    <a:bodyPr/>
                    <a:lstStyle/>
                    <a:p>
                      <a:pPr marL="0" marR="0" algn="ctr">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2-back</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-0.543*</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0.211</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0.170</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72744471"/>
                  </a:ext>
                </a:extLst>
              </a:tr>
              <a:tr h="405526">
                <a:tc>
                  <a:txBody>
                    <a:bodyPr/>
                    <a:lstStyle/>
                    <a:p>
                      <a:pPr marL="0" marR="0" algn="ctr">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3-back</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-0.589*</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0.237</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0.156</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26844904"/>
                  </a:ext>
                </a:extLst>
              </a:tr>
            </a:tbl>
          </a:graphicData>
        </a:graphic>
      </p:graphicFrame>
      <p:graphicFrame>
        <p:nvGraphicFramePr>
          <p:cNvPr id="14355" name="Table 14354">
            <a:extLst>
              <a:ext uri="{FF2B5EF4-FFF2-40B4-BE49-F238E27FC236}">
                <a16:creationId xmlns:a16="http://schemas.microsoft.com/office/drawing/2014/main" id="{6435F3DC-2A08-F2BB-7A7A-D88081B26418}"/>
              </a:ext>
            </a:extLst>
          </p:cNvPr>
          <p:cNvGraphicFramePr>
            <a:graphicFrameLocks noGrp="1"/>
          </p:cNvGraphicFramePr>
          <p:nvPr>
            <p:extLst>
              <p:ext uri="{D42A27DB-BD31-4B8C-83A1-F6EECF244321}">
                <p14:modId xmlns:p14="http://schemas.microsoft.com/office/powerpoint/2010/main" val="2471239391"/>
              </p:ext>
            </p:extLst>
          </p:nvPr>
        </p:nvGraphicFramePr>
        <p:xfrm>
          <a:off x="9435942" y="23915961"/>
          <a:ext cx="6417038" cy="3917633"/>
        </p:xfrm>
        <a:graphic>
          <a:graphicData uri="http://schemas.openxmlformats.org/drawingml/2006/table">
            <a:tbl>
              <a:tblPr firstRow="1" firstCol="1" bandRow="1"/>
              <a:tblGrid>
                <a:gridCol w="1718849">
                  <a:extLst>
                    <a:ext uri="{9D8B030D-6E8A-4147-A177-3AD203B41FA5}">
                      <a16:colId xmlns:a16="http://schemas.microsoft.com/office/drawing/2014/main" val="1118547436"/>
                    </a:ext>
                  </a:extLst>
                </a:gridCol>
                <a:gridCol w="1145900">
                  <a:extLst>
                    <a:ext uri="{9D8B030D-6E8A-4147-A177-3AD203B41FA5}">
                      <a16:colId xmlns:a16="http://schemas.microsoft.com/office/drawing/2014/main" val="790436525"/>
                    </a:ext>
                  </a:extLst>
                </a:gridCol>
                <a:gridCol w="1142080">
                  <a:extLst>
                    <a:ext uri="{9D8B030D-6E8A-4147-A177-3AD203B41FA5}">
                      <a16:colId xmlns:a16="http://schemas.microsoft.com/office/drawing/2014/main" val="2237890501"/>
                    </a:ext>
                  </a:extLst>
                </a:gridCol>
                <a:gridCol w="1264309">
                  <a:extLst>
                    <a:ext uri="{9D8B030D-6E8A-4147-A177-3AD203B41FA5}">
                      <a16:colId xmlns:a16="http://schemas.microsoft.com/office/drawing/2014/main" val="3181283054"/>
                    </a:ext>
                  </a:extLst>
                </a:gridCol>
                <a:gridCol w="1145900">
                  <a:extLst>
                    <a:ext uri="{9D8B030D-6E8A-4147-A177-3AD203B41FA5}">
                      <a16:colId xmlns:a16="http://schemas.microsoft.com/office/drawing/2014/main" val="2506595001"/>
                    </a:ext>
                  </a:extLst>
                </a:gridCol>
              </a:tblGrid>
              <a:tr h="164465">
                <a:tc gridSpan="5">
                  <a:txBody>
                    <a:bodyPr/>
                    <a:lstStyle/>
                    <a:p>
                      <a:pPr marL="0" marR="0">
                        <a:lnSpc>
                          <a:spcPct val="107000"/>
                        </a:lnSpc>
                        <a:spcBef>
                          <a:spcPts val="0"/>
                        </a:spcBef>
                        <a:spcAft>
                          <a:spcPts val="0"/>
                        </a:spcAft>
                      </a:pPr>
                      <a:r>
                        <a:rPr lang="en-US" sz="3000" b="1" u="sng" kern="100" dirty="0">
                          <a:solidFill>
                            <a:srgbClr val="DE6225"/>
                          </a:solidFill>
                          <a:effectLst/>
                          <a:latin typeface="Calibri" panose="020F0502020204030204" pitchFamily="34" charset="0"/>
                          <a:ea typeface="Calibri" panose="020F0502020204030204" pitchFamily="34" charset="0"/>
                          <a:cs typeface="Calibri" panose="020F0502020204030204" pitchFamily="34" charset="0"/>
                        </a:rPr>
                        <a:t>Table 3</a:t>
                      </a:r>
                      <a:r>
                        <a:rPr lang="en-US" sz="3000" b="1" kern="100" dirty="0">
                          <a:solidFill>
                            <a:srgbClr val="DE6225"/>
                          </a:solidFill>
                          <a:effectLst/>
                          <a:latin typeface="Calibri" panose="020F0502020204030204" pitchFamily="34" charset="0"/>
                          <a:ea typeface="Calibri" panose="020F0502020204030204" pitchFamily="34" charset="0"/>
                          <a:cs typeface="Calibri" panose="020F0502020204030204" pitchFamily="34" charset="0"/>
                        </a:rPr>
                        <a:t>. </a:t>
                      </a:r>
                      <a:r>
                        <a:rPr lang="en-US" sz="2800" b="1" kern="100" dirty="0">
                          <a:solidFill>
                            <a:srgbClr val="DE6225"/>
                          </a:solidFill>
                          <a:effectLst/>
                          <a:latin typeface="Calibri" panose="020F0502020204030204" pitchFamily="34" charset="0"/>
                          <a:ea typeface="Calibri" panose="020F0502020204030204" pitchFamily="34" charset="0"/>
                          <a:cs typeface="Calibri" panose="020F0502020204030204" pitchFamily="34" charset="0"/>
                        </a:rPr>
                        <a:t>Follow-up Regressions Predicting Affective Valence</a:t>
                      </a:r>
                      <a:endParaRPr lang="en-US" sz="3000" b="1" kern="100" dirty="0">
                        <a:solidFill>
                          <a:srgbClr val="DE6225"/>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93624207"/>
                  </a:ext>
                </a:extLst>
              </a:tr>
              <a:tr h="164465">
                <a:tc>
                  <a:txBody>
                    <a:bodyPr/>
                    <a:lstStyle/>
                    <a:p>
                      <a:pPr marL="0" marR="0" algn="ctr">
                        <a:lnSpc>
                          <a:spcPct val="107000"/>
                        </a:lnSpc>
                        <a:spcBef>
                          <a:spcPts val="0"/>
                        </a:spcBef>
                        <a:spcAft>
                          <a:spcPts val="0"/>
                        </a:spcAft>
                      </a:pPr>
                      <a:r>
                        <a:rPr lang="en-US" sz="2400" b="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400" b="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β</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400" b="1" i="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SE</a:t>
                      </a:r>
                      <a:endParaRPr lang="en-US" sz="2400" b="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400" b="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Adj. </a:t>
                      </a:r>
                      <a:r>
                        <a:rPr lang="en-US" sz="2400" b="1" i="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R</a:t>
                      </a:r>
                      <a:r>
                        <a:rPr lang="en-US" sz="2400" b="1" kern="100" baseline="300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2</a:t>
                      </a:r>
                      <a:endParaRPr lang="en-US" sz="2400" b="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400" b="1" i="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F</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81246271"/>
                  </a:ext>
                </a:extLst>
              </a:tr>
              <a:tr h="167005">
                <a:tc>
                  <a:txBody>
                    <a:bodyPr/>
                    <a:lstStyle/>
                    <a:p>
                      <a:pPr marL="0" marR="0">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Model 1 </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gn="ctr">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gn="ctr">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0.060</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gn="ctr">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1.253</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855276613"/>
                  </a:ext>
                </a:extLst>
              </a:tr>
              <a:tr h="156845">
                <a:tc>
                  <a:txBody>
                    <a:bodyPr/>
                    <a:lstStyle/>
                    <a:p>
                      <a:pPr marL="0" marR="0" algn="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Flanker </a:t>
                      </a:r>
                    </a:p>
                  </a:txBody>
                  <a:tcPr marL="68580" marR="68580" marT="0" marB="0" anchor="ctr">
                    <a:lnL>
                      <a:noFill/>
                    </a:lnL>
                    <a:lnR>
                      <a:noFill/>
                    </a:lnR>
                    <a:lnT>
                      <a:noFill/>
                    </a:lnT>
                    <a:lnB>
                      <a:noFill/>
                    </a:lnB>
                    <a:noFill/>
                  </a:tcPr>
                </a:tc>
                <a:tc>
                  <a:txBody>
                    <a:bodyPr/>
                    <a:lstStyle/>
                    <a:p>
                      <a:pPr marL="0" marR="0" algn="ctr">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-0.173</a:t>
                      </a:r>
                    </a:p>
                  </a:txBody>
                  <a:tcPr marL="68580" marR="68580" marT="0" marB="0" anchor="ctr">
                    <a:lnL>
                      <a:noFill/>
                    </a:lnL>
                    <a:lnR>
                      <a:noFill/>
                    </a:lnR>
                    <a:lnT>
                      <a:noFill/>
                    </a:lnT>
                    <a:lnB>
                      <a:noFill/>
                    </a:lnB>
                    <a:noFill/>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0.294</a:t>
                      </a:r>
                    </a:p>
                  </a:txBody>
                  <a:tcPr marL="68580" marR="68580" marT="0" marB="0" anchor="ctr">
                    <a:lnL>
                      <a:noFill/>
                    </a:lnL>
                    <a:lnR>
                      <a:noFill/>
                    </a:lnR>
                    <a:lnT>
                      <a:noFill/>
                    </a:lnT>
                    <a:lnB>
                      <a:noFill/>
                    </a:lnB>
                    <a:noFill/>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lnL>
                      <a:noFill/>
                    </a:lnL>
                    <a:lnR>
                      <a:noFill/>
                    </a:lnR>
                    <a:lnT>
                      <a:noFill/>
                    </a:lnT>
                    <a:lnB>
                      <a:noFill/>
                    </a:lnB>
                    <a:noFill/>
                  </a:tcPr>
                </a:tc>
                <a:tc>
                  <a:txBody>
                    <a:bodyPr/>
                    <a:lstStyle/>
                    <a:p>
                      <a:pPr marL="0" marR="0" algn="ctr">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lnL>
                      <a:noFill/>
                    </a:lnL>
                    <a:lnR>
                      <a:noFill/>
                    </a:lnR>
                    <a:lnT>
                      <a:noFill/>
                    </a:lnT>
                    <a:lnB>
                      <a:noFill/>
                    </a:lnB>
                    <a:noFill/>
                  </a:tcPr>
                </a:tc>
                <a:extLst>
                  <a:ext uri="{0D108BD9-81ED-4DB2-BD59-A6C34878D82A}">
                    <a16:rowId xmlns:a16="http://schemas.microsoft.com/office/drawing/2014/main" val="630720438"/>
                  </a:ext>
                </a:extLst>
              </a:tr>
              <a:tr h="167005">
                <a:tc>
                  <a:txBody>
                    <a:bodyPr/>
                    <a:lstStyle/>
                    <a:p>
                      <a:pPr marL="0" marR="0" algn="r">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2-back</a:t>
                      </a:r>
                    </a:p>
                  </a:txBody>
                  <a:tcPr marL="68580" marR="68580" marT="0" marB="0" anchor="ctr">
                    <a:lnL>
                      <a:noFill/>
                    </a:lnL>
                    <a:lnR>
                      <a:noFill/>
                    </a:lnR>
                    <a:lnT>
                      <a:noFill/>
                    </a:lnT>
                    <a:lnB>
                      <a:noFill/>
                    </a:lnB>
                    <a:noFill/>
                  </a:tcPr>
                </a:tc>
                <a:tc>
                  <a:txBody>
                    <a:bodyPr/>
                    <a:lstStyle/>
                    <a:p>
                      <a:pPr marL="0" marR="0" algn="ctr">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-0.406</a:t>
                      </a:r>
                    </a:p>
                  </a:txBody>
                  <a:tcPr marL="68580" marR="68580" marT="0" marB="0" anchor="ctr">
                    <a:lnL>
                      <a:noFill/>
                    </a:lnL>
                    <a:lnR>
                      <a:noFill/>
                    </a:lnR>
                    <a:lnT>
                      <a:noFill/>
                    </a:lnT>
                    <a:lnB>
                      <a:noFill/>
                    </a:lnB>
                    <a:noFill/>
                  </a:tcPr>
                </a:tc>
                <a:tc>
                  <a:txBody>
                    <a:bodyPr/>
                    <a:lstStyle/>
                    <a:p>
                      <a:pPr marL="0" marR="0" algn="ctr">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0.307</a:t>
                      </a:r>
                    </a:p>
                  </a:txBody>
                  <a:tcPr marL="68580" marR="68580" marT="0" marB="0" anchor="ctr">
                    <a:lnL>
                      <a:noFill/>
                    </a:lnL>
                    <a:lnR>
                      <a:noFill/>
                    </a:lnR>
                    <a:lnT>
                      <a:noFill/>
                    </a:lnT>
                    <a:lnB>
                      <a:noFill/>
                    </a:lnB>
                    <a:noFill/>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lnL>
                      <a:noFill/>
                    </a:lnL>
                    <a:lnR>
                      <a:noFill/>
                    </a:lnR>
                    <a:lnT>
                      <a:noFill/>
                    </a:lnT>
                    <a:lnB>
                      <a:noFill/>
                    </a:lnB>
                    <a:noFill/>
                  </a:tcPr>
                </a:tc>
                <a:tc>
                  <a:txBody>
                    <a:bodyPr/>
                    <a:lstStyle/>
                    <a:p>
                      <a:pPr marL="0" marR="0" algn="ctr">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lnL>
                      <a:noFill/>
                    </a:lnL>
                    <a:lnR>
                      <a:noFill/>
                    </a:lnR>
                    <a:lnT>
                      <a:noFill/>
                    </a:lnT>
                    <a:lnB>
                      <a:noFill/>
                    </a:lnB>
                    <a:noFill/>
                  </a:tcPr>
                </a:tc>
                <a:extLst>
                  <a:ext uri="{0D108BD9-81ED-4DB2-BD59-A6C34878D82A}">
                    <a16:rowId xmlns:a16="http://schemas.microsoft.com/office/drawing/2014/main" val="1649178230"/>
                  </a:ext>
                </a:extLst>
              </a:tr>
              <a:tr h="156845">
                <a:tc>
                  <a:txBody>
                    <a:bodyPr/>
                    <a:lstStyle/>
                    <a:p>
                      <a:pPr marL="0" marR="0">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Model 2</a:t>
                      </a:r>
                    </a:p>
                  </a:txBody>
                  <a:tcPr marL="68580" marR="68580" marT="0" marB="0">
                    <a:lnL>
                      <a:noFill/>
                    </a:lnL>
                    <a:lnR>
                      <a:noFill/>
                    </a:lnR>
                    <a:lnT>
                      <a:noFill/>
                    </a:lnT>
                    <a:lnB>
                      <a:noFill/>
                    </a:lnB>
                    <a:noFill/>
                  </a:tcPr>
                </a:tc>
                <a:tc>
                  <a:txBody>
                    <a:bodyPr/>
                    <a:lstStyle/>
                    <a:p>
                      <a:pPr marL="0" marR="0" algn="ctr">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lnL>
                      <a:noFill/>
                    </a:lnL>
                    <a:lnR>
                      <a:noFill/>
                    </a:lnR>
                    <a:lnT>
                      <a:noFill/>
                    </a:lnT>
                    <a:lnB>
                      <a:noFill/>
                    </a:lnB>
                    <a:noFill/>
                  </a:tcPr>
                </a:tc>
                <a:tc>
                  <a:txBody>
                    <a:bodyPr/>
                    <a:lstStyle/>
                    <a:p>
                      <a:pPr marL="0" marR="0" algn="ctr">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lnL>
                      <a:noFill/>
                    </a:lnL>
                    <a:lnR>
                      <a:noFill/>
                    </a:lnR>
                    <a:lnT>
                      <a:noFill/>
                    </a:lnT>
                    <a:lnB>
                      <a:noFill/>
                    </a:lnB>
                    <a:noFill/>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0.047</a:t>
                      </a:r>
                    </a:p>
                  </a:txBody>
                  <a:tcPr marL="68580" marR="68580" marT="0" marB="0" anchor="ctr">
                    <a:lnL>
                      <a:noFill/>
                    </a:lnL>
                    <a:lnR>
                      <a:noFill/>
                    </a:lnR>
                    <a:lnT>
                      <a:noFill/>
                    </a:lnT>
                    <a:lnB>
                      <a:noFill/>
                    </a:lnB>
                    <a:noFill/>
                  </a:tcPr>
                </a:tc>
                <a:tc>
                  <a:txBody>
                    <a:bodyPr/>
                    <a:lstStyle/>
                    <a:p>
                      <a:pPr marL="0" marR="0" algn="ctr">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1.197</a:t>
                      </a:r>
                    </a:p>
                  </a:txBody>
                  <a:tcPr marL="68580" marR="68580" marT="0" marB="0" anchor="ctr">
                    <a:lnL>
                      <a:noFill/>
                    </a:lnL>
                    <a:lnR>
                      <a:noFill/>
                    </a:lnR>
                    <a:lnT>
                      <a:noFill/>
                    </a:lnT>
                    <a:lnB>
                      <a:noFill/>
                    </a:lnB>
                    <a:noFill/>
                  </a:tcPr>
                </a:tc>
                <a:extLst>
                  <a:ext uri="{0D108BD9-81ED-4DB2-BD59-A6C34878D82A}">
                    <a16:rowId xmlns:a16="http://schemas.microsoft.com/office/drawing/2014/main" val="3835540787"/>
                  </a:ext>
                </a:extLst>
              </a:tr>
              <a:tr h="156845">
                <a:tc>
                  <a:txBody>
                    <a:bodyPr/>
                    <a:lstStyle/>
                    <a:p>
                      <a:pPr marL="0" marR="0" algn="r">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Flanker</a:t>
                      </a:r>
                    </a:p>
                  </a:txBody>
                  <a:tcPr marL="68580" marR="68580" marT="0" marB="0" anchor="ctr">
                    <a:lnL>
                      <a:noFill/>
                    </a:lnL>
                    <a:lnR>
                      <a:noFill/>
                    </a:lnR>
                    <a:lnT>
                      <a:noFill/>
                    </a:lnT>
                    <a:lnB>
                      <a:noFill/>
                    </a:lnB>
                    <a:noFill/>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-0.114</a:t>
                      </a:r>
                    </a:p>
                  </a:txBody>
                  <a:tcPr marL="68580" marR="68580" marT="0" marB="0" anchor="ctr">
                    <a:lnL>
                      <a:noFill/>
                    </a:lnL>
                    <a:lnR>
                      <a:noFill/>
                    </a:lnR>
                    <a:lnT>
                      <a:noFill/>
                    </a:lnT>
                    <a:lnB>
                      <a:noFill/>
                    </a:lnB>
                    <a:noFill/>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0.337</a:t>
                      </a:r>
                    </a:p>
                  </a:txBody>
                  <a:tcPr marL="68580" marR="68580" marT="0" marB="0" anchor="ctr">
                    <a:lnL>
                      <a:noFill/>
                    </a:lnL>
                    <a:lnR>
                      <a:noFill/>
                    </a:lnR>
                    <a:lnT>
                      <a:noFill/>
                    </a:lnT>
                    <a:lnB>
                      <a:noFill/>
                    </a:lnB>
                    <a:noFill/>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lnL>
                      <a:noFill/>
                    </a:lnL>
                    <a:lnR>
                      <a:noFill/>
                    </a:lnR>
                    <a:lnT>
                      <a:noFill/>
                    </a:lnT>
                    <a:lnB>
                      <a:noFill/>
                    </a:lnB>
                    <a:noFill/>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lnL>
                      <a:noFill/>
                    </a:lnL>
                    <a:lnR>
                      <a:noFill/>
                    </a:lnR>
                    <a:lnT>
                      <a:noFill/>
                    </a:lnT>
                    <a:lnB>
                      <a:noFill/>
                    </a:lnB>
                    <a:noFill/>
                  </a:tcPr>
                </a:tc>
                <a:extLst>
                  <a:ext uri="{0D108BD9-81ED-4DB2-BD59-A6C34878D82A}">
                    <a16:rowId xmlns:a16="http://schemas.microsoft.com/office/drawing/2014/main" val="2324999872"/>
                  </a:ext>
                </a:extLst>
              </a:tr>
              <a:tr h="156845">
                <a:tc>
                  <a:txBody>
                    <a:bodyPr/>
                    <a:lstStyle/>
                    <a:p>
                      <a:pPr marL="0" marR="0" algn="r">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3-back</a:t>
                      </a: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-0.471</a:t>
                      </a: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0.386</a:t>
                      </a: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0861041"/>
                  </a:ext>
                </a:extLst>
              </a:tr>
              <a:tr h="156845">
                <a:tc gridSpan="5">
                  <a:txBody>
                    <a:bodyPr/>
                    <a:lstStyle/>
                    <a:p>
                      <a:pPr marL="0" marR="0" algn="l">
                        <a:lnSpc>
                          <a:spcPct val="107000"/>
                        </a:lnSpc>
                        <a:spcBef>
                          <a:spcPts val="0"/>
                        </a:spcBef>
                        <a:spcAft>
                          <a:spcPts val="0"/>
                        </a:spcAft>
                      </a:pPr>
                      <a:endParaRPr lang="en-US" sz="2400" i="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lnSpc>
                          <a:spcPct val="107000"/>
                        </a:lnSpc>
                        <a:spcBef>
                          <a:spcPts val="0"/>
                        </a:spcBef>
                        <a:spcAft>
                          <a:spcPts val="0"/>
                        </a:spcAft>
                      </a:pPr>
                      <a:endPar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hMerge="1">
                  <a:txBody>
                    <a:bodyPr/>
                    <a:lstStyle/>
                    <a:p>
                      <a:pPr marL="0" marR="0" algn="ctr">
                        <a:lnSpc>
                          <a:spcPct val="107000"/>
                        </a:lnSpc>
                        <a:spcBef>
                          <a:spcPts val="0"/>
                        </a:spcBef>
                        <a:spcAft>
                          <a:spcPts val="0"/>
                        </a:spcAft>
                      </a:pPr>
                      <a:endPar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hMerge="1">
                  <a:txBody>
                    <a:bodyPr/>
                    <a:lstStyle/>
                    <a:p>
                      <a:pPr marL="0" marR="0" algn="ctr">
                        <a:lnSpc>
                          <a:spcPct val="107000"/>
                        </a:lnSpc>
                        <a:spcBef>
                          <a:spcPts val="0"/>
                        </a:spcBef>
                        <a:spcAft>
                          <a:spcPts val="0"/>
                        </a:spcAft>
                      </a:pPr>
                      <a:endPar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hMerge="1">
                  <a:txBody>
                    <a:bodyPr/>
                    <a:lstStyle/>
                    <a:p>
                      <a:pPr marL="0" marR="0" algn="ctr">
                        <a:lnSpc>
                          <a:spcPct val="107000"/>
                        </a:lnSpc>
                        <a:spcBef>
                          <a:spcPts val="0"/>
                        </a:spcBef>
                        <a:spcAft>
                          <a:spcPts val="0"/>
                        </a:spcAft>
                      </a:pPr>
                      <a:endPar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12539250"/>
                  </a:ext>
                </a:extLst>
              </a:tr>
            </a:tbl>
          </a:graphicData>
        </a:graphic>
      </p:graphicFrame>
      <p:sp>
        <p:nvSpPr>
          <p:cNvPr id="2" name="TextBox 1">
            <a:extLst>
              <a:ext uri="{FF2B5EF4-FFF2-40B4-BE49-F238E27FC236}">
                <a16:creationId xmlns:a16="http://schemas.microsoft.com/office/drawing/2014/main" id="{356648F7-27DD-4555-BFE3-5C1DFA7F536B}"/>
              </a:ext>
            </a:extLst>
          </p:cNvPr>
          <p:cNvSpPr txBox="1"/>
          <p:nvPr/>
        </p:nvSpPr>
        <p:spPr>
          <a:xfrm>
            <a:off x="34339249" y="8011687"/>
            <a:ext cx="4562327" cy="564385"/>
          </a:xfrm>
          <a:prstGeom prst="rect">
            <a:avLst/>
          </a:prstGeom>
          <a:noFill/>
        </p:spPr>
        <p:txBody>
          <a:bodyPr wrap="square" rtlCol="0">
            <a:spAutoFit/>
          </a:bodyPr>
          <a:lstStyle/>
          <a:p>
            <a:pPr marL="0" marR="0">
              <a:lnSpc>
                <a:spcPct val="107000"/>
              </a:lnSpc>
              <a:spcBef>
                <a:spcPts val="0"/>
              </a:spcBef>
              <a:spcAft>
                <a:spcPts val="0"/>
              </a:spcAft>
            </a:pPr>
            <a:r>
              <a:rPr lang="en-US" sz="3000" b="1" u="sng" kern="100" dirty="0">
                <a:solidFill>
                  <a:srgbClr val="DE6225"/>
                </a:solidFill>
                <a:effectLst/>
                <a:latin typeface="Calibri" panose="020F0502020204030204" pitchFamily="34" charset="0"/>
                <a:ea typeface="Calibri" panose="020F0502020204030204" pitchFamily="34" charset="0"/>
                <a:cs typeface="Calibri" panose="020F0502020204030204" pitchFamily="34" charset="0"/>
              </a:rPr>
              <a:t>Table 1</a:t>
            </a:r>
            <a:r>
              <a:rPr lang="en-US" sz="3000" b="1" kern="100" dirty="0">
                <a:solidFill>
                  <a:srgbClr val="DE6225"/>
                </a:solidFill>
                <a:effectLst/>
                <a:latin typeface="Calibri" panose="020F0502020204030204" pitchFamily="34" charset="0"/>
                <a:ea typeface="Calibri" panose="020F0502020204030204" pitchFamily="34" charset="0"/>
                <a:cs typeface="Calibri" panose="020F0502020204030204" pitchFamily="34" charset="0"/>
              </a:rPr>
              <a:t>. </a:t>
            </a:r>
            <a:r>
              <a:rPr lang="en-US" sz="2800" b="1" kern="100" dirty="0">
                <a:solidFill>
                  <a:srgbClr val="DE6225"/>
                </a:solidFill>
                <a:effectLst/>
                <a:latin typeface="Calibri" panose="020F0502020204030204" pitchFamily="34" charset="0"/>
                <a:ea typeface="Calibri" panose="020F0502020204030204" pitchFamily="34" charset="0"/>
                <a:cs typeface="Calibri" panose="020F0502020204030204" pitchFamily="34" charset="0"/>
              </a:rPr>
              <a:t>Demographics</a:t>
            </a:r>
            <a:endParaRPr lang="en-US" sz="3000" b="1" kern="100" dirty="0">
              <a:solidFill>
                <a:srgbClr val="DE6225"/>
              </a:solidFill>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6" name="Table 5">
            <a:extLst>
              <a:ext uri="{FF2B5EF4-FFF2-40B4-BE49-F238E27FC236}">
                <a16:creationId xmlns:a16="http://schemas.microsoft.com/office/drawing/2014/main" id="{7D39A17F-FC26-45D4-C79A-DCA3EE0EB72D}"/>
              </a:ext>
            </a:extLst>
          </p:cNvPr>
          <p:cNvGraphicFramePr>
            <a:graphicFrameLocks noGrp="1"/>
          </p:cNvGraphicFramePr>
          <p:nvPr>
            <p:extLst>
              <p:ext uri="{D42A27DB-BD31-4B8C-83A1-F6EECF244321}">
                <p14:modId xmlns:p14="http://schemas.microsoft.com/office/powerpoint/2010/main" val="2710225464"/>
              </p:ext>
            </p:extLst>
          </p:nvPr>
        </p:nvGraphicFramePr>
        <p:xfrm>
          <a:off x="34339249" y="8833364"/>
          <a:ext cx="6049169" cy="3757486"/>
        </p:xfrm>
        <a:graphic>
          <a:graphicData uri="http://schemas.openxmlformats.org/drawingml/2006/table">
            <a:tbl>
              <a:tblPr firstRow="1" firstCol="1" bandRow="1"/>
              <a:tblGrid>
                <a:gridCol w="2664415">
                  <a:extLst>
                    <a:ext uri="{9D8B030D-6E8A-4147-A177-3AD203B41FA5}">
                      <a16:colId xmlns:a16="http://schemas.microsoft.com/office/drawing/2014/main" val="3405671744"/>
                    </a:ext>
                  </a:extLst>
                </a:gridCol>
                <a:gridCol w="3384754">
                  <a:extLst>
                    <a:ext uri="{9D8B030D-6E8A-4147-A177-3AD203B41FA5}">
                      <a16:colId xmlns:a16="http://schemas.microsoft.com/office/drawing/2014/main" val="226951450"/>
                    </a:ext>
                  </a:extLst>
                </a:gridCol>
              </a:tblGrid>
              <a:tr h="162560">
                <a:tc>
                  <a:txBody>
                    <a:bodyPr/>
                    <a:lstStyle/>
                    <a:p>
                      <a:pPr marL="0" marR="0" algn="ctr">
                        <a:lnSpc>
                          <a:spcPct val="107000"/>
                        </a:lnSpc>
                        <a:spcBef>
                          <a:spcPts val="0"/>
                        </a:spcBef>
                        <a:spcAft>
                          <a:spcPts val="0"/>
                        </a:spcAft>
                      </a:pPr>
                      <a:endPar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400" i="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N</a:t>
                      </a: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 = 28 </a:t>
                      </a:r>
                    </a:p>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a:t>
                      </a:r>
                      <a:r>
                        <a:rPr lang="en-US" sz="2400" i="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M±SD)</a:t>
                      </a:r>
                      <a:endPar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42467529"/>
                  </a:ext>
                </a:extLst>
              </a:tr>
              <a:tr h="153035">
                <a:tc>
                  <a:txBody>
                    <a:bodyPr/>
                    <a:lstStyle/>
                    <a:p>
                      <a:pPr marL="0" marR="0" lvl="0" indent="0" algn="l" defTabSz="4389120" rtl="0" eaLnBrk="1" fontAlgn="auto" latinLnBrk="0" hangingPunct="1">
                        <a:lnSpc>
                          <a:spcPct val="107000"/>
                        </a:lnSpc>
                        <a:spcBef>
                          <a:spcPts val="0"/>
                        </a:spcBef>
                        <a:spcAft>
                          <a:spcPts val="0"/>
                        </a:spcAft>
                        <a:buClrTx/>
                        <a:buSzTx/>
                        <a:buFontTx/>
                        <a:buNone/>
                        <a:tabLst/>
                        <a:defRPr/>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Age </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22.50 ± 3.25</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434341528"/>
                  </a:ext>
                </a:extLst>
              </a:tr>
              <a:tr h="162560">
                <a:tc>
                  <a:txBody>
                    <a:bodyPr/>
                    <a:lstStyle/>
                    <a:p>
                      <a:pPr marL="0" marR="0">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Sex (Female)</a:t>
                      </a:r>
                    </a:p>
                  </a:txBody>
                  <a:tcPr marL="68580" marR="68580" marT="0" marB="0">
                    <a:lnL>
                      <a:noFill/>
                    </a:lnL>
                    <a:lnR>
                      <a:noFill/>
                    </a:lnR>
                    <a:lnT>
                      <a:noFill/>
                    </a:lnT>
                    <a:lnB>
                      <a:noFill/>
                    </a:lnB>
                    <a:noFill/>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75%</a:t>
                      </a:r>
                    </a:p>
                  </a:txBody>
                  <a:tcPr marL="68580" marR="68580" marT="0" marB="0">
                    <a:lnL>
                      <a:noFill/>
                    </a:lnL>
                    <a:lnR>
                      <a:noFill/>
                    </a:lnR>
                    <a:lnT>
                      <a:noFill/>
                    </a:lnT>
                    <a:lnB>
                      <a:noFill/>
                    </a:lnB>
                    <a:noFill/>
                  </a:tcPr>
                </a:tc>
                <a:extLst>
                  <a:ext uri="{0D108BD9-81ED-4DB2-BD59-A6C34878D82A}">
                    <a16:rowId xmlns:a16="http://schemas.microsoft.com/office/drawing/2014/main" val="4196673635"/>
                  </a:ext>
                </a:extLst>
              </a:tr>
              <a:tr h="153035">
                <a:tc>
                  <a:txBody>
                    <a:bodyPr/>
                    <a:lstStyle/>
                    <a:p>
                      <a:pPr marL="0" marR="0" lvl="0" indent="0" algn="l" defTabSz="4389120" rtl="0" eaLnBrk="1" fontAlgn="auto" latinLnBrk="0" hangingPunct="1">
                        <a:lnSpc>
                          <a:spcPct val="107000"/>
                        </a:lnSpc>
                        <a:spcBef>
                          <a:spcPts val="0"/>
                        </a:spcBef>
                        <a:spcAft>
                          <a:spcPts val="0"/>
                        </a:spcAft>
                        <a:buClrTx/>
                        <a:buSzTx/>
                        <a:buFontTx/>
                        <a:buNone/>
                        <a:tabLst/>
                        <a:defRPr/>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BMI </a:t>
                      </a:r>
                    </a:p>
                  </a:txBody>
                  <a:tcPr marL="68580" marR="68580" marT="0" marB="0">
                    <a:lnL>
                      <a:noFill/>
                    </a:lnL>
                    <a:lnR>
                      <a:noFill/>
                    </a:lnR>
                    <a:lnT>
                      <a:noFill/>
                    </a:lnT>
                    <a:lnB>
                      <a:noFill/>
                    </a:lnB>
                    <a:noFill/>
                  </a:tcPr>
                </a:tc>
                <a:tc>
                  <a:txBody>
                    <a:bodyPr/>
                    <a:lstStyle/>
                    <a:p>
                      <a:pPr marL="0" marR="0" algn="ctr">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24.89 ± 4.37</a:t>
                      </a:r>
                    </a:p>
                  </a:txBody>
                  <a:tcPr marL="68580" marR="68580" marT="0" marB="0">
                    <a:lnL>
                      <a:noFill/>
                    </a:lnL>
                    <a:lnR>
                      <a:noFill/>
                    </a:lnR>
                    <a:lnT>
                      <a:noFill/>
                    </a:lnT>
                    <a:lnB>
                      <a:noFill/>
                    </a:lnB>
                    <a:noFill/>
                  </a:tcPr>
                </a:tc>
                <a:extLst>
                  <a:ext uri="{0D108BD9-81ED-4DB2-BD59-A6C34878D82A}">
                    <a16:rowId xmlns:a16="http://schemas.microsoft.com/office/drawing/2014/main" val="2428490278"/>
                  </a:ext>
                </a:extLst>
              </a:tr>
              <a:tr h="125095">
                <a:tc>
                  <a:txBody>
                    <a:bodyPr/>
                    <a:lstStyle/>
                    <a:p>
                      <a:pPr marL="0" marR="0">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Exercise min·wk</a:t>
                      </a:r>
                      <a:r>
                        <a:rPr lang="en-US" sz="2400" kern="100" baseline="300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-1</a:t>
                      </a:r>
                      <a:endPar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noFill/>
                  </a:tcPr>
                </a:tc>
                <a:tc>
                  <a:txBody>
                    <a:bodyPr/>
                    <a:lstStyle/>
                    <a:p>
                      <a:pPr marL="0" marR="0" algn="ctr">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238.07 ± 149.03</a:t>
                      </a:r>
                    </a:p>
                  </a:txBody>
                  <a:tcPr marL="68580" marR="68580" marT="0" marB="0">
                    <a:lnL>
                      <a:noFill/>
                    </a:lnL>
                    <a:lnR>
                      <a:noFill/>
                    </a:lnR>
                    <a:lnT>
                      <a:noFill/>
                    </a:lnT>
                    <a:lnB>
                      <a:noFill/>
                    </a:lnB>
                    <a:noFill/>
                  </a:tcPr>
                </a:tc>
                <a:extLst>
                  <a:ext uri="{0D108BD9-81ED-4DB2-BD59-A6C34878D82A}">
                    <a16:rowId xmlns:a16="http://schemas.microsoft.com/office/drawing/2014/main" val="1070428730"/>
                  </a:ext>
                </a:extLst>
              </a:tr>
              <a:tr h="153035">
                <a:tc>
                  <a:txBody>
                    <a:bodyPr/>
                    <a:lstStyle/>
                    <a:p>
                      <a:pPr marL="0" marR="0">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Feeling Scale</a:t>
                      </a:r>
                    </a:p>
                  </a:txBody>
                  <a:tcPr marL="68580" marR="68580" marT="0" marB="0">
                    <a:lnL>
                      <a:noFill/>
                    </a:lnL>
                    <a:lnR>
                      <a:noFill/>
                    </a:lnR>
                    <a:lnT>
                      <a:noFill/>
                    </a:lnT>
                    <a:lnB>
                      <a:noFill/>
                    </a:lnB>
                    <a:noFill/>
                  </a:tcPr>
                </a:tc>
                <a:tc>
                  <a:txBody>
                    <a:bodyPr/>
                    <a:lstStyle/>
                    <a:p>
                      <a:pPr marL="0" marR="0" algn="ctr">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1.75 ± 2.19</a:t>
                      </a:r>
                    </a:p>
                  </a:txBody>
                  <a:tcPr marL="68580" marR="68580" marT="0" marB="0">
                    <a:lnL>
                      <a:noFill/>
                    </a:lnL>
                    <a:lnR>
                      <a:noFill/>
                    </a:lnR>
                    <a:lnT>
                      <a:noFill/>
                    </a:lnT>
                    <a:lnB>
                      <a:noFill/>
                    </a:lnB>
                    <a:noFill/>
                  </a:tcPr>
                </a:tc>
                <a:extLst>
                  <a:ext uri="{0D108BD9-81ED-4DB2-BD59-A6C34878D82A}">
                    <a16:rowId xmlns:a16="http://schemas.microsoft.com/office/drawing/2014/main" val="3119191628"/>
                  </a:ext>
                </a:extLst>
              </a:tr>
              <a:tr h="153035">
                <a:tc>
                  <a:txBody>
                    <a:bodyPr/>
                    <a:lstStyle/>
                    <a:p>
                      <a:pPr marL="0" marR="0">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Flanker RT (msec)</a:t>
                      </a:r>
                    </a:p>
                  </a:txBody>
                  <a:tcPr marL="68580" marR="68580" marT="0" marB="0">
                    <a:lnL>
                      <a:noFill/>
                    </a:lnL>
                    <a:lnR>
                      <a:noFill/>
                    </a:lnR>
                    <a:lnT>
                      <a:noFill/>
                    </a:lnT>
                    <a:lnB>
                      <a:noFill/>
                    </a:lnB>
                    <a:noFill/>
                  </a:tcPr>
                </a:tc>
                <a:tc>
                  <a:txBody>
                    <a:bodyPr/>
                    <a:lstStyle/>
                    <a:p>
                      <a:pPr marL="0" marR="0" algn="ctr">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375.21 ± 31.68</a:t>
                      </a:r>
                    </a:p>
                  </a:txBody>
                  <a:tcPr marL="68580" marR="68580" marT="0" marB="0">
                    <a:lnL>
                      <a:noFill/>
                    </a:lnL>
                    <a:lnR>
                      <a:noFill/>
                    </a:lnR>
                    <a:lnT>
                      <a:noFill/>
                    </a:lnT>
                    <a:lnB>
                      <a:noFill/>
                    </a:lnB>
                    <a:noFill/>
                  </a:tcPr>
                </a:tc>
                <a:extLst>
                  <a:ext uri="{0D108BD9-81ED-4DB2-BD59-A6C34878D82A}">
                    <a16:rowId xmlns:a16="http://schemas.microsoft.com/office/drawing/2014/main" val="16353507"/>
                  </a:ext>
                </a:extLst>
              </a:tr>
              <a:tr h="153035">
                <a:tc>
                  <a:txBody>
                    <a:bodyPr/>
                    <a:lstStyle/>
                    <a:p>
                      <a:pPr marL="0" marR="0">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2-Back RT (msec)</a:t>
                      </a:r>
                    </a:p>
                  </a:txBody>
                  <a:tcPr marL="68580" marR="68580" marT="0" marB="0">
                    <a:lnL>
                      <a:noFill/>
                    </a:lnL>
                    <a:lnR>
                      <a:noFill/>
                    </a:lnR>
                    <a:lnT>
                      <a:noFill/>
                    </a:lnT>
                    <a:lnB>
                      <a:noFill/>
                    </a:lnB>
                    <a:noFill/>
                  </a:tcPr>
                </a:tc>
                <a:tc>
                  <a:txBody>
                    <a:bodyPr/>
                    <a:lstStyle/>
                    <a:p>
                      <a:pPr marL="0" marR="0" algn="ctr">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486.98 ± 104.97</a:t>
                      </a:r>
                    </a:p>
                  </a:txBody>
                  <a:tcPr marL="68580" marR="68580" marT="0" marB="0">
                    <a:lnL>
                      <a:noFill/>
                    </a:lnL>
                    <a:lnR>
                      <a:noFill/>
                    </a:lnR>
                    <a:lnT>
                      <a:noFill/>
                    </a:lnT>
                    <a:lnB>
                      <a:noFill/>
                    </a:lnB>
                    <a:noFill/>
                  </a:tcPr>
                </a:tc>
                <a:extLst>
                  <a:ext uri="{0D108BD9-81ED-4DB2-BD59-A6C34878D82A}">
                    <a16:rowId xmlns:a16="http://schemas.microsoft.com/office/drawing/2014/main" val="685163337"/>
                  </a:ext>
                </a:extLst>
              </a:tr>
              <a:tr h="153035">
                <a:tc>
                  <a:txBody>
                    <a:bodyPr/>
                    <a:lstStyle/>
                    <a:p>
                      <a:pPr marL="0" marR="0">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3-Back RT (msec)</a:t>
                      </a: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456.28 ± 122.67</a:t>
                      </a: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93944673"/>
                  </a:ext>
                </a:extLst>
              </a:tr>
            </a:tbl>
          </a:graphicData>
        </a:graphic>
      </p:graphicFrame>
      <p:pic>
        <p:nvPicPr>
          <p:cNvPr id="24" name="Picture 23" descr="A cartoon of a brain running on a treadmill&#10;&#10;Description automatically generated">
            <a:extLst>
              <a:ext uri="{FF2B5EF4-FFF2-40B4-BE49-F238E27FC236}">
                <a16:creationId xmlns:a16="http://schemas.microsoft.com/office/drawing/2014/main" id="{BC537E1C-3389-0BED-4C72-C92263B87885}"/>
              </a:ext>
            </a:extLst>
          </p:cNvPr>
          <p:cNvPicPr>
            <a:picLocks noChangeAspect="1"/>
          </p:cNvPicPr>
          <p:nvPr/>
        </p:nvPicPr>
        <p:blipFill>
          <a:blip r:embed="rId6"/>
          <a:stretch>
            <a:fillRect/>
          </a:stretch>
        </p:blipFill>
        <p:spPr>
          <a:xfrm>
            <a:off x="9028349" y="19177080"/>
            <a:ext cx="6824629" cy="3573104"/>
          </a:xfrm>
          <a:prstGeom prst="rect">
            <a:avLst/>
          </a:prstGeom>
        </p:spPr>
      </p:pic>
      <p:cxnSp>
        <p:nvCxnSpPr>
          <p:cNvPr id="36" name="Straight Connector 35">
            <a:extLst>
              <a:ext uri="{FF2B5EF4-FFF2-40B4-BE49-F238E27FC236}">
                <a16:creationId xmlns:a16="http://schemas.microsoft.com/office/drawing/2014/main" id="{84FE83A1-287B-DFE5-4598-A52D4B4C7621}"/>
              </a:ext>
            </a:extLst>
          </p:cNvPr>
          <p:cNvCxnSpPr/>
          <p:nvPr/>
        </p:nvCxnSpPr>
        <p:spPr>
          <a:xfrm>
            <a:off x="9211808" y="7511143"/>
            <a:ext cx="33471078" cy="0"/>
          </a:xfrm>
          <a:prstGeom prst="line">
            <a:avLst/>
          </a:prstGeom>
        </p:spPr>
        <p:style>
          <a:lnRef idx="2">
            <a:schemeClr val="dk1"/>
          </a:lnRef>
          <a:fillRef idx="0">
            <a:schemeClr val="dk1"/>
          </a:fillRef>
          <a:effectRef idx="1">
            <a:schemeClr val="dk1"/>
          </a:effectRef>
          <a:fontRef idx="minor">
            <a:schemeClr val="tx1"/>
          </a:fontRef>
        </p:style>
      </p:cxnSp>
      <p:pic>
        <p:nvPicPr>
          <p:cNvPr id="14351" name="Picture 14350" descr="A line graph with black dots&#10;&#10;Description automatically generated">
            <a:extLst>
              <a:ext uri="{FF2B5EF4-FFF2-40B4-BE49-F238E27FC236}">
                <a16:creationId xmlns:a16="http://schemas.microsoft.com/office/drawing/2014/main" id="{3EFC8A3B-9105-E0C3-EA19-BF0D8FFAB8CB}"/>
              </a:ext>
            </a:extLst>
          </p:cNvPr>
          <p:cNvPicPr>
            <a:picLocks noChangeAspect="1"/>
          </p:cNvPicPr>
          <p:nvPr/>
        </p:nvPicPr>
        <p:blipFill>
          <a:blip r:embed="rId7"/>
          <a:stretch>
            <a:fillRect/>
          </a:stretch>
        </p:blipFill>
        <p:spPr>
          <a:xfrm>
            <a:off x="34703416" y="14522092"/>
            <a:ext cx="8437420" cy="6629400"/>
          </a:xfrm>
          <a:prstGeom prst="rect">
            <a:avLst/>
          </a:prstGeom>
        </p:spPr>
      </p:pic>
      <p:sp>
        <p:nvSpPr>
          <p:cNvPr id="18" name="TextBox 17">
            <a:extLst>
              <a:ext uri="{FF2B5EF4-FFF2-40B4-BE49-F238E27FC236}">
                <a16:creationId xmlns:a16="http://schemas.microsoft.com/office/drawing/2014/main" id="{E6EF9723-C727-5A2F-B86E-DB41652715C5}"/>
              </a:ext>
            </a:extLst>
          </p:cNvPr>
          <p:cNvSpPr txBox="1"/>
          <p:nvPr/>
        </p:nvSpPr>
        <p:spPr>
          <a:xfrm>
            <a:off x="41462680" y="15760240"/>
            <a:ext cx="1220206" cy="461665"/>
          </a:xfrm>
          <a:prstGeom prst="rect">
            <a:avLst/>
          </a:prstGeom>
          <a:noFill/>
        </p:spPr>
        <p:txBody>
          <a:bodyPr wrap="none" rtlCol="0">
            <a:spAutoFit/>
          </a:bodyPr>
          <a:lstStyle/>
          <a:p>
            <a:r>
              <a:rPr lang="en-US" sz="2400" i="1" dirty="0">
                <a:latin typeface="Calibri" panose="020F0502020204030204" pitchFamily="34" charset="0"/>
                <a:cs typeface="Calibri" panose="020F0502020204030204" pitchFamily="34" charset="0"/>
              </a:rPr>
              <a:t>r</a:t>
            </a:r>
            <a:r>
              <a:rPr lang="en-US" sz="2400" dirty="0">
                <a:latin typeface="Calibri" panose="020F0502020204030204" pitchFamily="34" charset="0"/>
                <a:cs typeface="Calibri" panose="020F0502020204030204" pitchFamily="34" charset="0"/>
              </a:rPr>
              <a:t> = -0.27</a:t>
            </a:r>
          </a:p>
        </p:txBody>
      </p:sp>
      <p:pic>
        <p:nvPicPr>
          <p:cNvPr id="14353" name="Picture 14352" descr="A line graph with black dots&#10;&#10;Description automatically generated">
            <a:extLst>
              <a:ext uri="{FF2B5EF4-FFF2-40B4-BE49-F238E27FC236}">
                <a16:creationId xmlns:a16="http://schemas.microsoft.com/office/drawing/2014/main" id="{254F75C8-91CE-F146-9E25-5F74B47E4BB0}"/>
              </a:ext>
            </a:extLst>
          </p:cNvPr>
          <p:cNvPicPr>
            <a:picLocks noChangeAspect="1"/>
          </p:cNvPicPr>
          <p:nvPr/>
        </p:nvPicPr>
        <p:blipFill>
          <a:blip r:embed="rId8"/>
          <a:stretch>
            <a:fillRect/>
          </a:stretch>
        </p:blipFill>
        <p:spPr>
          <a:xfrm>
            <a:off x="25848456" y="14522092"/>
            <a:ext cx="8437419" cy="6629400"/>
          </a:xfrm>
          <a:prstGeom prst="rect">
            <a:avLst/>
          </a:prstGeom>
        </p:spPr>
      </p:pic>
      <p:sp>
        <p:nvSpPr>
          <p:cNvPr id="14348" name="TextBox 14347">
            <a:extLst>
              <a:ext uri="{FF2B5EF4-FFF2-40B4-BE49-F238E27FC236}">
                <a16:creationId xmlns:a16="http://schemas.microsoft.com/office/drawing/2014/main" id="{BF7B2B0D-69B0-EC22-F74D-A7FA6492AA5F}"/>
              </a:ext>
            </a:extLst>
          </p:cNvPr>
          <p:cNvSpPr txBox="1"/>
          <p:nvPr/>
        </p:nvSpPr>
        <p:spPr>
          <a:xfrm>
            <a:off x="32823692" y="15745453"/>
            <a:ext cx="1220206" cy="461665"/>
          </a:xfrm>
          <a:prstGeom prst="rect">
            <a:avLst/>
          </a:prstGeom>
          <a:noFill/>
        </p:spPr>
        <p:txBody>
          <a:bodyPr wrap="none" rtlCol="0">
            <a:spAutoFit/>
          </a:bodyPr>
          <a:lstStyle/>
          <a:p>
            <a:r>
              <a:rPr lang="en-US" sz="2400" i="1" dirty="0">
                <a:latin typeface="Calibri" panose="020F0502020204030204" pitchFamily="34" charset="0"/>
                <a:cs typeface="Calibri" panose="020F0502020204030204" pitchFamily="34" charset="0"/>
              </a:rPr>
              <a:t>r</a:t>
            </a:r>
            <a:r>
              <a:rPr lang="en-US" sz="2400" dirty="0">
                <a:latin typeface="Calibri" panose="020F0502020204030204" pitchFamily="34" charset="0"/>
                <a:cs typeface="Calibri" panose="020F0502020204030204" pitchFamily="34" charset="0"/>
              </a:rPr>
              <a:t> = -0.35</a:t>
            </a:r>
          </a:p>
        </p:txBody>
      </p:sp>
      <p:pic>
        <p:nvPicPr>
          <p:cNvPr id="14359" name="Picture 14358" descr="A line and dot graph&#10;&#10;Description automatically generated with medium confidence">
            <a:extLst>
              <a:ext uri="{FF2B5EF4-FFF2-40B4-BE49-F238E27FC236}">
                <a16:creationId xmlns:a16="http://schemas.microsoft.com/office/drawing/2014/main" id="{B5742303-A94D-81B3-9042-4972C6F3E107}"/>
              </a:ext>
            </a:extLst>
          </p:cNvPr>
          <p:cNvPicPr>
            <a:picLocks noChangeAspect="1"/>
          </p:cNvPicPr>
          <p:nvPr/>
        </p:nvPicPr>
        <p:blipFill>
          <a:blip r:embed="rId9"/>
          <a:stretch>
            <a:fillRect/>
          </a:stretch>
        </p:blipFill>
        <p:spPr>
          <a:xfrm>
            <a:off x="16998297" y="14512511"/>
            <a:ext cx="8437419" cy="6629400"/>
          </a:xfrm>
          <a:prstGeom prst="rect">
            <a:avLst/>
          </a:prstGeom>
        </p:spPr>
      </p:pic>
      <p:sp>
        <p:nvSpPr>
          <p:cNvPr id="14349" name="TextBox 14348">
            <a:extLst>
              <a:ext uri="{FF2B5EF4-FFF2-40B4-BE49-F238E27FC236}">
                <a16:creationId xmlns:a16="http://schemas.microsoft.com/office/drawing/2014/main" id="{3E6A30EF-47CB-4E06-A469-272505064B65}"/>
              </a:ext>
            </a:extLst>
          </p:cNvPr>
          <p:cNvSpPr txBox="1"/>
          <p:nvPr/>
        </p:nvSpPr>
        <p:spPr>
          <a:xfrm>
            <a:off x="23998438" y="15760240"/>
            <a:ext cx="1220206" cy="461665"/>
          </a:xfrm>
          <a:prstGeom prst="rect">
            <a:avLst/>
          </a:prstGeom>
          <a:noFill/>
        </p:spPr>
        <p:txBody>
          <a:bodyPr wrap="none" rtlCol="0">
            <a:spAutoFit/>
          </a:bodyPr>
          <a:lstStyle/>
          <a:p>
            <a:r>
              <a:rPr lang="en-US" sz="2400" i="1" dirty="0">
                <a:latin typeface="Calibri" panose="020F0502020204030204" pitchFamily="34" charset="0"/>
                <a:cs typeface="Calibri" panose="020F0502020204030204" pitchFamily="34" charset="0"/>
              </a:rPr>
              <a:t>r</a:t>
            </a:r>
            <a:r>
              <a:rPr lang="en-US" sz="2400" dirty="0">
                <a:latin typeface="Calibri" panose="020F0502020204030204" pitchFamily="34" charset="0"/>
                <a:cs typeface="Calibri" panose="020F0502020204030204" pitchFamily="34" charset="0"/>
              </a:rPr>
              <a:t> = -0.08</a:t>
            </a:r>
          </a:p>
        </p:txBody>
      </p:sp>
      <p:pic>
        <p:nvPicPr>
          <p:cNvPr id="14361" name="Picture 14360" descr="A diagram of a graph&#10;&#10;Description automatically generated with medium confidence">
            <a:extLst>
              <a:ext uri="{FF2B5EF4-FFF2-40B4-BE49-F238E27FC236}">
                <a16:creationId xmlns:a16="http://schemas.microsoft.com/office/drawing/2014/main" id="{89FF157A-65A0-C2F9-F043-E363D79FF227}"/>
              </a:ext>
            </a:extLst>
          </p:cNvPr>
          <p:cNvPicPr>
            <a:picLocks noChangeAspect="1"/>
          </p:cNvPicPr>
          <p:nvPr/>
        </p:nvPicPr>
        <p:blipFill>
          <a:blip r:embed="rId10"/>
          <a:stretch>
            <a:fillRect/>
          </a:stretch>
        </p:blipFill>
        <p:spPr>
          <a:xfrm>
            <a:off x="34703416" y="23350575"/>
            <a:ext cx="8437419" cy="6629400"/>
          </a:xfrm>
          <a:prstGeom prst="rect">
            <a:avLst/>
          </a:prstGeom>
        </p:spPr>
      </p:pic>
      <p:pic>
        <p:nvPicPr>
          <p:cNvPr id="14363" name="Picture 14362" descr="A graph of red and green lines&#10;&#10;Description automatically generated">
            <a:extLst>
              <a:ext uri="{FF2B5EF4-FFF2-40B4-BE49-F238E27FC236}">
                <a16:creationId xmlns:a16="http://schemas.microsoft.com/office/drawing/2014/main" id="{1739C478-520D-A768-2AD4-3AED7FDB3748}"/>
              </a:ext>
            </a:extLst>
          </p:cNvPr>
          <p:cNvPicPr>
            <a:picLocks noChangeAspect="1"/>
          </p:cNvPicPr>
          <p:nvPr/>
        </p:nvPicPr>
        <p:blipFill>
          <a:blip r:embed="rId11"/>
          <a:stretch>
            <a:fillRect/>
          </a:stretch>
        </p:blipFill>
        <p:spPr>
          <a:xfrm>
            <a:off x="25821932" y="23350575"/>
            <a:ext cx="8437419" cy="6629400"/>
          </a:xfrm>
          <a:prstGeom prst="rect">
            <a:avLst/>
          </a:prstGeom>
        </p:spPr>
      </p:pic>
      <p:pic>
        <p:nvPicPr>
          <p:cNvPr id="14365" name="Picture 14364" descr="A red and green lines with arrows&#10;&#10;Description automatically generated">
            <a:extLst>
              <a:ext uri="{FF2B5EF4-FFF2-40B4-BE49-F238E27FC236}">
                <a16:creationId xmlns:a16="http://schemas.microsoft.com/office/drawing/2014/main" id="{36EF169D-90D3-DA01-6CC2-3572ABB82244}"/>
              </a:ext>
            </a:extLst>
          </p:cNvPr>
          <p:cNvPicPr>
            <a:picLocks noChangeAspect="1"/>
          </p:cNvPicPr>
          <p:nvPr/>
        </p:nvPicPr>
        <p:blipFill>
          <a:blip r:embed="rId12"/>
          <a:stretch>
            <a:fillRect/>
          </a:stretch>
        </p:blipFill>
        <p:spPr>
          <a:xfrm>
            <a:off x="16998296" y="23344632"/>
            <a:ext cx="8437419" cy="6629400"/>
          </a:xfrm>
          <a:prstGeom prst="rect">
            <a:avLst/>
          </a:prstGeom>
        </p:spPr>
      </p:pic>
      <p:pic>
        <p:nvPicPr>
          <p:cNvPr id="14366" name="Picture 14365">
            <a:extLst>
              <a:ext uri="{FF2B5EF4-FFF2-40B4-BE49-F238E27FC236}">
                <a16:creationId xmlns:a16="http://schemas.microsoft.com/office/drawing/2014/main" id="{586EEA11-B19E-E53E-0320-5F31E83D205C}"/>
              </a:ext>
            </a:extLst>
          </p:cNvPr>
          <p:cNvPicPr>
            <a:picLocks noChangeAspect="1"/>
          </p:cNvPicPr>
          <p:nvPr/>
        </p:nvPicPr>
        <p:blipFill rotWithShape="1">
          <a:blip r:embed="rId13"/>
          <a:srcRect r="69298"/>
          <a:stretch/>
        </p:blipFill>
        <p:spPr>
          <a:xfrm>
            <a:off x="211433" y="105356"/>
            <a:ext cx="3528592" cy="4260001"/>
          </a:xfrm>
          <a:prstGeom prst="rect">
            <a:avLst/>
          </a:prstGeom>
        </p:spPr>
      </p:pic>
      <p:pic>
        <p:nvPicPr>
          <p:cNvPr id="14367" name="Picture 14366">
            <a:extLst>
              <a:ext uri="{FF2B5EF4-FFF2-40B4-BE49-F238E27FC236}">
                <a16:creationId xmlns:a16="http://schemas.microsoft.com/office/drawing/2014/main" id="{0D4F1AEC-CB35-87ED-4DD8-5632417AED3F}"/>
              </a:ext>
            </a:extLst>
          </p:cNvPr>
          <p:cNvPicPr>
            <a:picLocks noChangeAspect="1"/>
          </p:cNvPicPr>
          <p:nvPr/>
        </p:nvPicPr>
        <p:blipFill>
          <a:blip r:embed="rId14"/>
          <a:stretch>
            <a:fillRect/>
          </a:stretch>
        </p:blipFill>
        <p:spPr>
          <a:xfrm>
            <a:off x="10380966" y="27983941"/>
            <a:ext cx="4112550" cy="4112550"/>
          </a:xfrm>
          <a:prstGeom prst="rect">
            <a:avLst/>
          </a:prstGeom>
        </p:spPr>
      </p:pic>
      <p:pic>
        <p:nvPicPr>
          <p:cNvPr id="3" name="Picture 2">
            <a:extLst>
              <a:ext uri="{FF2B5EF4-FFF2-40B4-BE49-F238E27FC236}">
                <a16:creationId xmlns:a16="http://schemas.microsoft.com/office/drawing/2014/main" id="{D3545923-A877-2AEC-C669-CFA813E89890}"/>
              </a:ext>
            </a:extLst>
          </p:cNvPr>
          <p:cNvPicPr>
            <a:picLocks noChangeAspect="1"/>
          </p:cNvPicPr>
          <p:nvPr/>
        </p:nvPicPr>
        <p:blipFill rotWithShape="1">
          <a:blip r:embed="rId15"/>
          <a:srcRect l="6612" r="6996"/>
          <a:stretch/>
        </p:blipFill>
        <p:spPr>
          <a:xfrm>
            <a:off x="21417083" y="7677442"/>
            <a:ext cx="5418126" cy="3512119"/>
          </a:xfrm>
          <a:prstGeom prst="rect">
            <a:avLst/>
          </a:prstGeom>
        </p:spPr>
      </p:pic>
      <p:pic>
        <p:nvPicPr>
          <p:cNvPr id="9" name="Picture 8">
            <a:extLst>
              <a:ext uri="{FF2B5EF4-FFF2-40B4-BE49-F238E27FC236}">
                <a16:creationId xmlns:a16="http://schemas.microsoft.com/office/drawing/2014/main" id="{369A1671-D4FE-6067-EA84-33CF642FF714}"/>
              </a:ext>
            </a:extLst>
          </p:cNvPr>
          <p:cNvPicPr>
            <a:picLocks noChangeAspect="1"/>
          </p:cNvPicPr>
          <p:nvPr/>
        </p:nvPicPr>
        <p:blipFill>
          <a:blip r:embed="rId16"/>
          <a:stretch>
            <a:fillRect/>
          </a:stretch>
        </p:blipFill>
        <p:spPr>
          <a:xfrm>
            <a:off x="26921450" y="10729372"/>
            <a:ext cx="6952554" cy="3152660"/>
          </a:xfrm>
          <a:prstGeom prst="rect">
            <a:avLst/>
          </a:prstGeom>
        </p:spPr>
      </p:pic>
    </p:spTree>
    <p:extLst>
      <p:ext uri="{BB962C8B-B14F-4D97-AF65-F5344CB8AC3E}">
        <p14:creationId xmlns:p14="http://schemas.microsoft.com/office/powerpoint/2010/main" val="1892518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35C824D5A69B4D851D5DF731789809" ma:contentTypeVersion="13" ma:contentTypeDescription="Create a new document." ma:contentTypeScope="" ma:versionID="527cc5e088118d2ab64b78855ea8a081">
  <xsd:schema xmlns:xsd="http://www.w3.org/2001/XMLSchema" xmlns:xs="http://www.w3.org/2001/XMLSchema" xmlns:p="http://schemas.microsoft.com/office/2006/metadata/properties" xmlns:ns3="2881d00a-dfe9-4fa0-8ac8-327db09b74d5" xmlns:ns4="d5ce8da6-8690-4ed2-9340-92424da5c6af" targetNamespace="http://schemas.microsoft.com/office/2006/metadata/properties" ma:root="true" ma:fieldsID="06cddb94fa7a55ff053d7732d518b4b5" ns3:_="" ns4:_="">
    <xsd:import namespace="2881d00a-dfe9-4fa0-8ac8-327db09b74d5"/>
    <xsd:import namespace="d5ce8da6-8690-4ed2-9340-92424da5c6a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81d00a-dfe9-4fa0-8ac8-327db09b74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ce8da6-8690-4ed2-9340-92424da5c6af"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1B916C-62BD-424D-9A4F-B46A158EC567}">
  <ds:schemaRefs>
    <ds:schemaRef ds:uri="2881d00a-dfe9-4fa0-8ac8-327db09b74d5"/>
    <ds:schemaRef ds:uri="d5ce8da6-8690-4ed2-9340-92424da5c6a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81BF1C8-ED3C-495F-9E22-389403E86430}">
  <ds:schemaRefs>
    <ds:schemaRef ds:uri="http://schemas.microsoft.com/sharepoint/v3/contenttype/forms"/>
  </ds:schemaRefs>
</ds:datastoreItem>
</file>

<file path=customXml/itemProps3.xml><?xml version="1.0" encoding="utf-8"?>
<ds:datastoreItem xmlns:ds="http://schemas.openxmlformats.org/officeDocument/2006/customXml" ds:itemID="{CEDBEC57-6853-4641-981E-D305B05A6D31}">
  <ds:schemaRefs>
    <ds:schemaRef ds:uri="2881d00a-dfe9-4fa0-8ac8-327db09b74d5"/>
    <ds:schemaRef ds:uri="d5ce8da6-8690-4ed2-9340-92424da5c6a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{869BF258-C96E-4447-BB95-0A2785742D80}tf10001061</Template>
  <TotalTime>4660</TotalTime>
  <Words>1169</Words>
  <Application>Microsoft Office PowerPoint</Application>
  <PresentationFormat>Custom</PresentationFormat>
  <Paragraphs>146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Arial</vt:lpstr>
      <vt:lpstr>Calibri</vt:lpstr>
      <vt:lpstr>Tw Cen MT</vt:lpstr>
      <vt:lpstr>Tw Cen MT Condensed</vt:lpstr>
      <vt:lpstr>Wingdings 3</vt:lpstr>
      <vt:lpstr>Integral</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Rougeau</dc:creator>
  <cp:lastModifiedBy>John Adamek</cp:lastModifiedBy>
  <cp:revision>49</cp:revision>
  <cp:lastPrinted>2009-06-18T18:06:01Z</cp:lastPrinted>
  <dcterms:created xsi:type="dcterms:W3CDTF">2016-03-29T15:16:29Z</dcterms:created>
  <dcterms:modified xsi:type="dcterms:W3CDTF">2024-05-23T22:24:34Z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0x0101007B35C824D5A69B4D851D5DF731789809</vt:lpwstr>
  </property>
</Properties>
</file>