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4"/>
  </p:sldMasterIdLst>
  <p:notesMasterIdLst>
    <p:notesMasterId r:id="rId6"/>
  </p:notesMasterIdLst>
  <p:handoutMasterIdLst>
    <p:handoutMasterId r:id="rId7"/>
  </p:handoutMasterIdLst>
  <p:sldIdLst>
    <p:sldId id="263" r:id="rId5"/>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4718DB-7BFE-B56B-3537-CA3A04FD1789}" name="Abigail Keck" initials="AK" userId="a0c928800ba8a19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x, Allyson G" initials="BAG" lastIdx="4" clrIdx="0"/>
  <p:cmAuthor id="2" name="Kate Rougeau" initials="KR" lastIdx="1" clrIdx="1"/>
  <p:cmAuthor id="3" name="Kathryn Rougeau" initials="KR"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E6225"/>
    <a:srgbClr val="5771A1"/>
    <a:srgbClr val="C5C5C5"/>
    <a:srgbClr val="C01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4ADE6-5703-4D67-803C-FF7B63428C40}" v="1" dt="2023-05-25T16:36:35.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6300" autoAdjust="0"/>
  </p:normalViewPr>
  <p:slideViewPr>
    <p:cSldViewPr snapToGrid="0">
      <p:cViewPr>
        <p:scale>
          <a:sx n="40" d="100"/>
          <a:sy n="40" d="100"/>
        </p:scale>
        <p:origin x="30" y="-196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uzzello, Steve" userId="3ee088b1-8a97-4ad7-ae1c-a9b811ab5ded" providerId="ADAL" clId="{BAF4ADE6-5703-4D67-803C-FF7B63428C40}"/>
    <pc:docChg chg="modSld">
      <pc:chgData name="Petruzzello, Steve" userId="3ee088b1-8a97-4ad7-ae1c-a9b811ab5ded" providerId="ADAL" clId="{BAF4ADE6-5703-4D67-803C-FF7B63428C40}" dt="2023-05-25T16:38:08.245" v="52" actId="1076"/>
      <pc:docMkLst>
        <pc:docMk/>
      </pc:docMkLst>
      <pc:sldChg chg="addSp modSp mod">
        <pc:chgData name="Petruzzello, Steve" userId="3ee088b1-8a97-4ad7-ae1c-a9b811ab5ded" providerId="ADAL" clId="{BAF4ADE6-5703-4D67-803C-FF7B63428C40}" dt="2023-05-25T16:38:08.245" v="52" actId="1076"/>
        <pc:sldMkLst>
          <pc:docMk/>
          <pc:sldMk cId="3926728395" sldId="263"/>
        </pc:sldMkLst>
        <pc:spChg chg="add mod">
          <ac:chgData name="Petruzzello, Steve" userId="3ee088b1-8a97-4ad7-ae1c-a9b811ab5ded" providerId="ADAL" clId="{BAF4ADE6-5703-4D67-803C-FF7B63428C40}" dt="2023-05-25T16:38:08.245" v="52" actId="1076"/>
          <ac:spMkLst>
            <pc:docMk/>
            <pc:sldMk cId="3926728395" sldId="263"/>
            <ac:spMk id="3" creationId="{37995D85-ADDB-C06C-B853-87E97E3BF663}"/>
          </ac:spMkLst>
        </pc:spChg>
        <pc:spChg chg="mod">
          <ac:chgData name="Petruzzello, Steve" userId="3ee088b1-8a97-4ad7-ae1c-a9b811ab5ded" providerId="ADAL" clId="{BAF4ADE6-5703-4D67-803C-FF7B63428C40}" dt="2023-05-25T16:34:44.708" v="0" actId="947"/>
          <ac:spMkLst>
            <pc:docMk/>
            <pc:sldMk cId="3926728395" sldId="263"/>
            <ac:spMk id="32" creationId="{00000000-0000-0000-0000-000000000000}"/>
          </ac:spMkLst>
        </pc:spChg>
        <pc:graphicFrameChg chg="modGraphic">
          <ac:chgData name="Petruzzello, Steve" userId="3ee088b1-8a97-4ad7-ae1c-a9b811ab5ded" providerId="ADAL" clId="{BAF4ADE6-5703-4D67-803C-FF7B63428C40}" dt="2023-05-25T16:35:50.918" v="9" actId="179"/>
          <ac:graphicFrameMkLst>
            <pc:docMk/>
            <pc:sldMk cId="3926728395" sldId="263"/>
            <ac:graphicFrameMk id="1060" creationId="{C845F900-6155-E4C0-63C9-06256D9E439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5/25/2023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978071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5/25/2023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74447700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83239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2"/>
            <a:ext cx="43891200" cy="219456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2860" y="2"/>
            <a:ext cx="43868347" cy="2194560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23808658"/>
            <a:ext cx="27980640" cy="7022592"/>
          </a:xfrm>
        </p:spPr>
        <p:txBody>
          <a:bodyPr anchor="ctr">
            <a:normAutofit/>
          </a:bodyPr>
          <a:lstStyle>
            <a:lvl1pPr algn="r">
              <a:defRPr sz="21120" spc="960" baseline="0"/>
            </a:lvl1pPr>
          </a:lstStyle>
          <a:p>
            <a:r>
              <a:rPr lang="en-US"/>
              <a:t>Click to edit Master title style</a:t>
            </a:r>
          </a:p>
        </p:txBody>
      </p:sp>
      <p:sp>
        <p:nvSpPr>
          <p:cNvPr id="3" name="Subtitle 2"/>
          <p:cNvSpPr>
            <a:spLocks noGrp="1"/>
          </p:cNvSpPr>
          <p:nvPr>
            <p:ph type="subTitle" idx="1"/>
          </p:nvPr>
        </p:nvSpPr>
        <p:spPr>
          <a:xfrm>
            <a:off x="30998160" y="23808658"/>
            <a:ext cx="11521440" cy="7022592"/>
          </a:xfrm>
        </p:spPr>
        <p:txBody>
          <a:bodyPr lIns="91440" rIns="91440" anchor="ctr">
            <a:normAutofit/>
          </a:bodyPr>
          <a:lstStyle>
            <a:lvl1pPr marL="0" indent="0" algn="l">
              <a:lnSpc>
                <a:spcPct val="100000"/>
              </a:lnSpc>
              <a:spcBef>
                <a:spcPts val="0"/>
              </a:spcBef>
              <a:buNone/>
              <a:defRPr sz="7680">
                <a:solidFill>
                  <a:schemeClr val="tx1">
                    <a:lumMod val="95000"/>
                    <a:lumOff val="5000"/>
                  </a:schemeClr>
                </a:solidFill>
              </a:defRPr>
            </a:lvl1pPr>
            <a:lvl2pPr marL="2194560" indent="0" algn="ctr">
              <a:buNone/>
              <a:defRPr sz="7680"/>
            </a:lvl2pPr>
            <a:lvl3pPr marL="4389120" indent="0" algn="ctr">
              <a:buNone/>
              <a:defRPr sz="768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pPr>
              <a:defRPr/>
            </a:pPr>
            <a:fld id="{9D9B0DC0-DEB6-5245-9786-81835CA7B236}" type="datetime1">
              <a:rPr lang="en-US" smtClean="0"/>
              <a:pPr>
                <a:defRPr/>
              </a:pPr>
              <a:t>5/25/2023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0CB6CD-A896-034E-886C-9AD731625548}"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9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FE152F3-A628-174C-B1C5-D7957B5E1D38}" type="datetime1">
              <a:rPr lang="en-US" smtClean="0"/>
              <a:pPr>
                <a:defRPr/>
              </a:pPr>
              <a:t>5/25/2023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FCF62F-1C22-F342-AEF6-5751E4D1B1C2}" type="slidenum">
              <a:rPr lang="en-US" smtClean="0"/>
              <a:pPr>
                <a:defRPr/>
              </a:pPr>
              <a:t>‹#›</a:t>
            </a:fld>
            <a:endParaRPr lang="en-US"/>
          </a:p>
        </p:txBody>
      </p:sp>
    </p:spTree>
    <p:extLst>
      <p:ext uri="{BB962C8B-B14F-4D97-AF65-F5344CB8AC3E}">
        <p14:creationId xmlns:p14="http://schemas.microsoft.com/office/powerpoint/2010/main" val="189689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7" y="3657600"/>
            <a:ext cx="9464040" cy="2596896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3566167" y="3657600"/>
            <a:ext cx="27294840" cy="259689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745D483-D49F-FF4D-A9BE-F07770943FEC}" type="datetime1">
              <a:rPr lang="en-US" smtClean="0"/>
              <a:pPr>
                <a:defRPr/>
              </a:pPr>
              <a:t>5/25/2023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774BD7-0588-6F4B-AC48-26B402219AE7}" type="slidenum">
              <a:rPr lang="en-US" smtClean="0"/>
              <a:pPr>
                <a:defRPr/>
              </a:pPr>
              <a:t>‹#›</a:t>
            </a:fld>
            <a:endParaRPr lang="en-US"/>
          </a:p>
        </p:txBody>
      </p:sp>
      <p:cxnSp>
        <p:nvCxnSpPr>
          <p:cNvPr id="7" name="Straight Connector 6"/>
          <p:cNvCxnSpPr/>
          <p:nvPr/>
        </p:nvCxnSpPr>
        <p:spPr>
          <a:xfrm rot="5400000" flipV="1">
            <a:off x="36210240" y="833102"/>
            <a:ext cx="0" cy="32918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2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2E7EE88-36B3-3346-BBA2-F431CBED7E14}" type="datetime1">
              <a:rPr lang="en-US" smtClean="0"/>
              <a:pPr>
                <a:defRPr/>
              </a:pPr>
              <a:t>5/25/2023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E96FE8-16DA-394E-A83E-4578336391CB}" type="slidenum">
              <a:rPr lang="en-US" smtClean="0"/>
              <a:pPr>
                <a:defRPr/>
              </a:pPr>
              <a:t>‹#›</a:t>
            </a:fld>
            <a:endParaRPr lang="en-US"/>
          </a:p>
        </p:txBody>
      </p:sp>
    </p:spTree>
    <p:extLst>
      <p:ext uri="{BB962C8B-B14F-4D97-AF65-F5344CB8AC3E}">
        <p14:creationId xmlns:p14="http://schemas.microsoft.com/office/powerpoint/2010/main" val="48781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2"/>
            <a:ext cx="43891200" cy="219456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22860" y="2"/>
            <a:ext cx="43868347" cy="2194560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3808658"/>
            <a:ext cx="27980640" cy="7022592"/>
          </a:xfrm>
        </p:spPr>
        <p:txBody>
          <a:bodyPr anchor="ctr">
            <a:normAutofit/>
          </a:bodyPr>
          <a:lstStyle>
            <a:lvl1pPr algn="r">
              <a:defRPr sz="21120" b="0" spc="960" baseline="0"/>
            </a:lvl1pPr>
          </a:lstStyle>
          <a:p>
            <a:r>
              <a:rPr lang="en-US"/>
              <a:t>Click to edit Master title style</a:t>
            </a:r>
          </a:p>
        </p:txBody>
      </p:sp>
      <p:sp>
        <p:nvSpPr>
          <p:cNvPr id="3" name="Text Placeholder 2"/>
          <p:cNvSpPr>
            <a:spLocks noGrp="1"/>
          </p:cNvSpPr>
          <p:nvPr>
            <p:ph type="body" idx="1"/>
          </p:nvPr>
        </p:nvSpPr>
        <p:spPr>
          <a:xfrm>
            <a:off x="30998160" y="23808658"/>
            <a:ext cx="11521440" cy="7022592"/>
          </a:xfrm>
        </p:spPr>
        <p:txBody>
          <a:bodyPr lIns="91440" rIns="91440" anchor="ctr">
            <a:normAutofit/>
          </a:bodyPr>
          <a:lstStyle>
            <a:lvl1pPr marL="0" indent="0">
              <a:lnSpc>
                <a:spcPct val="100000"/>
              </a:lnSpc>
              <a:spcBef>
                <a:spcPts val="0"/>
              </a:spcBef>
              <a:buNone/>
              <a:defRPr sz="7680">
                <a:solidFill>
                  <a:schemeClr val="tx1">
                    <a:lumMod val="95000"/>
                    <a:lumOff val="5000"/>
                  </a:schemeClr>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7DEA6E3-440A-4444-BB11-7B989A77FD77}" type="datetime1">
              <a:rPr lang="en-US" smtClean="0"/>
              <a:pPr>
                <a:defRPr/>
              </a:pPr>
              <a:t>5/25/2023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5C8EF9-EBE1-BB4A-BC45-FEB94B053A15}"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7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86861" y="2809037"/>
            <a:ext cx="34992259" cy="7198157"/>
          </a:xfrm>
        </p:spPr>
        <p:txBody>
          <a:bodyPr/>
          <a:lstStyle/>
          <a:p>
            <a:r>
              <a:rPr lang="en-US"/>
              <a:t>Click to edit Master title style</a:t>
            </a:r>
          </a:p>
        </p:txBody>
      </p:sp>
      <p:sp>
        <p:nvSpPr>
          <p:cNvPr id="3" name="Content Placeholder 2"/>
          <p:cNvSpPr>
            <a:spLocks noGrp="1"/>
          </p:cNvSpPr>
          <p:nvPr>
            <p:ph sz="half" idx="1"/>
          </p:nvPr>
        </p:nvSpPr>
        <p:spPr>
          <a:xfrm>
            <a:off x="3686861" y="10972800"/>
            <a:ext cx="17117568"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561552" y="10972800"/>
            <a:ext cx="17117568" cy="19312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0F24EE3-BE6B-6F40-8449-0EE688B334C3}" type="datetime1">
              <a:rPr lang="en-US" smtClean="0"/>
              <a:pPr>
                <a:defRPr/>
              </a:pPr>
              <a:t>5/25/2023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0A0E92-9676-0646-8393-C6A11532230B}" type="slidenum">
              <a:rPr lang="en-US" smtClean="0"/>
              <a:pPr>
                <a:defRPr/>
              </a:pPr>
              <a:t>‹#›</a:t>
            </a:fld>
            <a:endParaRPr lang="en-US"/>
          </a:p>
        </p:txBody>
      </p:sp>
    </p:spTree>
    <p:extLst>
      <p:ext uri="{BB962C8B-B14F-4D97-AF65-F5344CB8AC3E}">
        <p14:creationId xmlns:p14="http://schemas.microsoft.com/office/powerpoint/2010/main" val="184490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686861" y="2809037"/>
            <a:ext cx="34992259" cy="7198157"/>
          </a:xfrm>
        </p:spPr>
        <p:txBody>
          <a:bodyPr/>
          <a:lstStyle/>
          <a:p>
            <a:r>
              <a:rPr lang="en-US"/>
              <a:t>Click to edit Master title style</a:t>
            </a:r>
          </a:p>
        </p:txBody>
      </p:sp>
      <p:sp>
        <p:nvSpPr>
          <p:cNvPr id="3" name="Text Placeholder 2"/>
          <p:cNvSpPr>
            <a:spLocks noGrp="1"/>
          </p:cNvSpPr>
          <p:nvPr>
            <p:ph type="body" idx="1"/>
          </p:nvPr>
        </p:nvSpPr>
        <p:spPr>
          <a:xfrm>
            <a:off x="3686861" y="10462253"/>
            <a:ext cx="17117568" cy="3950208"/>
          </a:xfrm>
        </p:spPr>
        <p:txBody>
          <a:bodyPr lIns="137160" rIns="137160" anchor="ctr">
            <a:normAutofit/>
          </a:bodyPr>
          <a:lstStyle>
            <a:lvl1pPr marL="0" indent="0">
              <a:spcBef>
                <a:spcPts val="0"/>
              </a:spcBef>
              <a:spcAft>
                <a:spcPts val="0"/>
              </a:spcAft>
              <a:buNone/>
              <a:defRPr sz="10560" b="0" cap="none" baseline="0">
                <a:solidFill>
                  <a:schemeClr val="accent1"/>
                </a:solidFill>
                <a:latin typeface="+mn-lt"/>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686861" y="14245382"/>
            <a:ext cx="17117568" cy="1603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561552" y="10462253"/>
            <a:ext cx="17117568" cy="3950208"/>
          </a:xfrm>
        </p:spPr>
        <p:txBody>
          <a:bodyPr lIns="137160" rIns="137160" anchor="ctr">
            <a:normAutofit/>
          </a:bodyPr>
          <a:lstStyle>
            <a:lvl1pPr marL="0" indent="0">
              <a:spcBef>
                <a:spcPts val="0"/>
              </a:spcBef>
              <a:spcAft>
                <a:spcPts val="0"/>
              </a:spcAft>
              <a:buNone/>
              <a:defRPr lang="en-US" sz="10560" b="0" kern="1200" cap="none" baseline="0" dirty="0">
                <a:solidFill>
                  <a:schemeClr val="accent1"/>
                </a:solidFill>
                <a:latin typeface="+mn-lt"/>
                <a:ea typeface="+mn-ea"/>
                <a:cs typeface="+mn-cs"/>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marL="0" lvl="0" indent="0" algn="l" defTabSz="4389120" rtl="0" eaLnBrk="1" latinLnBrk="0" hangingPunct="1">
              <a:lnSpc>
                <a:spcPct val="90000"/>
              </a:lnSpc>
              <a:spcBef>
                <a:spcPts val="8640"/>
              </a:spcBef>
              <a:buNone/>
            </a:pPr>
            <a:r>
              <a:rPr lang="en-US"/>
              <a:t>Edit Master text styles</a:t>
            </a:r>
          </a:p>
        </p:txBody>
      </p:sp>
      <p:sp>
        <p:nvSpPr>
          <p:cNvPr id="6" name="Content Placeholder 5"/>
          <p:cNvSpPr>
            <a:spLocks noGrp="1"/>
          </p:cNvSpPr>
          <p:nvPr>
            <p:ph sz="quarter" idx="4"/>
          </p:nvPr>
        </p:nvSpPr>
        <p:spPr>
          <a:xfrm>
            <a:off x="21561552" y="14245382"/>
            <a:ext cx="17117568" cy="1603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EB25384-CBCF-B646-AF0F-35BE8D53D802}" type="datetime1">
              <a:rPr lang="en-US" smtClean="0"/>
              <a:pPr>
                <a:defRPr/>
              </a:pPr>
              <a:t>5/25/2023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A81054D-299A-2D4B-A58E-B6B2DCDDC984}" type="slidenum">
              <a:rPr lang="en-US" smtClean="0"/>
              <a:pPr>
                <a:defRPr/>
              </a:pPr>
              <a:t>‹#›</a:t>
            </a:fld>
            <a:endParaRPr lang="en-US"/>
          </a:p>
        </p:txBody>
      </p:sp>
    </p:spTree>
    <p:extLst>
      <p:ext uri="{BB962C8B-B14F-4D97-AF65-F5344CB8AC3E}">
        <p14:creationId xmlns:p14="http://schemas.microsoft.com/office/powerpoint/2010/main" val="337576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9FC97E24-7DE0-2049-B283-98D5EA78F8EA}" type="datetime1">
              <a:rPr lang="en-US" smtClean="0"/>
              <a:pPr>
                <a:defRPr/>
              </a:pPr>
              <a:t>5/25/2023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CC60871-0703-CC4C-A829-D75B00D0A2DE}" type="slidenum">
              <a:rPr lang="en-US" smtClean="0"/>
              <a:pPr>
                <a:defRPr/>
              </a:pPr>
              <a:t>‹#›</a:t>
            </a:fld>
            <a:endParaRPr lang="en-US"/>
          </a:p>
        </p:txBody>
      </p:sp>
    </p:spTree>
    <p:extLst>
      <p:ext uri="{BB962C8B-B14F-4D97-AF65-F5344CB8AC3E}">
        <p14:creationId xmlns:p14="http://schemas.microsoft.com/office/powerpoint/2010/main" val="344463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D595BF-B042-E74D-B532-F84F734A770B}" type="datetime1">
              <a:rPr lang="en-US" smtClean="0"/>
              <a:pPr>
                <a:defRPr/>
              </a:pPr>
              <a:t>5/25/2023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FE51F58-CED8-114E-989B-FAB78C4990EE}" type="slidenum">
              <a:rPr lang="en-US" smtClean="0"/>
              <a:pPr>
                <a:defRPr/>
              </a:pPr>
              <a:t>‹#›</a:t>
            </a:fld>
            <a:endParaRPr lang="en-US"/>
          </a:p>
        </p:txBody>
      </p:sp>
    </p:spTree>
    <p:extLst>
      <p:ext uri="{BB962C8B-B14F-4D97-AF65-F5344CB8AC3E}">
        <p14:creationId xmlns:p14="http://schemas.microsoft.com/office/powerpoint/2010/main" val="93539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3686861" y="2263243"/>
            <a:ext cx="15800832" cy="8339328"/>
          </a:xfrm>
        </p:spPr>
        <p:txBody>
          <a:bodyPr>
            <a:noAutofit/>
          </a:bodyPr>
          <a:lstStyle>
            <a:lvl1pPr>
              <a:lnSpc>
                <a:spcPct val="80000"/>
              </a:lnSpc>
              <a:defRPr sz="17280"/>
            </a:lvl1pPr>
          </a:lstStyle>
          <a:p>
            <a:r>
              <a:rPr lang="en-US"/>
              <a:t>Click to edit Master title style</a:t>
            </a:r>
          </a:p>
        </p:txBody>
      </p:sp>
      <p:sp>
        <p:nvSpPr>
          <p:cNvPr id="3" name="Content Placeholder 2"/>
          <p:cNvSpPr>
            <a:spLocks noGrp="1"/>
          </p:cNvSpPr>
          <p:nvPr>
            <p:ph idx="1"/>
          </p:nvPr>
        </p:nvSpPr>
        <p:spPr>
          <a:xfrm>
            <a:off x="20574000" y="3950208"/>
            <a:ext cx="20442326" cy="24886310"/>
          </a:xfrm>
        </p:spPr>
        <p:txBody>
          <a:bodyPr>
            <a:normAutofit/>
          </a:bodyPr>
          <a:lstStyle>
            <a:lvl1pPr>
              <a:defRPr sz="9600"/>
            </a:lvl1pPr>
            <a:lvl2pPr>
              <a:defRPr sz="7680"/>
            </a:lvl2pPr>
            <a:lvl3pPr>
              <a:defRPr sz="5760"/>
            </a:lvl3pPr>
            <a:lvl4pPr>
              <a:defRPr sz="5760"/>
            </a:lvl4pPr>
            <a:lvl5pPr>
              <a:defRPr sz="5760"/>
            </a:lvl5pPr>
            <a:lvl6pPr>
              <a:defRPr sz="5760"/>
            </a:lvl6pPr>
            <a:lvl7pPr>
              <a:defRPr sz="5760"/>
            </a:lvl7pPr>
            <a:lvl8pPr>
              <a:defRPr sz="5760"/>
            </a:lvl8pPr>
            <a:lvl9pPr>
              <a:defRPr sz="5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86861" y="10836029"/>
            <a:ext cx="15800832" cy="18059011"/>
          </a:xfrm>
        </p:spPr>
        <p:txBody>
          <a:bodyPr lIns="91440" rIns="91440">
            <a:normAutofit/>
          </a:bodyPr>
          <a:lstStyle>
            <a:lvl1pPr marL="0" indent="0">
              <a:lnSpc>
                <a:spcPct val="108000"/>
              </a:lnSpc>
              <a:spcBef>
                <a:spcPts val="2880"/>
              </a:spcBef>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AE1BB32-3A3A-1442-B647-28E14D9E02CB}" type="datetime1">
              <a:rPr lang="en-US" smtClean="0"/>
              <a:pPr>
                <a:defRPr/>
              </a:pPr>
              <a:t>5/25/2023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6AC1B3-1A4E-1147-990C-E994497E5639}" type="slidenum">
              <a:rPr lang="en-US" smtClean="0"/>
              <a:pPr>
                <a:defRPr/>
              </a:pPr>
              <a:t>‹#›</a:t>
            </a:fld>
            <a:endParaRPr lang="en-US"/>
          </a:p>
        </p:txBody>
      </p:sp>
    </p:spTree>
    <p:extLst>
      <p:ext uri="{BB962C8B-B14F-4D97-AF65-F5344CB8AC3E}">
        <p14:creationId xmlns:p14="http://schemas.microsoft.com/office/powerpoint/2010/main" val="8203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23808662"/>
            <a:ext cx="27980640" cy="7022592"/>
          </a:xfrm>
        </p:spPr>
        <p:txBody>
          <a:bodyPr anchor="ctr">
            <a:normAutofit/>
          </a:bodyPr>
          <a:lstStyle>
            <a:lvl1pPr algn="r">
              <a:defRPr sz="21120" spc="960" baseline="0"/>
            </a:lvl1pPr>
          </a:lstStyle>
          <a:p>
            <a:r>
              <a:rPr lang="en-US"/>
              <a:t>Click to edit Master title style</a:t>
            </a:r>
          </a:p>
        </p:txBody>
      </p:sp>
      <p:sp>
        <p:nvSpPr>
          <p:cNvPr id="3" name="Picture Placeholder 2"/>
          <p:cNvSpPr>
            <a:spLocks noGrp="1" noChangeAspect="1"/>
          </p:cNvSpPr>
          <p:nvPr>
            <p:ph type="pic" idx="1"/>
          </p:nvPr>
        </p:nvSpPr>
        <p:spPr>
          <a:xfrm>
            <a:off x="0" y="-5"/>
            <a:ext cx="43880227" cy="21945600"/>
          </a:xfrm>
          <a:solidFill>
            <a:schemeClr val="accent1">
              <a:lumMod val="60000"/>
              <a:lumOff val="40000"/>
            </a:schemeClr>
          </a:solidFill>
        </p:spPr>
        <p:txBody>
          <a:bodyPr lIns="457200" tIns="365760"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30998160" y="23808662"/>
            <a:ext cx="11521440" cy="7022592"/>
          </a:xfrm>
        </p:spPr>
        <p:txBody>
          <a:bodyPr lIns="91440" rIns="91440" anchor="ctr">
            <a:normAutofit/>
          </a:bodyPr>
          <a:lstStyle>
            <a:lvl1pPr marL="0" indent="0">
              <a:lnSpc>
                <a:spcPct val="100000"/>
              </a:lnSpc>
              <a:spcBef>
                <a:spcPts val="0"/>
              </a:spcBef>
              <a:buNone/>
              <a:defRPr sz="7680">
                <a:solidFill>
                  <a:schemeClr val="tx1">
                    <a:lumMod val="95000"/>
                    <a:lumOff val="5000"/>
                  </a:schemeClr>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D6EE6D99-5BC1-9447-9734-C2AA085436E8}" type="datetime1">
              <a:rPr lang="en-US" smtClean="0"/>
              <a:pPr>
                <a:defRPr/>
              </a:pPr>
              <a:t>5/25/2023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0B73B32-3A11-C34E-B587-0381224FDA00}" type="slidenum">
              <a:rPr lang="en-US" smtClean="0"/>
              <a:pPr>
                <a:defRPr/>
              </a:pPr>
              <a:t>‹#›</a:t>
            </a:fld>
            <a:endParaRPr lang="en-US"/>
          </a:p>
        </p:txBody>
      </p:sp>
      <p:cxnSp>
        <p:nvCxnSpPr>
          <p:cNvPr id="8" name="Straight Connector 7"/>
          <p:cNvCxnSpPr/>
          <p:nvPr/>
        </p:nvCxnSpPr>
        <p:spPr>
          <a:xfrm flipV="1">
            <a:off x="30192634" y="25267709"/>
            <a:ext cx="0" cy="4389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0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6861" y="2809037"/>
            <a:ext cx="34992259" cy="719815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686863" y="10972800"/>
            <a:ext cx="34992264" cy="19312128"/>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86868" y="31059379"/>
            <a:ext cx="7754914" cy="1316736"/>
          </a:xfrm>
          <a:prstGeom prst="rect">
            <a:avLst/>
          </a:prstGeom>
        </p:spPr>
        <p:txBody>
          <a:bodyPr vert="horz" lIns="91440" tIns="45720" rIns="91440" bIns="45720" rtlCol="0" anchor="ctr"/>
          <a:lstStyle>
            <a:lvl1pPr algn="l">
              <a:defRPr sz="4800">
                <a:solidFill>
                  <a:schemeClr val="tx1">
                    <a:lumMod val="95000"/>
                    <a:lumOff val="5000"/>
                  </a:schemeClr>
                </a:solidFill>
                <a:latin typeface="+mj-lt"/>
              </a:defRPr>
            </a:lvl1pPr>
          </a:lstStyle>
          <a:p>
            <a:pPr>
              <a:defRPr/>
            </a:pPr>
            <a:fld id="{7D63A7D0-97BF-1846-9583-B99EC1CA1C7E}" type="datetime1">
              <a:rPr lang="en-US" smtClean="0"/>
              <a:pPr>
                <a:defRPr/>
              </a:pPr>
              <a:t>5/25/2023</a:t>
            </a:fld>
            <a:endParaRPr lang="en-US"/>
          </a:p>
        </p:txBody>
      </p:sp>
      <p:sp>
        <p:nvSpPr>
          <p:cNvPr id="5" name="Footer Placeholder 4"/>
          <p:cNvSpPr>
            <a:spLocks noGrp="1"/>
          </p:cNvSpPr>
          <p:nvPr>
            <p:ph type="ftr" sz="quarter" idx="3"/>
          </p:nvPr>
        </p:nvSpPr>
        <p:spPr>
          <a:xfrm>
            <a:off x="17434560" y="31059379"/>
            <a:ext cx="21245251" cy="1316736"/>
          </a:xfrm>
          <a:prstGeom prst="rect">
            <a:avLst/>
          </a:prstGeom>
        </p:spPr>
        <p:txBody>
          <a:bodyPr vert="horz" lIns="91440" tIns="45720" rIns="91440" bIns="45720" rtlCol="0" anchor="ctr"/>
          <a:lstStyle>
            <a:lvl1pPr algn="r">
              <a:defRPr sz="48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39014400" y="31059379"/>
            <a:ext cx="3505200" cy="1316736"/>
          </a:xfrm>
          <a:prstGeom prst="rect">
            <a:avLst/>
          </a:prstGeom>
        </p:spPr>
        <p:txBody>
          <a:bodyPr vert="horz" lIns="91440" tIns="45720" rIns="91440" bIns="45720" rtlCol="0" anchor="ctr"/>
          <a:lstStyle>
            <a:lvl1pPr algn="l">
              <a:defRPr sz="4800">
                <a:solidFill>
                  <a:schemeClr val="tx1">
                    <a:lumMod val="95000"/>
                    <a:lumOff val="5000"/>
                  </a:schemeClr>
                </a:solidFill>
                <a:latin typeface="+mj-lt"/>
              </a:defRPr>
            </a:lvl1pPr>
          </a:lstStyle>
          <a:p>
            <a:pPr>
              <a:defRPr/>
            </a:pPr>
            <a:fld id="{B063F8FF-54E3-2749-9438-DED0CB148588}" type="slidenum">
              <a:rPr lang="en-US" smtClean="0"/>
              <a:pPr>
                <a:defRPr/>
              </a:pPr>
              <a:t>‹#›</a:t>
            </a:fld>
            <a:endParaRPr lang="en-US"/>
          </a:p>
        </p:txBody>
      </p:sp>
      <p:cxnSp>
        <p:nvCxnSpPr>
          <p:cNvPr id="7" name="Straight Connector 6"/>
          <p:cNvCxnSpPr/>
          <p:nvPr/>
        </p:nvCxnSpPr>
        <p:spPr>
          <a:xfrm flipV="1">
            <a:off x="2743200" y="3966355"/>
            <a:ext cx="0" cy="4389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4404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4389120" rtl="0" eaLnBrk="1" latinLnBrk="0" hangingPunct="1">
        <a:lnSpc>
          <a:spcPct val="80000"/>
        </a:lnSpc>
        <a:spcBef>
          <a:spcPct val="0"/>
        </a:spcBef>
        <a:buNone/>
        <a:defRPr sz="21120" kern="1200" cap="all" spc="480" baseline="0">
          <a:solidFill>
            <a:schemeClr val="tx1">
              <a:lumMod val="95000"/>
              <a:lumOff val="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Tw Cen MT" panose="020B0602020104020603" pitchFamily="34" charset="0"/>
        <a:buChar char=" "/>
        <a:defRPr sz="9600" kern="1200">
          <a:solidFill>
            <a:schemeClr val="tx1"/>
          </a:solidFill>
          <a:latin typeface="+mn-lt"/>
          <a:ea typeface="+mn-ea"/>
          <a:cs typeface="+mn-cs"/>
        </a:defRPr>
      </a:lvl1pPr>
      <a:lvl2pPr marL="1272845"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7680" kern="1200">
          <a:solidFill>
            <a:schemeClr val="tx1"/>
          </a:solidFill>
          <a:latin typeface="+mn-lt"/>
          <a:ea typeface="+mn-ea"/>
          <a:cs typeface="+mn-cs"/>
        </a:defRPr>
      </a:lvl2pPr>
      <a:lvl3pPr marL="215066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3pPr>
      <a:lvl4pPr marL="2852928"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4pPr>
      <a:lvl5pPr marL="3730752"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5pPr>
      <a:lvl6pPr marL="4389120"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6pPr>
      <a:lvl7pPr marL="509137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7pPr>
      <a:lvl8pPr marL="5837530"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8pPr>
      <a:lvl9pPr marL="6539789" indent="-658368" algn="l" defTabSz="4389120" rtl="0" eaLnBrk="1" latinLnBrk="0" hangingPunct="1">
        <a:lnSpc>
          <a:spcPct val="90000"/>
        </a:lnSpc>
        <a:spcBef>
          <a:spcPts val="960"/>
        </a:spcBef>
        <a:spcAft>
          <a:spcPts val="1920"/>
        </a:spcAft>
        <a:buClr>
          <a:schemeClr val="accent1"/>
        </a:buClr>
        <a:buFont typeface="Wingdings 3" pitchFamily="18" charset="2"/>
        <a:buChar char=""/>
        <a:defRPr sz="576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4346" name="Rectangle 31"/>
          <p:cNvSpPr>
            <a:spLocks noChangeArrowheads="1"/>
          </p:cNvSpPr>
          <p:nvPr/>
        </p:nvSpPr>
        <p:spPr bwMode="auto">
          <a:xfrm>
            <a:off x="8342353" y="4684719"/>
            <a:ext cx="35287108" cy="27929365"/>
          </a:xfrm>
          <a:prstGeom prst="rect">
            <a:avLst/>
          </a:prstGeom>
          <a:solidFill>
            <a:schemeClr val="bg1">
              <a:lumMod val="95000"/>
            </a:schemeClr>
          </a:solidFill>
          <a:ln w="9525">
            <a:solidFill>
              <a:schemeClr val="bg2"/>
            </a:solidFill>
            <a:miter lim="800000"/>
            <a:headEnd/>
            <a:tailEnd/>
          </a:ln>
        </p:spPr>
        <p:txBody>
          <a:bodyPr lIns="360000" tIns="360000" rIns="360000" bIns="360000" anchor="t">
            <a:prstTxWarp prst="textNoShape">
              <a:avLst/>
            </a:prstTxWarp>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4800" b="1" i="1" u="none" strike="noStrike" cap="none" normalizeH="0" baseline="0" dirty="0">
                <a:ln>
                  <a:noFill/>
                </a:ln>
                <a:solidFill>
                  <a:srgbClr val="DE6225"/>
                </a:solidFill>
                <a:effectLst/>
                <a:latin typeface="Calibri" panose="020F0502020204030204" pitchFamily="34" charset="0"/>
                <a:ea typeface="ＭＳ Ｐゴシック"/>
                <a:cs typeface="Calibri" panose="020F0502020204030204" pitchFamily="34" charset="0"/>
              </a:rPr>
              <a:t>Key Findings</a:t>
            </a:r>
          </a:p>
          <a:p>
            <a:pPr marL="857250" indent="-457200" defTabSz="914400" eaLnBrk="0" hangingPunct="0">
              <a:buFont typeface="Arial" panose="020B0604020202020204" pitchFamily="34" charset="0"/>
              <a:buChar char="•"/>
            </a:pPr>
            <a:r>
              <a:rPr lang="en-US" altLang="en-US" sz="4400" b="1" dirty="0">
                <a:solidFill>
                  <a:srgbClr val="002060"/>
                </a:solidFill>
                <a:latin typeface="Calibri" panose="020F0502020204030204" pitchFamily="34" charset="0"/>
                <a:cs typeface="Calibri" panose="020F0502020204030204" pitchFamily="34" charset="0"/>
              </a:rPr>
              <a:t>Individuals who felt more positive/less negative while participating in HIIT performed better on executive function tasks.</a:t>
            </a:r>
          </a:p>
          <a:p>
            <a:pPr marL="857250" indent="-457200" defTabSz="914400" eaLnBrk="0" hangingPunct="0">
              <a:buFont typeface="Arial" panose="020B0604020202020204" pitchFamily="34" charset="0"/>
              <a:buChar char="•"/>
            </a:pPr>
            <a:r>
              <a:rPr lang="en-US" altLang="en-US" sz="4400" b="1" dirty="0">
                <a:solidFill>
                  <a:srgbClr val="002060"/>
                </a:solidFill>
                <a:latin typeface="Calibri" panose="020F0502020204030204" pitchFamily="34" charset="0"/>
                <a:cs typeface="Calibri" panose="020F0502020204030204" pitchFamily="34" charset="0"/>
              </a:rPr>
              <a:t>Those who reported greater enjoyment following HIIT performed better on executive function tasks. </a:t>
            </a:r>
            <a:r>
              <a:rPr lang="en-US" altLang="en-US" sz="4800" b="0" i="0" u="none" strike="noStrike" cap="none" normalizeH="0" baseline="0" dirty="0">
                <a:ln>
                  <a:noFill/>
                </a:ln>
                <a:effectLst/>
                <a:latin typeface="Calibri" panose="020F0502020204030204" pitchFamily="34" charset="0"/>
                <a:cs typeface="Calibri" panose="020F0502020204030204" pitchFamily="34" charset="0"/>
              </a:rPr>
              <a:t>_______________________________________________________________________________________________________________</a:t>
            </a:r>
          </a:p>
        </p:txBody>
      </p:sp>
      <p:cxnSp>
        <p:nvCxnSpPr>
          <p:cNvPr id="27" name="Straight Connector 26"/>
          <p:cNvCxnSpPr/>
          <p:nvPr/>
        </p:nvCxnSpPr>
        <p:spPr>
          <a:xfrm>
            <a:off x="50306" y="4554277"/>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43" name="Rectangle 33"/>
          <p:cNvSpPr>
            <a:spLocks noChangeArrowheads="1"/>
          </p:cNvSpPr>
          <p:nvPr/>
        </p:nvSpPr>
        <p:spPr bwMode="auto">
          <a:xfrm>
            <a:off x="101864" y="20310686"/>
            <a:ext cx="8019289" cy="3273213"/>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a:spcAft>
                <a:spcPts val="600"/>
              </a:spcAft>
            </a:pPr>
            <a:r>
              <a:rPr lang="en-GB" sz="2200" b="1" i="1" dirty="0">
                <a:solidFill>
                  <a:srgbClr val="DE6225"/>
                </a:solidFill>
                <a:latin typeface="Calibri" panose="020F0502020204030204" pitchFamily="34" charset="0"/>
                <a:ea typeface="ＭＳ Ｐゴシック"/>
                <a:cs typeface="Calibri" panose="020F0502020204030204" pitchFamily="34" charset="0"/>
              </a:rPr>
              <a:t>Methods</a:t>
            </a:r>
          </a:p>
          <a:p>
            <a:pPr>
              <a:spcBef>
                <a:spcPts val="0"/>
              </a:spcBef>
              <a:spcAft>
                <a:spcPts val="600"/>
              </a:spcAft>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Young healthy adults (</a:t>
            </a:r>
            <a:r>
              <a:rPr lang="en-US" sz="2000" i="1" dirty="0">
                <a:solidFill>
                  <a:srgbClr val="002060"/>
                </a:solidFill>
                <a:latin typeface="Calibri" panose="020F0502020204030204" pitchFamily="34" charset="0"/>
                <a:ea typeface="Calibri" panose="020F0502020204030204" pitchFamily="34" charset="0"/>
                <a:cs typeface="Calibri" panose="020F0502020204030204" pitchFamily="34" charset="0"/>
              </a:rPr>
              <a:t>N</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 48, </a:t>
            </a:r>
            <a:r>
              <a:rPr lang="en-US" sz="2000" i="1" dirty="0">
                <a:solidFill>
                  <a:srgbClr val="002060"/>
                </a:solidFill>
                <a:latin typeface="Calibri" panose="020F0502020204030204" pitchFamily="34" charset="0"/>
                <a:ea typeface="Calibri" panose="020F0502020204030204" pitchFamily="34" charset="0"/>
                <a:cs typeface="Calibri" panose="020F0502020204030204" pitchFamily="34" charset="0"/>
              </a:rPr>
              <a:t>M</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age= 25.5±7.98 </a:t>
            </a:r>
            <a:r>
              <a:rPr lang="en-US" sz="2000" dirty="0" err="1">
                <a:solidFill>
                  <a:srgbClr val="002060"/>
                </a:solidFill>
                <a:latin typeface="Calibri" panose="020F0502020204030204" pitchFamily="34" charset="0"/>
                <a:ea typeface="Calibri" panose="020F0502020204030204" pitchFamily="34" charset="0"/>
                <a:cs typeface="Calibri" panose="020F0502020204030204" pitchFamily="34" charset="0"/>
              </a:rPr>
              <a:t>yrs</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 83.3% ♀, BMI= 24.19±4.83 kg·m</a:t>
            </a:r>
            <a:r>
              <a:rPr lang="en-US" sz="2000" baseline="30000" dirty="0">
                <a:solidFill>
                  <a:srgbClr val="002060"/>
                </a:solidFill>
                <a:latin typeface="Calibri" panose="020F0502020204030204" pitchFamily="34" charset="0"/>
                <a:ea typeface="Calibri" panose="020F0502020204030204" pitchFamily="34" charset="0"/>
                <a:cs typeface="Calibri" panose="020F0502020204030204" pitchFamily="34" charset="0"/>
              </a:rPr>
              <a:t>-2</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 completed the Feeling Scale (FS) during 20-min of high intensity interval training (HIIT; see Fig 1, Table 1). Following HIIT, participants completed the Physical Activity Enjoyment Scale (PACES) and two executive function tasks – the Eriksen Flanker, which assesses ability to inhibit a response by focusing on task-relevant </a:t>
            </a:r>
            <a:r>
              <a:rPr lang="en-US" sz="2000">
                <a:solidFill>
                  <a:srgbClr val="002060"/>
                </a:solidFill>
                <a:latin typeface="Calibri" panose="020F0502020204030204" pitchFamily="34" charset="0"/>
                <a:ea typeface="Calibri" panose="020F0502020204030204" pitchFamily="34" charset="0"/>
                <a:cs typeface="Calibri" panose="020F0502020204030204" pitchFamily="34" charset="0"/>
              </a:rPr>
              <a:t>stiumli, </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and the Sternberg, which assesses working memory. Data are reported as Reaction Times (RT) and response accuracy (ACC,  expressed as %).</a:t>
            </a:r>
          </a:p>
          <a:p>
            <a:pPr>
              <a:spcBef>
                <a:spcPts val="0"/>
              </a:spcBef>
              <a:spcAft>
                <a:spcPts val="1200"/>
              </a:spcAft>
            </a:pPr>
            <a:endParaRPr lang="en-US" sz="2000" b="1" i="1" dirty="0">
              <a:solidFill>
                <a:srgbClr val="052754"/>
              </a:solidFill>
              <a:latin typeface="Calibri" panose="020F0502020204030204" pitchFamily="34" charset="0"/>
              <a:ea typeface="Calibri" panose="020F0502020204030204" pitchFamily="34" charset="0"/>
              <a:cs typeface="Calibri" panose="020F0502020204030204" pitchFamily="34" charset="0"/>
            </a:endParaRPr>
          </a:p>
        </p:txBody>
      </p:sp>
      <p:sp>
        <p:nvSpPr>
          <p:cNvPr id="14344" name="Rectangle 29"/>
          <p:cNvSpPr>
            <a:spLocks noChangeArrowheads="1"/>
          </p:cNvSpPr>
          <p:nvPr/>
        </p:nvSpPr>
        <p:spPr bwMode="auto">
          <a:xfrm>
            <a:off x="102014" y="4696346"/>
            <a:ext cx="8021068" cy="10982514"/>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a:spcBef>
                <a:spcPts val="0"/>
              </a:spcBef>
              <a:spcAft>
                <a:spcPts val="600"/>
              </a:spcAft>
            </a:pPr>
            <a:r>
              <a:rPr lang="en-GB" sz="2200" b="1" i="1" dirty="0">
                <a:solidFill>
                  <a:srgbClr val="DE6225"/>
                </a:solidFill>
                <a:latin typeface="Calibri" panose="020F0502020204030204" pitchFamily="34" charset="0"/>
                <a:ea typeface="ＭＳ Ｐゴシック"/>
                <a:cs typeface="Calibri" panose="020F0502020204030204" pitchFamily="34" charset="0"/>
              </a:rPr>
              <a:t>Abstract</a:t>
            </a:r>
          </a:p>
          <a:p>
            <a:pPr>
              <a:spcBef>
                <a:spcPts val="0"/>
              </a:spcBef>
              <a:spcAft>
                <a:spcPts val="1200"/>
              </a:spcAft>
            </a:pPr>
            <a:r>
              <a:rPr lang="en-US" sz="2000" b="1" dirty="0">
                <a:solidFill>
                  <a:srgbClr val="002060"/>
                </a:solidFill>
                <a:latin typeface="Calibri" panose="020F0502020204030204" pitchFamily="34" charset="0"/>
                <a:ea typeface="ＭＳ Ｐゴシック"/>
                <a:cs typeface="Calibri" panose="020F0502020204030204" pitchFamily="34" charset="0"/>
              </a:rPr>
              <a:t>PURPOSE</a:t>
            </a:r>
            <a:r>
              <a:rPr lang="en-US" sz="2000" dirty="0">
                <a:solidFill>
                  <a:srgbClr val="002060"/>
                </a:solidFill>
                <a:latin typeface="Calibri" panose="020F0502020204030204" pitchFamily="34" charset="0"/>
                <a:ea typeface="ＭＳ Ｐゴシック"/>
                <a:cs typeface="Calibri" panose="020F0502020204030204" pitchFamily="34" charset="0"/>
              </a:rPr>
              <a:t>: The purpose of this study was to examine the influence of affective states before, during and after an acute bout of exercise on executive function. </a:t>
            </a:r>
            <a:r>
              <a:rPr lang="en-US" sz="2000" b="1" dirty="0">
                <a:solidFill>
                  <a:srgbClr val="002060"/>
                </a:solidFill>
                <a:latin typeface="Calibri" panose="020F0502020204030204" pitchFamily="34" charset="0"/>
                <a:ea typeface="ＭＳ Ｐゴシック"/>
                <a:cs typeface="Calibri" panose="020F0502020204030204" pitchFamily="34" charset="0"/>
              </a:rPr>
              <a:t>METHODS</a:t>
            </a:r>
            <a:r>
              <a:rPr lang="en-US" sz="2000" dirty="0">
                <a:solidFill>
                  <a:srgbClr val="002060"/>
                </a:solidFill>
                <a:latin typeface="Calibri" panose="020F0502020204030204" pitchFamily="34" charset="0"/>
                <a:ea typeface="ＭＳ Ｐゴシック"/>
                <a:cs typeface="Calibri" panose="020F0502020204030204" pitchFamily="34" charset="0"/>
              </a:rPr>
              <a:t>:  Young adults (</a:t>
            </a:r>
            <a:r>
              <a:rPr lang="en-US" sz="2000" i="1" dirty="0">
                <a:solidFill>
                  <a:srgbClr val="002060"/>
                </a:solidFill>
                <a:latin typeface="Calibri" panose="020F0502020204030204" pitchFamily="34" charset="0"/>
                <a:ea typeface="ＭＳ Ｐゴシック"/>
                <a:cs typeface="Calibri" panose="020F0502020204030204" pitchFamily="34" charset="0"/>
              </a:rPr>
              <a:t>N</a:t>
            </a:r>
            <a:r>
              <a:rPr lang="en-US" sz="2000" dirty="0">
                <a:solidFill>
                  <a:srgbClr val="002060"/>
                </a:solidFill>
                <a:latin typeface="Calibri" panose="020F0502020204030204" pitchFamily="34" charset="0"/>
                <a:ea typeface="ＭＳ Ｐゴシック"/>
                <a:cs typeface="Calibri" panose="020F0502020204030204" pitchFamily="34" charset="0"/>
              </a:rPr>
              <a:t> = 48, M age = 25.5 </a:t>
            </a:r>
            <a:r>
              <a:rPr lang="en-US" sz="2000" dirty="0" err="1">
                <a:solidFill>
                  <a:srgbClr val="002060"/>
                </a:solidFill>
                <a:latin typeface="Calibri" panose="020F0502020204030204" pitchFamily="34" charset="0"/>
                <a:ea typeface="ＭＳ Ｐゴシック"/>
                <a:cs typeface="Calibri" panose="020F0502020204030204" pitchFamily="34" charset="0"/>
              </a:rPr>
              <a:t>yrs</a:t>
            </a:r>
            <a:r>
              <a:rPr lang="en-US" sz="2000" dirty="0">
                <a:solidFill>
                  <a:srgbClr val="002060"/>
                </a:solidFill>
                <a:latin typeface="Calibri" panose="020F0502020204030204" pitchFamily="34" charset="0"/>
                <a:ea typeface="ＭＳ Ｐゴシック"/>
                <a:cs typeface="Calibri" panose="020F0502020204030204" pitchFamily="34" charset="0"/>
              </a:rPr>
              <a:t>, 83.3% ♀, BMI = 24.2) completed the Feeling Scale (FS) at various times during a 20-min bout of high intensity interval training (HIIT). Following the bout, they completed the Physical Activity Enjoyment Scale (PACES) and two executive function tasks - Flanker and Sternberg. The HIIT consisted of a 2.5 min warmup, eight rounds (</a:t>
            </a:r>
            <a:r>
              <a:rPr lang="en-US" sz="2000" dirty="0" err="1">
                <a:solidFill>
                  <a:srgbClr val="002060"/>
                </a:solidFill>
                <a:latin typeface="Calibri" panose="020F0502020204030204" pitchFamily="34" charset="0"/>
                <a:ea typeface="ＭＳ Ｐゴシック"/>
                <a:cs typeface="Calibri" panose="020F0502020204030204" pitchFamily="34" charset="0"/>
              </a:rPr>
              <a:t>work:recovery</a:t>
            </a:r>
            <a:r>
              <a:rPr lang="en-US" sz="2000" dirty="0">
                <a:solidFill>
                  <a:srgbClr val="002060"/>
                </a:solidFill>
                <a:latin typeface="Calibri" panose="020F0502020204030204" pitchFamily="34" charset="0"/>
                <a:ea typeface="ＭＳ Ｐゴシック"/>
                <a:cs typeface="Calibri" panose="020F0502020204030204" pitchFamily="34" charset="0"/>
              </a:rPr>
              <a:t> = 20s:10s) of high knees, burpees, and mountain climbers, followed by a 2.5 min cool-down. FS was assessed before (FS1) and after (FS2) the warmup, every 5-minutes (FS3, FS4, FS5) during the session, and after the cool-down (FS6). Following the cool-down, participants completed PACES while resting for 5 minutes, and then completed the Flanker and Sternberg tasks. Affective valence was measured as the average FS score during the session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AVG</a:t>
            </a:r>
            <a:r>
              <a:rPr lang="en-US" sz="2000" dirty="0">
                <a:solidFill>
                  <a:srgbClr val="002060"/>
                </a:solidFill>
                <a:latin typeface="Calibri" panose="020F0502020204030204" pitchFamily="34" charset="0"/>
                <a:ea typeface="ＭＳ Ｐゴシック"/>
                <a:cs typeface="Calibri" panose="020F0502020204030204" pitchFamily="34" charset="0"/>
              </a:rPr>
              <a:t>) and following the cool-down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END</a:t>
            </a:r>
            <a:r>
              <a:rPr lang="en-US" sz="2000" dirty="0">
                <a:solidFill>
                  <a:srgbClr val="002060"/>
                </a:solidFill>
                <a:latin typeface="Calibri" panose="020F0502020204030204" pitchFamily="34" charset="0"/>
                <a:ea typeface="ＭＳ Ｐゴシック"/>
                <a:cs typeface="Calibri" panose="020F0502020204030204" pitchFamily="34" charset="0"/>
              </a:rPr>
              <a:t>). Executive function was determined by reaction time (RT, ms) and accuracy (%) on the tasks. Groups of higher and lower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AVG</a:t>
            </a:r>
            <a:r>
              <a:rPr lang="en-US" sz="2000" dirty="0">
                <a:solidFill>
                  <a:srgbClr val="002060"/>
                </a:solidFill>
                <a:latin typeface="Calibri" panose="020F0502020204030204" pitchFamily="34" charset="0"/>
                <a:ea typeface="ＭＳ Ｐゴシック"/>
                <a:cs typeface="Calibri" panose="020F0502020204030204" pitchFamily="34" charset="0"/>
              </a:rPr>
              <a:t> and PACES were determined based on a median split to assess feeling states during and following HIIT. </a:t>
            </a:r>
            <a:r>
              <a:rPr lang="en-US" sz="2000" b="1" dirty="0">
                <a:solidFill>
                  <a:srgbClr val="002060"/>
                </a:solidFill>
                <a:latin typeface="Calibri" panose="020F0502020204030204" pitchFamily="34" charset="0"/>
                <a:ea typeface="ＭＳ Ｐゴシック"/>
                <a:cs typeface="Calibri" panose="020F0502020204030204" pitchFamily="34" charset="0"/>
              </a:rPr>
              <a:t>RESULTS</a:t>
            </a:r>
            <a:r>
              <a:rPr lang="en-US" sz="2000" dirty="0">
                <a:solidFill>
                  <a:srgbClr val="002060"/>
                </a:solidFill>
                <a:latin typeface="Calibri" panose="020F0502020204030204" pitchFamily="34" charset="0"/>
                <a:ea typeface="ＭＳ Ｐゴシック"/>
                <a:cs typeface="Calibri" panose="020F0502020204030204" pitchFamily="34" charset="0"/>
              </a:rPr>
              <a:t>: Bivariate correlations were small but significant (</a:t>
            </a:r>
            <a:r>
              <a:rPr lang="en-US" sz="2000" i="1" dirty="0">
                <a:solidFill>
                  <a:srgbClr val="002060"/>
                </a:solidFill>
                <a:latin typeface="Calibri" panose="020F0502020204030204" pitchFamily="34" charset="0"/>
                <a:ea typeface="ＭＳ Ｐゴシック"/>
                <a:cs typeface="Calibri" panose="020F0502020204030204" pitchFamily="34" charset="0"/>
              </a:rPr>
              <a:t>P</a:t>
            </a:r>
            <a:r>
              <a:rPr lang="en-US" sz="2000" dirty="0">
                <a:solidFill>
                  <a:srgbClr val="002060"/>
                </a:solidFill>
                <a:latin typeface="Calibri" panose="020F0502020204030204" pitchFamily="34" charset="0"/>
                <a:ea typeface="ＭＳ Ｐゴシック"/>
                <a:cs typeface="Calibri" panose="020F0502020204030204" pitchFamily="34" charset="0"/>
              </a:rPr>
              <a:t>&lt; 0.05) for Sternberg accuracy-FS</a:t>
            </a:r>
            <a:r>
              <a:rPr lang="en-US" sz="2000" baseline="-25000" dirty="0">
                <a:solidFill>
                  <a:srgbClr val="002060"/>
                </a:solidFill>
                <a:latin typeface="Calibri" panose="020F0502020204030204" pitchFamily="34" charset="0"/>
                <a:ea typeface="ＭＳ Ｐゴシック"/>
                <a:cs typeface="Calibri" panose="020F0502020204030204" pitchFamily="34" charset="0"/>
              </a:rPr>
              <a:t>AVG</a:t>
            </a:r>
            <a:r>
              <a:rPr lang="en-US" sz="2000" dirty="0">
                <a:solidFill>
                  <a:srgbClr val="002060"/>
                </a:solidFill>
                <a:latin typeface="Calibri" panose="020F0502020204030204" pitchFamily="34" charset="0"/>
                <a:ea typeface="ＭＳ Ｐゴシック"/>
                <a:cs typeface="Calibri" panose="020F0502020204030204" pitchFamily="34" charset="0"/>
              </a:rPr>
              <a:t> (</a:t>
            </a:r>
            <a:r>
              <a:rPr lang="en-US" sz="2000" i="1" dirty="0">
                <a:solidFill>
                  <a:srgbClr val="002060"/>
                </a:solidFill>
                <a:latin typeface="Calibri" panose="020F0502020204030204" pitchFamily="34" charset="0"/>
                <a:ea typeface="ＭＳ Ｐゴシック"/>
                <a:cs typeface="Calibri" panose="020F0502020204030204" pitchFamily="34" charset="0"/>
              </a:rPr>
              <a:t>r</a:t>
            </a:r>
            <a:r>
              <a:rPr lang="en-US" sz="2000" dirty="0">
                <a:solidFill>
                  <a:srgbClr val="002060"/>
                </a:solidFill>
                <a:latin typeface="Calibri" panose="020F0502020204030204" pitchFamily="34" charset="0"/>
                <a:ea typeface="ＭＳ Ｐゴシック"/>
                <a:cs typeface="Calibri" panose="020F0502020204030204" pitchFamily="34" charset="0"/>
              </a:rPr>
              <a:t>= 0.31) and Sternberg accuracy-FS</a:t>
            </a:r>
            <a:r>
              <a:rPr lang="en-US" sz="2000" baseline="-25000" dirty="0">
                <a:solidFill>
                  <a:srgbClr val="002060"/>
                </a:solidFill>
                <a:latin typeface="Calibri" panose="020F0502020204030204" pitchFamily="34" charset="0"/>
                <a:ea typeface="ＭＳ Ｐゴシック"/>
                <a:cs typeface="Calibri" panose="020F0502020204030204" pitchFamily="34" charset="0"/>
              </a:rPr>
              <a:t>END</a:t>
            </a:r>
            <a:r>
              <a:rPr lang="en-US" sz="2000" dirty="0">
                <a:solidFill>
                  <a:srgbClr val="002060"/>
                </a:solidFill>
                <a:latin typeface="Calibri" panose="020F0502020204030204" pitchFamily="34" charset="0"/>
                <a:ea typeface="ＭＳ Ｐゴシック"/>
                <a:cs typeface="Calibri" panose="020F0502020204030204" pitchFamily="34" charset="0"/>
              </a:rPr>
              <a:t> (</a:t>
            </a:r>
            <a:r>
              <a:rPr lang="en-US" sz="2000" i="1" dirty="0">
                <a:solidFill>
                  <a:srgbClr val="002060"/>
                </a:solidFill>
                <a:latin typeface="Calibri" panose="020F0502020204030204" pitchFamily="34" charset="0"/>
                <a:ea typeface="ＭＳ Ｐゴシック"/>
                <a:cs typeface="Calibri" panose="020F0502020204030204" pitchFamily="34" charset="0"/>
              </a:rPr>
              <a:t>r</a:t>
            </a:r>
            <a:r>
              <a:rPr lang="en-US" sz="2000" dirty="0">
                <a:solidFill>
                  <a:srgbClr val="002060"/>
                </a:solidFill>
                <a:latin typeface="Calibri" panose="020F0502020204030204" pitchFamily="34" charset="0"/>
                <a:ea typeface="ＭＳ Ｐゴシック"/>
                <a:cs typeface="Calibri" panose="020F0502020204030204" pitchFamily="34" charset="0"/>
              </a:rPr>
              <a:t>= 0.32). A moderately negative correlation was found between Flanker RT and PACES (</a:t>
            </a:r>
            <a:r>
              <a:rPr lang="en-US" sz="2000" i="1" dirty="0">
                <a:solidFill>
                  <a:srgbClr val="002060"/>
                </a:solidFill>
                <a:latin typeface="Calibri" panose="020F0502020204030204" pitchFamily="34" charset="0"/>
                <a:ea typeface="ＭＳ Ｐゴシック"/>
                <a:cs typeface="Calibri" panose="020F0502020204030204" pitchFamily="34" charset="0"/>
              </a:rPr>
              <a:t>r</a:t>
            </a:r>
            <a:r>
              <a:rPr lang="en-US" sz="2000" dirty="0">
                <a:solidFill>
                  <a:srgbClr val="002060"/>
                </a:solidFill>
                <a:latin typeface="Calibri" panose="020F0502020204030204" pitchFamily="34" charset="0"/>
                <a:ea typeface="ＭＳ Ｐゴシック"/>
                <a:cs typeface="Calibri" panose="020F0502020204030204" pitchFamily="34" charset="0"/>
              </a:rPr>
              <a:t>= -0.46),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AVG</a:t>
            </a:r>
            <a:r>
              <a:rPr lang="en-US" sz="2000" dirty="0">
                <a:solidFill>
                  <a:srgbClr val="002060"/>
                </a:solidFill>
                <a:latin typeface="Calibri" panose="020F0502020204030204" pitchFamily="34" charset="0"/>
                <a:ea typeface="ＭＳ Ｐゴシック"/>
                <a:cs typeface="Calibri" panose="020F0502020204030204" pitchFamily="34" charset="0"/>
              </a:rPr>
              <a:t> (</a:t>
            </a:r>
            <a:r>
              <a:rPr lang="en-US" sz="2000" i="1" dirty="0">
                <a:solidFill>
                  <a:srgbClr val="002060"/>
                </a:solidFill>
                <a:latin typeface="Calibri" panose="020F0502020204030204" pitchFamily="34" charset="0"/>
                <a:ea typeface="ＭＳ Ｐゴシック"/>
                <a:cs typeface="Calibri" panose="020F0502020204030204" pitchFamily="34" charset="0"/>
              </a:rPr>
              <a:t>r</a:t>
            </a:r>
            <a:r>
              <a:rPr lang="en-US" sz="2000" dirty="0">
                <a:solidFill>
                  <a:srgbClr val="002060"/>
                </a:solidFill>
                <a:latin typeface="Calibri" panose="020F0502020204030204" pitchFamily="34" charset="0"/>
                <a:ea typeface="ＭＳ Ｐゴシック"/>
                <a:cs typeface="Calibri" panose="020F0502020204030204" pitchFamily="34" charset="0"/>
              </a:rPr>
              <a:t>= -0.38) and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END</a:t>
            </a:r>
            <a:r>
              <a:rPr lang="en-US" sz="2000" dirty="0">
                <a:solidFill>
                  <a:srgbClr val="002060"/>
                </a:solidFill>
                <a:latin typeface="Calibri" panose="020F0502020204030204" pitchFamily="34" charset="0"/>
                <a:ea typeface="ＭＳ Ｐゴシック"/>
                <a:cs typeface="Calibri" panose="020F0502020204030204" pitchFamily="34" charset="0"/>
              </a:rPr>
              <a:t> (</a:t>
            </a:r>
            <a:r>
              <a:rPr lang="en-US" sz="2000" i="1" dirty="0">
                <a:solidFill>
                  <a:srgbClr val="002060"/>
                </a:solidFill>
                <a:latin typeface="Calibri" panose="020F0502020204030204" pitchFamily="34" charset="0"/>
                <a:ea typeface="ＭＳ Ｐゴシック"/>
                <a:cs typeface="Calibri" panose="020F0502020204030204" pitchFamily="34" charset="0"/>
              </a:rPr>
              <a:t>r</a:t>
            </a:r>
            <a:r>
              <a:rPr lang="en-US" sz="2000" dirty="0">
                <a:solidFill>
                  <a:srgbClr val="002060"/>
                </a:solidFill>
                <a:latin typeface="Calibri" panose="020F0502020204030204" pitchFamily="34" charset="0"/>
                <a:ea typeface="ＭＳ Ｐゴシック"/>
                <a:cs typeface="Calibri" panose="020F0502020204030204" pitchFamily="34" charset="0"/>
              </a:rPr>
              <a:t>= -0.58). Group differences in Flanker RT were observed between higher/lower FS</a:t>
            </a:r>
            <a:r>
              <a:rPr lang="en-US" sz="2000" baseline="-25000" dirty="0">
                <a:solidFill>
                  <a:srgbClr val="002060"/>
                </a:solidFill>
                <a:latin typeface="Calibri" panose="020F0502020204030204" pitchFamily="34" charset="0"/>
                <a:ea typeface="ＭＳ Ｐゴシック"/>
                <a:cs typeface="Calibri" panose="020F0502020204030204" pitchFamily="34" charset="0"/>
              </a:rPr>
              <a:t>AVG</a:t>
            </a:r>
            <a:r>
              <a:rPr lang="en-US" sz="2000" dirty="0">
                <a:solidFill>
                  <a:srgbClr val="002060"/>
                </a:solidFill>
                <a:latin typeface="Calibri" panose="020F0502020204030204" pitchFamily="34" charset="0"/>
                <a:ea typeface="ＭＳ Ｐゴシック"/>
                <a:cs typeface="Calibri" panose="020F0502020204030204" pitchFamily="34" charset="0"/>
              </a:rPr>
              <a:t> (</a:t>
            </a:r>
            <a:r>
              <a:rPr lang="en-US" sz="2000" i="1" dirty="0">
                <a:solidFill>
                  <a:srgbClr val="002060"/>
                </a:solidFill>
                <a:latin typeface="Calibri" panose="020F0502020204030204" pitchFamily="34" charset="0"/>
                <a:ea typeface="ＭＳ Ｐゴシック"/>
                <a:cs typeface="Calibri" panose="020F0502020204030204" pitchFamily="34" charset="0"/>
              </a:rPr>
              <a:t>M</a:t>
            </a:r>
            <a:r>
              <a:rPr lang="en-US" sz="2000" dirty="0">
                <a:solidFill>
                  <a:srgbClr val="002060"/>
                </a:solidFill>
                <a:latin typeface="Calibri" panose="020F0502020204030204" pitchFamily="34" charset="0"/>
                <a:ea typeface="ＭＳ Ｐゴシック"/>
                <a:cs typeface="Calibri" panose="020F0502020204030204" pitchFamily="34" charset="0"/>
              </a:rPr>
              <a:t>= 460.10 vs </a:t>
            </a:r>
            <a:r>
              <a:rPr lang="en-US" sz="2000" i="1" dirty="0">
                <a:solidFill>
                  <a:srgbClr val="002060"/>
                </a:solidFill>
                <a:latin typeface="Calibri" panose="020F0502020204030204" pitchFamily="34" charset="0"/>
                <a:ea typeface="ＭＳ Ｐゴシック"/>
                <a:cs typeface="Calibri" panose="020F0502020204030204" pitchFamily="34" charset="0"/>
              </a:rPr>
              <a:t>M</a:t>
            </a:r>
            <a:r>
              <a:rPr lang="en-US" sz="2000" dirty="0">
                <a:solidFill>
                  <a:srgbClr val="002060"/>
                </a:solidFill>
                <a:latin typeface="Calibri" panose="020F0502020204030204" pitchFamily="34" charset="0"/>
                <a:ea typeface="ＭＳ Ｐゴシック"/>
                <a:cs typeface="Calibri" panose="020F0502020204030204" pitchFamily="34" charset="0"/>
              </a:rPr>
              <a:t>= 497.68, </a:t>
            </a:r>
            <a:r>
              <a:rPr lang="en-US" sz="2000" i="1" dirty="0">
                <a:solidFill>
                  <a:srgbClr val="002060"/>
                </a:solidFill>
                <a:latin typeface="Calibri" panose="020F0502020204030204" pitchFamily="34" charset="0"/>
                <a:ea typeface="ＭＳ Ｐゴシック"/>
                <a:cs typeface="Calibri" panose="020F0502020204030204" pitchFamily="34" charset="0"/>
              </a:rPr>
              <a:t>P</a:t>
            </a:r>
            <a:r>
              <a:rPr lang="en-US" sz="2000" dirty="0">
                <a:solidFill>
                  <a:srgbClr val="002060"/>
                </a:solidFill>
                <a:latin typeface="Calibri" panose="020F0502020204030204" pitchFamily="34" charset="0"/>
                <a:ea typeface="ＭＳ Ｐゴシック"/>
                <a:cs typeface="Calibri" panose="020F0502020204030204" pitchFamily="34" charset="0"/>
              </a:rPr>
              <a:t>&lt; 0.05, </a:t>
            </a:r>
            <a:r>
              <a:rPr lang="en-US" sz="2000" i="1" dirty="0">
                <a:solidFill>
                  <a:srgbClr val="002060"/>
                </a:solidFill>
                <a:latin typeface="Calibri" panose="020F0502020204030204" pitchFamily="34" charset="0"/>
                <a:ea typeface="ＭＳ Ｐゴシック"/>
                <a:cs typeface="Calibri" panose="020F0502020204030204" pitchFamily="34" charset="0"/>
              </a:rPr>
              <a:t>d</a:t>
            </a:r>
            <a:r>
              <a:rPr lang="en-US" sz="2000" dirty="0">
                <a:solidFill>
                  <a:srgbClr val="002060"/>
                </a:solidFill>
                <a:latin typeface="Calibri" panose="020F0502020204030204" pitchFamily="34" charset="0"/>
                <a:ea typeface="ＭＳ Ｐゴシック"/>
                <a:cs typeface="Calibri" panose="020F0502020204030204" pitchFamily="34" charset="0"/>
              </a:rPr>
              <a:t>= 0.81) and between higher/lower PACES (</a:t>
            </a:r>
            <a:r>
              <a:rPr lang="en-US" sz="2000" i="1" dirty="0">
                <a:solidFill>
                  <a:srgbClr val="002060"/>
                </a:solidFill>
                <a:latin typeface="Calibri" panose="020F0502020204030204" pitchFamily="34" charset="0"/>
                <a:ea typeface="ＭＳ Ｐゴシック"/>
                <a:cs typeface="Calibri" panose="020F0502020204030204" pitchFamily="34" charset="0"/>
              </a:rPr>
              <a:t>M</a:t>
            </a:r>
            <a:r>
              <a:rPr lang="en-US" sz="2000" dirty="0">
                <a:solidFill>
                  <a:srgbClr val="002060"/>
                </a:solidFill>
                <a:latin typeface="Calibri" panose="020F0502020204030204" pitchFamily="34" charset="0"/>
                <a:ea typeface="ＭＳ Ｐゴシック"/>
                <a:cs typeface="Calibri" panose="020F0502020204030204" pitchFamily="34" charset="0"/>
              </a:rPr>
              <a:t>= 465.04 vs </a:t>
            </a:r>
            <a:r>
              <a:rPr lang="en-US" sz="2000" i="1" dirty="0">
                <a:solidFill>
                  <a:srgbClr val="002060"/>
                </a:solidFill>
                <a:latin typeface="Calibri" panose="020F0502020204030204" pitchFamily="34" charset="0"/>
                <a:ea typeface="ＭＳ Ｐゴシック"/>
                <a:cs typeface="Calibri" panose="020F0502020204030204" pitchFamily="34" charset="0"/>
              </a:rPr>
              <a:t>M</a:t>
            </a:r>
            <a:r>
              <a:rPr lang="en-US" sz="2000" dirty="0">
                <a:solidFill>
                  <a:srgbClr val="002060"/>
                </a:solidFill>
                <a:latin typeface="Calibri" panose="020F0502020204030204" pitchFamily="34" charset="0"/>
                <a:ea typeface="ＭＳ Ｐゴシック"/>
                <a:cs typeface="Calibri" panose="020F0502020204030204" pitchFamily="34" charset="0"/>
              </a:rPr>
              <a:t>= 495.57, </a:t>
            </a:r>
            <a:r>
              <a:rPr lang="en-US" sz="2000" i="1" dirty="0">
                <a:solidFill>
                  <a:srgbClr val="002060"/>
                </a:solidFill>
                <a:latin typeface="Calibri" panose="020F0502020204030204" pitchFamily="34" charset="0"/>
                <a:ea typeface="ＭＳ Ｐゴシック"/>
                <a:cs typeface="Calibri" panose="020F0502020204030204" pitchFamily="34" charset="0"/>
              </a:rPr>
              <a:t>P</a:t>
            </a:r>
            <a:r>
              <a:rPr lang="en-US" sz="2000" dirty="0">
                <a:solidFill>
                  <a:srgbClr val="002060"/>
                </a:solidFill>
                <a:latin typeface="Calibri" panose="020F0502020204030204" pitchFamily="34" charset="0"/>
                <a:ea typeface="ＭＳ Ｐゴシック"/>
                <a:cs typeface="Calibri" panose="020F0502020204030204" pitchFamily="34" charset="0"/>
              </a:rPr>
              <a:t>&lt; 0.05, </a:t>
            </a:r>
            <a:r>
              <a:rPr lang="en-US" sz="2000" i="1" dirty="0">
                <a:solidFill>
                  <a:srgbClr val="002060"/>
                </a:solidFill>
                <a:latin typeface="Calibri" panose="020F0502020204030204" pitchFamily="34" charset="0"/>
                <a:ea typeface="ＭＳ Ｐゴシック"/>
                <a:cs typeface="Calibri" panose="020F0502020204030204" pitchFamily="34" charset="0"/>
              </a:rPr>
              <a:t>d</a:t>
            </a:r>
            <a:r>
              <a:rPr lang="en-US" sz="2000" dirty="0">
                <a:solidFill>
                  <a:srgbClr val="002060"/>
                </a:solidFill>
                <a:latin typeface="Calibri" panose="020F0502020204030204" pitchFamily="34" charset="0"/>
                <a:ea typeface="ＭＳ Ｐゴシック"/>
                <a:cs typeface="Calibri" panose="020F0502020204030204" pitchFamily="34" charset="0"/>
              </a:rPr>
              <a:t>= 0.43). </a:t>
            </a:r>
            <a:r>
              <a:rPr lang="en-US" sz="2000" b="1" dirty="0">
                <a:solidFill>
                  <a:srgbClr val="002060"/>
                </a:solidFill>
                <a:latin typeface="Calibri" panose="020F0502020204030204" pitchFamily="34" charset="0"/>
                <a:ea typeface="ＭＳ Ｐゴシック"/>
                <a:cs typeface="Calibri" panose="020F0502020204030204" pitchFamily="34" charset="0"/>
              </a:rPr>
              <a:t>CONCLUSION</a:t>
            </a:r>
            <a:r>
              <a:rPr lang="en-US" sz="2000" dirty="0">
                <a:solidFill>
                  <a:srgbClr val="002060"/>
                </a:solidFill>
                <a:latin typeface="Calibri" panose="020F0502020204030204" pitchFamily="34" charset="0"/>
                <a:ea typeface="ＭＳ Ｐゴシック"/>
                <a:cs typeface="Calibri" panose="020F0502020204030204" pitchFamily="34" charset="0"/>
              </a:rPr>
              <a:t>: The pattern of findings suggests that young adults who felt more positive/less negative during, and had greater enjoyment following, an acute bout of HIIT showed better executive functioning. The results suggest that examining affective responses during and after exercise are important factors in the acute exercise-cognition relationship. Future studies should more carefully explore this mediating role of affect on cognition across various exercise modalities.</a:t>
            </a:r>
            <a:endParaRPr lang="en-GB" sz="2000" dirty="0">
              <a:solidFill>
                <a:srgbClr val="002060"/>
              </a:solidFill>
              <a:latin typeface="Calibri" panose="020F0502020204030204" pitchFamily="34" charset="0"/>
              <a:ea typeface="ＭＳ Ｐゴシック"/>
              <a:cs typeface="Calibri" panose="020F0502020204030204" pitchFamily="34" charset="0"/>
            </a:endParaRPr>
          </a:p>
        </p:txBody>
      </p:sp>
      <p:sp>
        <p:nvSpPr>
          <p:cNvPr id="31" name="Rectangle 30"/>
          <p:cNvSpPr>
            <a:spLocks noChangeArrowheads="1"/>
          </p:cNvSpPr>
          <p:nvPr/>
        </p:nvSpPr>
        <p:spPr bwMode="auto">
          <a:xfrm>
            <a:off x="100611" y="23642497"/>
            <a:ext cx="8022117" cy="3273213"/>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marL="381000" indent="-381000">
              <a:spcBef>
                <a:spcPts val="0"/>
              </a:spcBef>
              <a:spcAft>
                <a:spcPts val="600"/>
              </a:spcAft>
              <a:defRPr/>
            </a:pPr>
            <a:r>
              <a:rPr lang="en-GB" sz="2200" b="1" i="1" dirty="0">
                <a:solidFill>
                  <a:srgbClr val="DE6225"/>
                </a:solidFill>
                <a:latin typeface="Calibri" panose="020F0502020204030204" pitchFamily="34" charset="0"/>
                <a:ea typeface="ＭＳ Ｐゴシック"/>
                <a:cs typeface="Calibri" panose="020F0502020204030204" pitchFamily="34" charset="0"/>
              </a:rPr>
              <a:t>Results</a:t>
            </a:r>
          </a:p>
          <a:p>
            <a:pPr>
              <a:spcBef>
                <a:spcPts val="0"/>
              </a:spcBef>
              <a:spcAft>
                <a:spcPts val="1200"/>
              </a:spcAft>
              <a:defRPr/>
            </a:pPr>
            <a:r>
              <a:rPr lang="en-US" sz="2000" dirty="0">
                <a:solidFill>
                  <a:srgbClr val="002060"/>
                </a:solidFill>
                <a:latin typeface="Calibri" panose="020F0502020204030204" pitchFamily="34" charset="0"/>
                <a:cs typeface="Calibri" panose="020F0502020204030204" pitchFamily="34" charset="0"/>
              </a:rPr>
              <a:t>Means (SDs) for the affective and cognitive variables are presented in Table 1. Bivariate correlations were low but significant (</a:t>
            </a:r>
            <a:r>
              <a:rPr lang="en-US" sz="2000" i="1" dirty="0">
                <a:solidFill>
                  <a:srgbClr val="002060"/>
                </a:solidFill>
                <a:latin typeface="Calibri" panose="020F0502020204030204" pitchFamily="34" charset="0"/>
                <a:cs typeface="Calibri" panose="020F0502020204030204" pitchFamily="34" charset="0"/>
              </a:rPr>
              <a:t>P</a:t>
            </a:r>
            <a:r>
              <a:rPr lang="en-US" sz="2000" dirty="0">
                <a:solidFill>
                  <a:srgbClr val="002060"/>
                </a:solidFill>
                <a:latin typeface="Calibri" panose="020F0502020204030204" pitchFamily="34" charset="0"/>
                <a:cs typeface="Calibri" panose="020F0502020204030204" pitchFamily="34" charset="0"/>
              </a:rPr>
              <a:t>&lt; 0.05; Table 2) for Sternberg ACC-FS</a:t>
            </a:r>
            <a:r>
              <a:rPr lang="en-US" sz="2000" baseline="-25000" dirty="0">
                <a:solidFill>
                  <a:srgbClr val="002060"/>
                </a:solidFill>
                <a:latin typeface="Calibri" panose="020F0502020204030204" pitchFamily="34" charset="0"/>
                <a:cs typeface="Calibri" panose="020F0502020204030204" pitchFamily="34" charset="0"/>
              </a:rPr>
              <a:t>AVG</a:t>
            </a:r>
            <a:r>
              <a:rPr lang="en-US" sz="2000" dirty="0">
                <a:solidFill>
                  <a:srgbClr val="002060"/>
                </a:solidFill>
                <a:latin typeface="Calibri" panose="020F0502020204030204" pitchFamily="34" charset="0"/>
                <a:cs typeface="Calibri" panose="020F0502020204030204" pitchFamily="34" charset="0"/>
              </a:rPr>
              <a:t> (</a:t>
            </a:r>
            <a:r>
              <a:rPr lang="en-US" sz="2000" i="1" dirty="0">
                <a:solidFill>
                  <a:srgbClr val="002060"/>
                </a:solidFill>
                <a:latin typeface="Calibri" panose="020F0502020204030204" pitchFamily="34" charset="0"/>
                <a:cs typeface="Calibri" panose="020F0502020204030204" pitchFamily="34" charset="0"/>
              </a:rPr>
              <a:t>r</a:t>
            </a:r>
            <a:r>
              <a:rPr lang="en-US" sz="2000" dirty="0">
                <a:solidFill>
                  <a:srgbClr val="002060"/>
                </a:solidFill>
                <a:latin typeface="Calibri" panose="020F0502020204030204" pitchFamily="34" charset="0"/>
                <a:cs typeface="Calibri" panose="020F0502020204030204" pitchFamily="34" charset="0"/>
              </a:rPr>
              <a:t>= 0.31) and Sternberg ACC-FS</a:t>
            </a:r>
            <a:r>
              <a:rPr lang="en-US" sz="2000" baseline="-25000" dirty="0">
                <a:solidFill>
                  <a:srgbClr val="002060"/>
                </a:solidFill>
                <a:latin typeface="Calibri" panose="020F0502020204030204" pitchFamily="34" charset="0"/>
                <a:cs typeface="Calibri" panose="020F0502020204030204" pitchFamily="34" charset="0"/>
              </a:rPr>
              <a:t>END</a:t>
            </a:r>
            <a:r>
              <a:rPr lang="en-US" sz="2000" dirty="0">
                <a:solidFill>
                  <a:srgbClr val="002060"/>
                </a:solidFill>
                <a:latin typeface="Calibri" panose="020F0502020204030204" pitchFamily="34" charset="0"/>
                <a:cs typeface="Calibri" panose="020F0502020204030204" pitchFamily="34" charset="0"/>
              </a:rPr>
              <a:t> (</a:t>
            </a:r>
            <a:r>
              <a:rPr lang="en-US" sz="2000" i="1" dirty="0">
                <a:solidFill>
                  <a:srgbClr val="002060"/>
                </a:solidFill>
                <a:latin typeface="Calibri" panose="020F0502020204030204" pitchFamily="34" charset="0"/>
                <a:cs typeface="Calibri" panose="020F0502020204030204" pitchFamily="34" charset="0"/>
              </a:rPr>
              <a:t>r</a:t>
            </a:r>
            <a:r>
              <a:rPr lang="en-US" sz="2000" dirty="0">
                <a:solidFill>
                  <a:srgbClr val="002060"/>
                </a:solidFill>
                <a:latin typeface="Calibri" panose="020F0502020204030204" pitchFamily="34" charset="0"/>
                <a:cs typeface="Calibri" panose="020F0502020204030204" pitchFamily="34" charset="0"/>
              </a:rPr>
              <a:t>= 0.32). A moderate negative correlation was found between Flanker RT and PACES (</a:t>
            </a:r>
            <a:r>
              <a:rPr lang="en-US" sz="2000" i="1" dirty="0">
                <a:solidFill>
                  <a:srgbClr val="002060"/>
                </a:solidFill>
                <a:latin typeface="Calibri" panose="020F0502020204030204" pitchFamily="34" charset="0"/>
                <a:cs typeface="Calibri" panose="020F0502020204030204" pitchFamily="34" charset="0"/>
              </a:rPr>
              <a:t>r</a:t>
            </a:r>
            <a:r>
              <a:rPr lang="en-US" sz="2000" dirty="0">
                <a:solidFill>
                  <a:srgbClr val="002060"/>
                </a:solidFill>
                <a:latin typeface="Calibri" panose="020F0502020204030204" pitchFamily="34" charset="0"/>
                <a:cs typeface="Calibri" panose="020F0502020204030204" pitchFamily="34" charset="0"/>
              </a:rPr>
              <a:t>= - 0.46), FS</a:t>
            </a:r>
            <a:r>
              <a:rPr lang="en-US" sz="2000" baseline="-25000" dirty="0">
                <a:solidFill>
                  <a:srgbClr val="002060"/>
                </a:solidFill>
                <a:latin typeface="Calibri" panose="020F0502020204030204" pitchFamily="34" charset="0"/>
                <a:cs typeface="Calibri" panose="020F0502020204030204" pitchFamily="34" charset="0"/>
              </a:rPr>
              <a:t>AVG</a:t>
            </a:r>
            <a:r>
              <a:rPr lang="en-US" sz="2000" dirty="0">
                <a:solidFill>
                  <a:srgbClr val="002060"/>
                </a:solidFill>
                <a:latin typeface="Calibri" panose="020F0502020204030204" pitchFamily="34" charset="0"/>
                <a:cs typeface="Calibri" panose="020F0502020204030204" pitchFamily="34" charset="0"/>
              </a:rPr>
              <a:t> (</a:t>
            </a:r>
            <a:r>
              <a:rPr lang="en-US" sz="2000" i="1" dirty="0">
                <a:solidFill>
                  <a:srgbClr val="002060"/>
                </a:solidFill>
                <a:latin typeface="Calibri" panose="020F0502020204030204" pitchFamily="34" charset="0"/>
                <a:cs typeface="Calibri" panose="020F0502020204030204" pitchFamily="34" charset="0"/>
              </a:rPr>
              <a:t>r</a:t>
            </a:r>
            <a:r>
              <a:rPr lang="en-US" sz="2000" dirty="0">
                <a:solidFill>
                  <a:srgbClr val="002060"/>
                </a:solidFill>
                <a:latin typeface="Calibri" panose="020F0502020204030204" pitchFamily="34" charset="0"/>
                <a:cs typeface="Calibri" panose="020F0502020204030204" pitchFamily="34" charset="0"/>
              </a:rPr>
              <a:t>= -0.38) and FS</a:t>
            </a:r>
            <a:r>
              <a:rPr lang="en-US" sz="2000" baseline="-25000" dirty="0">
                <a:solidFill>
                  <a:srgbClr val="002060"/>
                </a:solidFill>
                <a:latin typeface="Calibri" panose="020F0502020204030204" pitchFamily="34" charset="0"/>
                <a:cs typeface="Calibri" panose="020F0502020204030204" pitchFamily="34" charset="0"/>
              </a:rPr>
              <a:t>END</a:t>
            </a:r>
            <a:r>
              <a:rPr lang="en-US" sz="2000" dirty="0">
                <a:solidFill>
                  <a:srgbClr val="002060"/>
                </a:solidFill>
                <a:latin typeface="Calibri" panose="020F0502020204030204" pitchFamily="34" charset="0"/>
                <a:cs typeface="Calibri" panose="020F0502020204030204" pitchFamily="34" charset="0"/>
              </a:rPr>
              <a:t> (</a:t>
            </a:r>
            <a:r>
              <a:rPr lang="en-US" sz="2000" i="1" dirty="0">
                <a:solidFill>
                  <a:srgbClr val="002060"/>
                </a:solidFill>
                <a:latin typeface="Calibri" panose="020F0502020204030204" pitchFamily="34" charset="0"/>
                <a:cs typeface="Calibri" panose="020F0502020204030204" pitchFamily="34" charset="0"/>
              </a:rPr>
              <a:t>r</a:t>
            </a:r>
            <a:r>
              <a:rPr lang="en-US" sz="2000" dirty="0">
                <a:solidFill>
                  <a:srgbClr val="002060"/>
                </a:solidFill>
                <a:latin typeface="Calibri" panose="020F0502020204030204" pitchFamily="34" charset="0"/>
                <a:cs typeface="Calibri" panose="020F0502020204030204" pitchFamily="34" charset="0"/>
              </a:rPr>
              <a:t>= -0.58; Table 2). Group differences in Flanker RT were observed between higher/lower FS</a:t>
            </a:r>
            <a:r>
              <a:rPr lang="en-US" sz="2000" baseline="-25000" dirty="0">
                <a:solidFill>
                  <a:srgbClr val="002060"/>
                </a:solidFill>
                <a:latin typeface="Calibri" panose="020F0502020204030204" pitchFamily="34" charset="0"/>
                <a:cs typeface="Calibri" panose="020F0502020204030204" pitchFamily="34" charset="0"/>
              </a:rPr>
              <a:t>AVG</a:t>
            </a:r>
            <a:r>
              <a:rPr lang="en-US" sz="2000" dirty="0">
                <a:solidFill>
                  <a:srgbClr val="002060"/>
                </a:solidFill>
                <a:latin typeface="Calibri" panose="020F0502020204030204" pitchFamily="34" charset="0"/>
                <a:cs typeface="Calibri" panose="020F0502020204030204" pitchFamily="34" charset="0"/>
              </a:rPr>
              <a:t> (</a:t>
            </a:r>
            <a:r>
              <a:rPr lang="en-US" sz="2000" i="1" dirty="0">
                <a:solidFill>
                  <a:srgbClr val="002060"/>
                </a:solidFill>
                <a:latin typeface="Calibri" panose="020F0502020204030204" pitchFamily="34" charset="0"/>
                <a:cs typeface="Calibri" panose="020F0502020204030204" pitchFamily="34" charset="0"/>
              </a:rPr>
              <a:t>M</a:t>
            </a:r>
            <a:r>
              <a:rPr lang="en-US" sz="2000" dirty="0">
                <a:solidFill>
                  <a:srgbClr val="002060"/>
                </a:solidFill>
                <a:latin typeface="Calibri" panose="020F0502020204030204" pitchFamily="34" charset="0"/>
                <a:cs typeface="Calibri" panose="020F0502020204030204" pitchFamily="34" charset="0"/>
              </a:rPr>
              <a:t>= 460.10 vs </a:t>
            </a:r>
            <a:r>
              <a:rPr lang="en-US" sz="2000" i="1" dirty="0">
                <a:solidFill>
                  <a:srgbClr val="002060"/>
                </a:solidFill>
                <a:latin typeface="Calibri" panose="020F0502020204030204" pitchFamily="34" charset="0"/>
                <a:cs typeface="Calibri" panose="020F0502020204030204" pitchFamily="34" charset="0"/>
              </a:rPr>
              <a:t>M</a:t>
            </a:r>
            <a:r>
              <a:rPr lang="en-US" sz="2000" dirty="0">
                <a:solidFill>
                  <a:srgbClr val="002060"/>
                </a:solidFill>
                <a:latin typeface="Calibri" panose="020F0502020204030204" pitchFamily="34" charset="0"/>
                <a:cs typeface="Calibri" panose="020F0502020204030204" pitchFamily="34" charset="0"/>
              </a:rPr>
              <a:t>= 497.68, </a:t>
            </a:r>
            <a:r>
              <a:rPr lang="en-US" sz="2000" i="1" dirty="0">
                <a:solidFill>
                  <a:srgbClr val="002060"/>
                </a:solidFill>
                <a:latin typeface="Calibri" panose="020F0502020204030204" pitchFamily="34" charset="0"/>
                <a:cs typeface="Calibri" panose="020F0502020204030204" pitchFamily="34" charset="0"/>
              </a:rPr>
              <a:t>P</a:t>
            </a:r>
            <a:r>
              <a:rPr lang="en-US" sz="2000" dirty="0">
                <a:solidFill>
                  <a:srgbClr val="002060"/>
                </a:solidFill>
                <a:latin typeface="Calibri" panose="020F0502020204030204" pitchFamily="34" charset="0"/>
                <a:cs typeface="Calibri" panose="020F0502020204030204" pitchFamily="34" charset="0"/>
              </a:rPr>
              <a:t>&lt; 0.05, </a:t>
            </a:r>
            <a:r>
              <a:rPr lang="en-US" sz="2000" i="1" dirty="0">
                <a:solidFill>
                  <a:srgbClr val="002060"/>
                </a:solidFill>
                <a:latin typeface="Calibri" panose="020F0502020204030204" pitchFamily="34" charset="0"/>
                <a:cs typeface="Calibri" panose="020F0502020204030204" pitchFamily="34" charset="0"/>
              </a:rPr>
              <a:t>d</a:t>
            </a:r>
            <a:r>
              <a:rPr lang="en-US" sz="2000" dirty="0">
                <a:solidFill>
                  <a:srgbClr val="002060"/>
                </a:solidFill>
                <a:latin typeface="Calibri" panose="020F0502020204030204" pitchFamily="34" charset="0"/>
                <a:cs typeface="Calibri" panose="020F0502020204030204" pitchFamily="34" charset="0"/>
              </a:rPr>
              <a:t>= 0.81; Fig 4) and between higher/lower PACES (</a:t>
            </a:r>
            <a:r>
              <a:rPr lang="en-US" sz="2000" i="1" dirty="0">
                <a:solidFill>
                  <a:srgbClr val="002060"/>
                </a:solidFill>
                <a:latin typeface="Calibri" panose="020F0502020204030204" pitchFamily="34" charset="0"/>
                <a:cs typeface="Calibri" panose="020F0502020204030204" pitchFamily="34" charset="0"/>
              </a:rPr>
              <a:t>M</a:t>
            </a:r>
            <a:r>
              <a:rPr lang="en-US" sz="2000" dirty="0">
                <a:solidFill>
                  <a:srgbClr val="002060"/>
                </a:solidFill>
                <a:latin typeface="Calibri" panose="020F0502020204030204" pitchFamily="34" charset="0"/>
                <a:cs typeface="Calibri" panose="020F0502020204030204" pitchFamily="34" charset="0"/>
              </a:rPr>
              <a:t>= 465.04 vs </a:t>
            </a:r>
            <a:r>
              <a:rPr lang="en-US" sz="2000" i="1" dirty="0">
                <a:solidFill>
                  <a:srgbClr val="002060"/>
                </a:solidFill>
                <a:latin typeface="Calibri" panose="020F0502020204030204" pitchFamily="34" charset="0"/>
                <a:cs typeface="Calibri" panose="020F0502020204030204" pitchFamily="34" charset="0"/>
              </a:rPr>
              <a:t>M</a:t>
            </a:r>
            <a:r>
              <a:rPr lang="en-US" sz="2000" dirty="0">
                <a:solidFill>
                  <a:srgbClr val="002060"/>
                </a:solidFill>
                <a:latin typeface="Calibri" panose="020F0502020204030204" pitchFamily="34" charset="0"/>
                <a:cs typeface="Calibri" panose="020F0502020204030204" pitchFamily="34" charset="0"/>
              </a:rPr>
              <a:t>= 495.57, </a:t>
            </a:r>
            <a:r>
              <a:rPr lang="en-US" sz="2000" i="1" dirty="0">
                <a:solidFill>
                  <a:srgbClr val="002060"/>
                </a:solidFill>
                <a:latin typeface="Calibri" panose="020F0502020204030204" pitchFamily="34" charset="0"/>
                <a:cs typeface="Calibri" panose="020F0502020204030204" pitchFamily="34" charset="0"/>
              </a:rPr>
              <a:t>P</a:t>
            </a:r>
            <a:r>
              <a:rPr lang="en-US" sz="2000" dirty="0">
                <a:solidFill>
                  <a:srgbClr val="002060"/>
                </a:solidFill>
                <a:latin typeface="Calibri" panose="020F0502020204030204" pitchFamily="34" charset="0"/>
                <a:cs typeface="Calibri" panose="020F0502020204030204" pitchFamily="34" charset="0"/>
              </a:rPr>
              <a:t>&lt; 0.05, </a:t>
            </a:r>
            <a:r>
              <a:rPr lang="en-US" sz="2000" i="1" dirty="0">
                <a:solidFill>
                  <a:srgbClr val="002060"/>
                </a:solidFill>
                <a:latin typeface="Calibri" panose="020F0502020204030204" pitchFamily="34" charset="0"/>
                <a:cs typeface="Calibri" panose="020F0502020204030204" pitchFamily="34" charset="0"/>
              </a:rPr>
              <a:t>d</a:t>
            </a:r>
            <a:r>
              <a:rPr lang="en-US" sz="2000" dirty="0">
                <a:solidFill>
                  <a:srgbClr val="002060"/>
                </a:solidFill>
                <a:latin typeface="Calibri" panose="020F0502020204030204" pitchFamily="34" charset="0"/>
                <a:cs typeface="Calibri" panose="020F0502020204030204" pitchFamily="34" charset="0"/>
              </a:rPr>
              <a:t>= 0.43; Fig 5).</a:t>
            </a:r>
            <a:endParaRPr lang="en-GB" sz="2200" dirty="0">
              <a:solidFill>
                <a:srgbClr val="002060"/>
              </a:solidFill>
              <a:latin typeface="Calibri" panose="020F0502020204030204" pitchFamily="34" charset="0"/>
              <a:ea typeface="ＭＳ Ｐゴシック"/>
              <a:cs typeface="Calibri" panose="020F0502020204030204" pitchFamily="34" charset="0"/>
            </a:endParaRPr>
          </a:p>
          <a:p>
            <a:pPr marL="381000" indent="-381000">
              <a:spcBef>
                <a:spcPts val="0"/>
              </a:spcBef>
              <a:spcAft>
                <a:spcPts val="1200"/>
              </a:spcAft>
              <a:defRPr/>
            </a:pPr>
            <a:endParaRPr lang="en-GB" sz="2200" dirty="0">
              <a:latin typeface="Calibri" panose="020F0502020204030204" pitchFamily="34" charset="0"/>
              <a:ea typeface="ＭＳ Ｐゴシック" pitchFamily="-108" charset="-128"/>
              <a:cs typeface="Calibri" panose="020F0502020204030204" pitchFamily="34" charset="0"/>
            </a:endParaRPr>
          </a:p>
          <a:p>
            <a:pPr algn="just">
              <a:spcBef>
                <a:spcPts val="0"/>
              </a:spcBef>
              <a:spcAft>
                <a:spcPts val="1200"/>
              </a:spcAft>
              <a:defRPr/>
            </a:pPr>
            <a:endParaRPr lang="en-US" sz="2200" dirty="0">
              <a:solidFill>
                <a:srgbClr val="052754"/>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extBox 91"/>
          <p:cNvSpPr txBox="1">
            <a:spLocks noChangeArrowheads="1"/>
          </p:cNvSpPr>
          <p:nvPr/>
        </p:nvSpPr>
        <p:spPr bwMode="auto">
          <a:xfrm>
            <a:off x="4242790" y="599990"/>
            <a:ext cx="35118968" cy="3770263"/>
          </a:xfrm>
          <a:prstGeom prst="rect">
            <a:avLst/>
          </a:prstGeom>
          <a:noFill/>
          <a:ln w="9525">
            <a:noFill/>
            <a:miter lim="800000"/>
            <a:headEnd/>
            <a:tailEnd/>
          </a:ln>
        </p:spPr>
        <p:txBody>
          <a:bodyPr wrap="square" lIns="91440" tIns="45720" rIns="91440" bIns="45720" anchor="t">
            <a:prstTxWarp prst="textNoShape">
              <a:avLst/>
            </a:prstTxWarp>
            <a:spAutoFit/>
          </a:bodyPr>
          <a:lstStyle/>
          <a:p>
            <a:pPr algn="ctr"/>
            <a:r>
              <a:rPr lang="en-US" sz="8000" dirty="0">
                <a:solidFill>
                  <a:schemeClr val="bg1"/>
                </a:solidFill>
                <a:latin typeface="Calibri" panose="020F0502020204030204" pitchFamily="34" charset="0"/>
                <a:ea typeface="ＭＳ Ｐゴシック"/>
                <a:cs typeface="Calibri" panose="020F0502020204030204" pitchFamily="34" charset="0"/>
              </a:rPr>
              <a:t>The Effect of Affect During High Intensity Interval Training on Executive Function</a:t>
            </a:r>
          </a:p>
          <a:p>
            <a:pPr algn="ctr">
              <a:spcBef>
                <a:spcPct val="50000"/>
              </a:spcBef>
            </a:pPr>
            <a:r>
              <a:rPr lang="en-US" sz="5000" b="1" i="1" dirty="0">
                <a:solidFill>
                  <a:schemeClr val="bg1"/>
                </a:solidFill>
                <a:latin typeface="Calibri" panose="020F0502020204030204" pitchFamily="34" charset="0"/>
                <a:ea typeface="ＭＳ Ｐゴシック"/>
                <a:cs typeface="Calibri" panose="020F0502020204030204" pitchFamily="34" charset="0"/>
              </a:rPr>
              <a:t>John F. Adamek</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 </a:t>
            </a:r>
            <a:r>
              <a:rPr lang="en-US" sz="5000" b="1" i="1" dirty="0">
                <a:solidFill>
                  <a:schemeClr val="bg1"/>
                </a:solidFill>
                <a:latin typeface="Calibri" panose="020F0502020204030204" pitchFamily="34" charset="0"/>
                <a:ea typeface="ＭＳ Ｐゴシック"/>
                <a:cs typeface="Calibri" panose="020F0502020204030204" pitchFamily="34" charset="0"/>
              </a:rPr>
              <a:t>Revati Malani</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Steven J.</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 </a:t>
            </a:r>
            <a:r>
              <a:rPr lang="en-US" sz="5000" b="1" i="1" dirty="0">
                <a:solidFill>
                  <a:schemeClr val="bg1"/>
                </a:solidFill>
                <a:latin typeface="Calibri" panose="020F0502020204030204" pitchFamily="34" charset="0"/>
                <a:ea typeface="ＭＳ Ｐゴシック"/>
                <a:cs typeface="Calibri" panose="020F0502020204030204" pitchFamily="34" charset="0"/>
              </a:rPr>
              <a:t>Petruzzello</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a:t>
            </a:r>
            <a:r>
              <a:rPr lang="en-US" sz="5000" b="1" i="1" dirty="0">
                <a:solidFill>
                  <a:schemeClr val="bg1"/>
                </a:solidFill>
                <a:latin typeface="Calibri" panose="020F0502020204030204" pitchFamily="34" charset="0"/>
                <a:ea typeface="ＭＳ Ｐゴシック"/>
                <a:cs typeface="Calibri" panose="020F0502020204030204" pitchFamily="34" charset="0"/>
              </a:rPr>
              <a:t>, FACSM &amp; Neha P. Gothe</a:t>
            </a:r>
            <a:r>
              <a:rPr lang="en-US" sz="5000" b="1" i="1" baseline="30000" dirty="0">
                <a:solidFill>
                  <a:schemeClr val="bg1"/>
                </a:solidFill>
                <a:latin typeface="Calibri" panose="020F0502020204030204" pitchFamily="34" charset="0"/>
                <a:ea typeface="ＭＳ Ｐゴシック"/>
                <a:cs typeface="Calibri" panose="020F0502020204030204" pitchFamily="34" charset="0"/>
              </a:rPr>
              <a:t>1,2</a:t>
            </a:r>
            <a:endParaRPr lang="en-US" sz="5000" b="1" i="1" dirty="0">
              <a:solidFill>
                <a:schemeClr val="bg1"/>
              </a:solidFill>
              <a:latin typeface="Calibri" panose="020F0502020204030204" pitchFamily="34" charset="0"/>
              <a:ea typeface="ＭＳ Ｐゴシック"/>
              <a:cs typeface="Calibri" panose="020F0502020204030204" pitchFamily="34" charset="0"/>
            </a:endParaRPr>
          </a:p>
          <a:p>
            <a:pPr algn="ctr">
              <a:spcBef>
                <a:spcPct val="50000"/>
              </a:spcBef>
            </a:pPr>
            <a:r>
              <a:rPr lang="en-US" sz="2800" b="1" baseline="30000" dirty="0">
                <a:solidFill>
                  <a:schemeClr val="bg1"/>
                </a:solidFill>
                <a:latin typeface="Calibri" panose="020F0502020204030204" pitchFamily="34" charset="0"/>
                <a:ea typeface="ＭＳ Ｐゴシック"/>
                <a:cs typeface="Calibri" panose="020F0502020204030204" pitchFamily="34" charset="0"/>
              </a:rPr>
              <a:t>1</a:t>
            </a:r>
            <a:r>
              <a:rPr lang="en-US" sz="2800" b="1" dirty="0">
                <a:solidFill>
                  <a:schemeClr val="bg1"/>
                </a:solidFill>
                <a:latin typeface="Calibri" panose="020F0502020204030204" pitchFamily="34" charset="0"/>
                <a:ea typeface="ＭＳ Ｐゴシック"/>
                <a:cs typeface="Calibri" panose="020F0502020204030204" pitchFamily="34" charset="0"/>
              </a:rPr>
              <a:t>Department of Kinesiology and Community Health, University of Illinois at Urbana-Champaign; </a:t>
            </a:r>
          </a:p>
          <a:p>
            <a:pPr algn="ctr">
              <a:spcBef>
                <a:spcPct val="50000"/>
              </a:spcBef>
            </a:pPr>
            <a:r>
              <a:rPr lang="en-US" sz="2800" b="1" baseline="30000" dirty="0">
                <a:solidFill>
                  <a:schemeClr val="bg1"/>
                </a:solidFill>
                <a:latin typeface="Calibri" panose="020F0502020204030204" pitchFamily="34" charset="0"/>
                <a:ea typeface="ＭＳ Ｐゴシック"/>
                <a:cs typeface="Calibri" panose="020F0502020204030204" pitchFamily="34" charset="0"/>
              </a:rPr>
              <a:t>2 </a:t>
            </a:r>
            <a:r>
              <a:rPr lang="en-US" sz="2800" b="1" dirty="0">
                <a:solidFill>
                  <a:schemeClr val="bg1"/>
                </a:solidFill>
                <a:latin typeface="Calibri" panose="020F0502020204030204" pitchFamily="34" charset="0"/>
                <a:ea typeface="ＭＳ Ｐゴシック"/>
                <a:cs typeface="Calibri" panose="020F0502020204030204" pitchFamily="34" charset="0"/>
              </a:rPr>
              <a:t>Department of Physical Therapy, Movement &amp; Rehabilitation Sciences, Northeastern University, Boston, MA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6698" y="487852"/>
            <a:ext cx="2747504" cy="359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3">
            <a:extLst>
              <a:ext uri="{FF2B5EF4-FFF2-40B4-BE49-F238E27FC236}">
                <a16:creationId xmlns:a16="http://schemas.microsoft.com/office/drawing/2014/main" id="{36F32079-BEF2-3566-23E3-135577A8D6DC}"/>
              </a:ext>
            </a:extLst>
          </p:cNvPr>
          <p:cNvSpPr>
            <a:spLocks noChangeArrowheads="1"/>
          </p:cNvSpPr>
          <p:nvPr/>
        </p:nvSpPr>
        <p:spPr bwMode="auto">
          <a:xfrm>
            <a:off x="103440" y="15728074"/>
            <a:ext cx="8019288" cy="2694252"/>
          </a:xfrm>
          <a:prstGeom prst="rect">
            <a:avLst/>
          </a:prstGeom>
          <a:solidFill>
            <a:schemeClr val="bg1">
              <a:alpha val="90000"/>
            </a:schemeClr>
          </a:solidFill>
          <a:ln w="9525">
            <a:solidFill>
              <a:schemeClr val="tx2"/>
            </a:solidFill>
            <a:miter lim="800000"/>
            <a:headEnd/>
            <a:tailEnd/>
          </a:ln>
        </p:spPr>
        <p:txBody>
          <a:bodyPr lIns="360000" tIns="360000" rIns="360000" bIns="360000" anchor="t">
            <a:prstTxWarp prst="textNoShape">
              <a:avLst/>
            </a:prstTxWarp>
          </a:bodyPr>
          <a:lstStyle/>
          <a:p>
            <a:pPr>
              <a:spcBef>
                <a:spcPts val="0"/>
              </a:spcBef>
              <a:spcAft>
                <a:spcPts val="600"/>
              </a:spcAft>
            </a:pPr>
            <a:r>
              <a:rPr lang="en-US" sz="2200" b="1" i="1" dirty="0">
                <a:solidFill>
                  <a:srgbClr val="DE6225"/>
                </a:solidFill>
                <a:latin typeface="Calibri" panose="020F0502020204030204" pitchFamily="34" charset="0"/>
                <a:ea typeface="ＭＳ Ｐゴシック"/>
                <a:cs typeface="Calibri" panose="020F0502020204030204" pitchFamily="34" charset="0"/>
              </a:rPr>
              <a:t>Introduction</a:t>
            </a:r>
          </a:p>
          <a:p>
            <a:pPr>
              <a:spcBef>
                <a:spcPts val="0"/>
              </a:spcBef>
              <a:spcAft>
                <a:spcPts val="1200"/>
              </a:spcAft>
            </a:pPr>
            <a:r>
              <a:rPr lang="en-US" sz="2000" dirty="0">
                <a:solidFill>
                  <a:srgbClr val="002060"/>
                </a:solidFill>
                <a:latin typeface="Calibri" panose="020F0502020204030204" pitchFamily="34" charset="0"/>
                <a:ea typeface="ＭＳ Ｐゴシック"/>
                <a:cs typeface="Calibri" panose="020F0502020204030204" pitchFamily="34" charset="0"/>
              </a:rPr>
              <a:t>Affective responses to acute exercise have been shown to influence habitual exercise behavior. Exercise has also been shown to impact cognitive performance, particularly executive function. However, little is known about the impact of affective responses (i.e., valence) before and during acute exercise on cognitive performance, thus the purpose of this study. </a:t>
            </a:r>
            <a:endParaRPr lang="en-US" sz="2200" b="1" i="1" dirty="0">
              <a:solidFill>
                <a:srgbClr val="DE6225"/>
              </a:solidFill>
              <a:latin typeface="Calibri" panose="020F0502020204030204" pitchFamily="34" charset="0"/>
              <a:ea typeface="ＭＳ Ｐゴシック"/>
              <a:cs typeface="Calibri" panose="020F0502020204030204" pitchFamily="34" charset="0"/>
            </a:endParaRPr>
          </a:p>
        </p:txBody>
      </p:sp>
      <p:sp>
        <p:nvSpPr>
          <p:cNvPr id="2" name="Rectangle 33">
            <a:extLst>
              <a:ext uri="{FF2B5EF4-FFF2-40B4-BE49-F238E27FC236}">
                <a16:creationId xmlns:a16="http://schemas.microsoft.com/office/drawing/2014/main" id="{BE783BDD-7475-CCAD-926C-0D842956982D}"/>
              </a:ext>
            </a:extLst>
          </p:cNvPr>
          <p:cNvSpPr>
            <a:spLocks noChangeArrowheads="1"/>
          </p:cNvSpPr>
          <p:nvPr/>
        </p:nvSpPr>
        <p:spPr bwMode="auto">
          <a:xfrm>
            <a:off x="101866" y="18486675"/>
            <a:ext cx="8019287" cy="1768181"/>
          </a:xfrm>
          <a:prstGeom prst="rect">
            <a:avLst/>
          </a:prstGeom>
          <a:solidFill>
            <a:schemeClr val="bg1">
              <a:alpha val="90000"/>
            </a:schemeClr>
          </a:solidFill>
          <a:ln w="9525">
            <a:solidFill>
              <a:schemeClr val="tx2"/>
            </a:solidFill>
            <a:miter lim="800000"/>
            <a:headEnd/>
            <a:tailEnd/>
          </a:ln>
        </p:spPr>
        <p:txBody>
          <a:bodyPr lIns="360000" tIns="360000" rIns="360000" bIns="360000">
            <a:prstTxWarp prst="textNoShape">
              <a:avLst/>
            </a:prstTxWarp>
          </a:bodyPr>
          <a:lstStyle/>
          <a:p>
            <a:pPr>
              <a:spcBef>
                <a:spcPts val="0"/>
              </a:spcBef>
              <a:spcAft>
                <a:spcPts val="600"/>
              </a:spcAft>
            </a:pPr>
            <a:r>
              <a:rPr lang="en-GB" sz="2200" b="1" i="1" dirty="0">
                <a:solidFill>
                  <a:srgbClr val="DE6225"/>
                </a:solidFill>
                <a:latin typeface="Calibri" panose="020F0502020204030204" pitchFamily="34" charset="0"/>
                <a:cs typeface="Calibri" panose="020F0502020204030204" pitchFamily="34" charset="0"/>
              </a:rPr>
              <a:t>Purpose</a:t>
            </a:r>
          </a:p>
          <a:p>
            <a:pPr>
              <a:spcBef>
                <a:spcPts val="0"/>
              </a:spcBef>
              <a:spcAft>
                <a:spcPts val="1200"/>
              </a:spcAft>
            </a:pPr>
            <a:r>
              <a:rPr lang="en-US" sz="2000" dirty="0">
                <a:solidFill>
                  <a:srgbClr val="002060"/>
                </a:solidFill>
                <a:latin typeface="Calibri" panose="020F0502020204030204" pitchFamily="34" charset="0"/>
                <a:ea typeface="ＭＳ Ｐゴシック"/>
                <a:cs typeface="Calibri" panose="020F0502020204030204" pitchFamily="34" charset="0"/>
              </a:rPr>
              <a:t>The purpose of this study was to examine the influence of affective states before, during and after an acute bout of exercise on cognitive performance, more specifically on executive function.</a:t>
            </a:r>
            <a:endParaRPr lang="en-GB" sz="2000" i="1" dirty="0">
              <a:solidFill>
                <a:srgbClr val="002060"/>
              </a:solidFill>
              <a:latin typeface="Calibri" panose="020F0502020204030204" pitchFamily="34" charset="0"/>
              <a:cs typeface="Calibri" panose="020F0502020204030204" pitchFamily="34" charset="0"/>
            </a:endParaRPr>
          </a:p>
        </p:txBody>
      </p:sp>
      <p:sp>
        <p:nvSpPr>
          <p:cNvPr id="5" name="Rectangle 33">
            <a:extLst>
              <a:ext uri="{FF2B5EF4-FFF2-40B4-BE49-F238E27FC236}">
                <a16:creationId xmlns:a16="http://schemas.microsoft.com/office/drawing/2014/main" id="{1175B6F2-9996-DAD0-299F-9295F99CF92E}"/>
              </a:ext>
            </a:extLst>
          </p:cNvPr>
          <p:cNvSpPr>
            <a:spLocks noChangeArrowheads="1"/>
          </p:cNvSpPr>
          <p:nvPr/>
        </p:nvSpPr>
        <p:spPr bwMode="auto">
          <a:xfrm>
            <a:off x="105084" y="26995745"/>
            <a:ext cx="8019288" cy="3363460"/>
          </a:xfrm>
          <a:prstGeom prst="rect">
            <a:avLst/>
          </a:prstGeom>
          <a:solidFill>
            <a:schemeClr val="bg1">
              <a:alpha val="90000"/>
            </a:schemeClr>
          </a:solidFill>
          <a:ln w="9525">
            <a:solidFill>
              <a:schemeClr val="tx2"/>
            </a:solidFill>
            <a:miter lim="800000"/>
            <a:headEnd/>
            <a:tailEnd/>
          </a:ln>
        </p:spPr>
        <p:txBody>
          <a:bodyPr lIns="360000" tIns="360000" rIns="360000" bIns="360000">
            <a:prstTxWarp prst="textNoShape">
              <a:avLst/>
            </a:prstTxWarp>
          </a:bodyPr>
          <a:lstStyle/>
          <a:p>
            <a:pPr>
              <a:spcBef>
                <a:spcPts val="0"/>
              </a:spcBef>
              <a:spcAft>
                <a:spcPts val="600"/>
              </a:spcAft>
            </a:pPr>
            <a:r>
              <a:rPr lang="en-GB" sz="2200" b="1" i="1" dirty="0">
                <a:solidFill>
                  <a:srgbClr val="DE6225"/>
                </a:solidFill>
                <a:latin typeface="Calibri" panose="020F0502020204030204" pitchFamily="34" charset="0"/>
                <a:cs typeface="Calibri" panose="020F0502020204030204" pitchFamily="34" charset="0"/>
              </a:rPr>
              <a:t>Discussion</a:t>
            </a:r>
          </a:p>
          <a:p>
            <a:pPr>
              <a:spcBef>
                <a:spcPts val="0"/>
              </a:spcBef>
              <a:spcAft>
                <a:spcPts val="1200"/>
              </a:spcAft>
            </a:pPr>
            <a:r>
              <a:rPr lang="en-US" sz="2000" dirty="0">
                <a:solidFill>
                  <a:srgbClr val="002060"/>
                </a:solidFill>
                <a:latin typeface="Calibri" panose="020F0502020204030204" pitchFamily="34" charset="0"/>
                <a:cs typeface="Calibri" panose="020F0502020204030204" pitchFamily="34" charset="0"/>
              </a:rPr>
              <a:t>The pattern of findings suggests that young adults who felt more positively during, and had higher enjoyment following, an acute bout of HIIT showed better executive functioning, both in terms of faster and more accurate responding. The results suggest that examining affective responses during and after exercise are important factors in the acute exercise-cognition relationship. Future studies should more carefully explore this potential mediating role of affect on cognition across various exercise modalities. </a:t>
            </a:r>
            <a:endParaRPr lang="en-GB" sz="2000" i="1" dirty="0">
              <a:solidFill>
                <a:srgbClr val="00206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EF18A145-35CB-BD15-B21B-52D999ED7C04}"/>
              </a:ext>
            </a:extLst>
          </p:cNvPr>
          <p:cNvSpPr txBox="1"/>
          <p:nvPr/>
        </p:nvSpPr>
        <p:spPr>
          <a:xfrm>
            <a:off x="20785653" y="15616491"/>
            <a:ext cx="10972800"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2</a:t>
            </a:r>
            <a:r>
              <a:rPr lang="en-US" sz="3000" b="1" dirty="0">
                <a:solidFill>
                  <a:srgbClr val="DE6225"/>
                </a:solidFill>
                <a:latin typeface="Calibri" panose="020F0502020204030204" pitchFamily="34" charset="0"/>
                <a:cs typeface="Calibri" panose="020F0502020204030204" pitchFamily="34" charset="0"/>
              </a:rPr>
              <a:t>. Feeling Scale (FS) during exercise on Flanker Task</a:t>
            </a:r>
          </a:p>
        </p:txBody>
      </p:sp>
      <p:sp>
        <p:nvSpPr>
          <p:cNvPr id="11" name="TextBox 10">
            <a:extLst>
              <a:ext uri="{FF2B5EF4-FFF2-40B4-BE49-F238E27FC236}">
                <a16:creationId xmlns:a16="http://schemas.microsoft.com/office/drawing/2014/main" id="{959F1419-9506-2042-5BC6-AA10DF5D2932}"/>
              </a:ext>
            </a:extLst>
          </p:cNvPr>
          <p:cNvSpPr txBox="1"/>
          <p:nvPr/>
        </p:nvSpPr>
        <p:spPr>
          <a:xfrm>
            <a:off x="32047631" y="15671034"/>
            <a:ext cx="11231234"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a:t>
            </a:r>
            <a:r>
              <a:rPr lang="en-US" sz="3000" b="1" dirty="0">
                <a:solidFill>
                  <a:srgbClr val="DE6225"/>
                </a:solidFill>
                <a:latin typeface="Calibri" panose="020F0502020204030204" pitchFamily="34" charset="0"/>
                <a:cs typeface="Calibri" panose="020F0502020204030204" pitchFamily="34" charset="0"/>
              </a:rPr>
              <a:t>3. Feeling Scale (FS) during exercise on Sternberg Task</a:t>
            </a:r>
          </a:p>
        </p:txBody>
      </p:sp>
      <p:grpSp>
        <p:nvGrpSpPr>
          <p:cNvPr id="47" name="Group 46">
            <a:extLst>
              <a:ext uri="{FF2B5EF4-FFF2-40B4-BE49-F238E27FC236}">
                <a16:creationId xmlns:a16="http://schemas.microsoft.com/office/drawing/2014/main" id="{9A4B892E-021C-0137-8C28-2D99185BBAA5}"/>
              </a:ext>
            </a:extLst>
          </p:cNvPr>
          <p:cNvGrpSpPr/>
          <p:nvPr/>
        </p:nvGrpSpPr>
        <p:grpSpPr>
          <a:xfrm>
            <a:off x="20700137" y="16299343"/>
            <a:ext cx="22246083" cy="7315200"/>
            <a:chOff x="20692636" y="9745418"/>
            <a:chExt cx="22246083" cy="7315200"/>
          </a:xfrm>
        </p:grpSpPr>
        <p:grpSp>
          <p:nvGrpSpPr>
            <p:cNvPr id="45" name="Group 44">
              <a:extLst>
                <a:ext uri="{FF2B5EF4-FFF2-40B4-BE49-F238E27FC236}">
                  <a16:creationId xmlns:a16="http://schemas.microsoft.com/office/drawing/2014/main" id="{E652B700-5D15-E561-EE74-4479CA8FCA57}"/>
                </a:ext>
              </a:extLst>
            </p:cNvPr>
            <p:cNvGrpSpPr/>
            <p:nvPr/>
          </p:nvGrpSpPr>
          <p:grpSpPr>
            <a:xfrm>
              <a:off x="20692636" y="9745418"/>
              <a:ext cx="22246083" cy="7315200"/>
              <a:chOff x="20692636" y="9745418"/>
              <a:chExt cx="22246083" cy="7315200"/>
            </a:xfrm>
          </p:grpSpPr>
          <p:pic>
            <p:nvPicPr>
              <p:cNvPr id="14" name="Picture 13">
                <a:extLst>
                  <a:ext uri="{FF2B5EF4-FFF2-40B4-BE49-F238E27FC236}">
                    <a16:creationId xmlns:a16="http://schemas.microsoft.com/office/drawing/2014/main" id="{82B3036A-B0F3-F8FC-7523-34948B8872FB}"/>
                  </a:ext>
                </a:extLst>
              </p:cNvPr>
              <p:cNvPicPr>
                <a:picLocks noChangeAspect="1"/>
              </p:cNvPicPr>
              <p:nvPr/>
            </p:nvPicPr>
            <p:blipFill>
              <a:blip r:embed="rId4"/>
              <a:srcRect/>
              <a:stretch/>
            </p:blipFill>
            <p:spPr>
              <a:xfrm>
                <a:off x="20692636" y="9745418"/>
                <a:ext cx="10972800" cy="7315200"/>
              </a:xfrm>
              <a:prstGeom prst="rect">
                <a:avLst/>
              </a:prstGeom>
            </p:spPr>
          </p:pic>
          <p:pic>
            <p:nvPicPr>
              <p:cNvPr id="12" name="Picture 11">
                <a:extLst>
                  <a:ext uri="{FF2B5EF4-FFF2-40B4-BE49-F238E27FC236}">
                    <a16:creationId xmlns:a16="http://schemas.microsoft.com/office/drawing/2014/main" id="{D1A53B5B-56FB-4810-E4F3-7DDCB61B3ABC}"/>
                  </a:ext>
                </a:extLst>
              </p:cNvPr>
              <p:cNvPicPr>
                <a:picLocks noChangeAspect="1"/>
              </p:cNvPicPr>
              <p:nvPr/>
            </p:nvPicPr>
            <p:blipFill>
              <a:blip r:embed="rId5"/>
              <a:srcRect/>
              <a:stretch/>
            </p:blipFill>
            <p:spPr>
              <a:xfrm>
                <a:off x="31965919" y="9745418"/>
                <a:ext cx="10972800" cy="7315200"/>
              </a:xfrm>
              <a:prstGeom prst="rect">
                <a:avLst/>
              </a:prstGeom>
            </p:spPr>
          </p:pic>
        </p:grpSp>
        <p:sp>
          <p:nvSpPr>
            <p:cNvPr id="13" name="TextBox 12">
              <a:extLst>
                <a:ext uri="{FF2B5EF4-FFF2-40B4-BE49-F238E27FC236}">
                  <a16:creationId xmlns:a16="http://schemas.microsoft.com/office/drawing/2014/main" id="{897F4D06-756B-6CD1-3C08-84755E4F69F1}"/>
                </a:ext>
              </a:extLst>
            </p:cNvPr>
            <p:cNvSpPr txBox="1"/>
            <p:nvPr/>
          </p:nvSpPr>
          <p:spPr>
            <a:xfrm>
              <a:off x="29525321" y="11365006"/>
              <a:ext cx="1426994" cy="461665"/>
            </a:xfrm>
            <a:prstGeom prst="rect">
              <a:avLst/>
            </a:prstGeom>
            <a:noFill/>
          </p:spPr>
          <p:txBody>
            <a:bodyPr wrap="none" rtlCol="0">
              <a:spAutoFit/>
            </a:bodyPr>
            <a:lstStyle/>
            <a:p>
              <a:r>
                <a:rPr lang="en-US" sz="2400" i="1"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 -0.38*</a:t>
              </a:r>
            </a:p>
          </p:txBody>
        </p:sp>
        <p:sp>
          <p:nvSpPr>
            <p:cNvPr id="15" name="TextBox 14">
              <a:extLst>
                <a:ext uri="{FF2B5EF4-FFF2-40B4-BE49-F238E27FC236}">
                  <a16:creationId xmlns:a16="http://schemas.microsoft.com/office/drawing/2014/main" id="{FD2FBFFA-6301-461F-3E32-34ECB519CF31}"/>
                </a:ext>
              </a:extLst>
            </p:cNvPr>
            <p:cNvSpPr txBox="1"/>
            <p:nvPr/>
          </p:nvSpPr>
          <p:spPr>
            <a:xfrm>
              <a:off x="41378071" y="11365007"/>
              <a:ext cx="1324402" cy="461665"/>
            </a:xfrm>
            <a:prstGeom prst="rect">
              <a:avLst/>
            </a:prstGeom>
            <a:noFill/>
          </p:spPr>
          <p:txBody>
            <a:bodyPr wrap="none" rtlCol="0">
              <a:spAutoFit/>
            </a:bodyPr>
            <a:lstStyle/>
            <a:p>
              <a:r>
                <a:rPr lang="en-US" sz="2400" i="1"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 0.31*</a:t>
              </a:r>
            </a:p>
          </p:txBody>
        </p:sp>
      </p:grpSp>
      <p:grpSp>
        <p:nvGrpSpPr>
          <p:cNvPr id="46" name="Group 45">
            <a:extLst>
              <a:ext uri="{FF2B5EF4-FFF2-40B4-BE49-F238E27FC236}">
                <a16:creationId xmlns:a16="http://schemas.microsoft.com/office/drawing/2014/main" id="{8E7B93FF-7D88-342F-86B3-ECFB3129C6B9}"/>
              </a:ext>
            </a:extLst>
          </p:cNvPr>
          <p:cNvGrpSpPr/>
          <p:nvPr/>
        </p:nvGrpSpPr>
        <p:grpSpPr>
          <a:xfrm>
            <a:off x="20692636" y="24784216"/>
            <a:ext cx="22246083" cy="7315200"/>
            <a:chOff x="20692636" y="24784216"/>
            <a:chExt cx="22246083" cy="7315200"/>
          </a:xfrm>
        </p:grpSpPr>
        <p:pic>
          <p:nvPicPr>
            <p:cNvPr id="19" name="Picture 18">
              <a:extLst>
                <a:ext uri="{FF2B5EF4-FFF2-40B4-BE49-F238E27FC236}">
                  <a16:creationId xmlns:a16="http://schemas.microsoft.com/office/drawing/2014/main" id="{18379B94-0D2E-FDEE-49E8-DC60D8CBF31B}"/>
                </a:ext>
              </a:extLst>
            </p:cNvPr>
            <p:cNvPicPr>
              <a:picLocks noChangeAspect="1"/>
            </p:cNvPicPr>
            <p:nvPr/>
          </p:nvPicPr>
          <p:blipFill>
            <a:blip r:embed="rId6"/>
            <a:srcRect/>
            <a:stretch/>
          </p:blipFill>
          <p:spPr>
            <a:xfrm>
              <a:off x="31965919" y="24784216"/>
              <a:ext cx="10972800" cy="7315200"/>
            </a:xfrm>
            <a:prstGeom prst="rect">
              <a:avLst/>
            </a:prstGeom>
          </p:spPr>
        </p:pic>
        <p:pic>
          <p:nvPicPr>
            <p:cNvPr id="21" name="Picture 20">
              <a:extLst>
                <a:ext uri="{FF2B5EF4-FFF2-40B4-BE49-F238E27FC236}">
                  <a16:creationId xmlns:a16="http://schemas.microsoft.com/office/drawing/2014/main" id="{1649B6E0-8580-016F-E494-0C35E6378716}"/>
                </a:ext>
              </a:extLst>
            </p:cNvPr>
            <p:cNvPicPr>
              <a:picLocks noChangeAspect="1"/>
            </p:cNvPicPr>
            <p:nvPr/>
          </p:nvPicPr>
          <p:blipFill>
            <a:blip r:embed="rId7"/>
            <a:srcRect/>
            <a:stretch/>
          </p:blipFill>
          <p:spPr>
            <a:xfrm>
              <a:off x="20692636" y="24784216"/>
              <a:ext cx="10972800" cy="7315200"/>
            </a:xfrm>
            <a:prstGeom prst="rect">
              <a:avLst/>
            </a:prstGeom>
          </p:spPr>
        </p:pic>
      </p:grpSp>
      <p:sp>
        <p:nvSpPr>
          <p:cNvPr id="18" name="TextBox 17">
            <a:extLst>
              <a:ext uri="{FF2B5EF4-FFF2-40B4-BE49-F238E27FC236}">
                <a16:creationId xmlns:a16="http://schemas.microsoft.com/office/drawing/2014/main" id="{60E07F2C-27AF-74E1-7DB1-7E1E7765810A}"/>
              </a:ext>
            </a:extLst>
          </p:cNvPr>
          <p:cNvSpPr txBox="1"/>
          <p:nvPr/>
        </p:nvSpPr>
        <p:spPr>
          <a:xfrm>
            <a:off x="32047631" y="23992549"/>
            <a:ext cx="9607221"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5</a:t>
            </a:r>
            <a:r>
              <a:rPr lang="en-US" sz="3000" b="1" dirty="0">
                <a:solidFill>
                  <a:srgbClr val="DE6225"/>
                </a:solidFill>
                <a:latin typeface="Calibri" panose="020F0502020204030204" pitchFamily="34" charset="0"/>
                <a:cs typeface="Calibri" panose="020F0502020204030204" pitchFamily="34" charset="0"/>
              </a:rPr>
              <a:t>. Post Exercise Enjoyment on Inhibitory Control</a:t>
            </a:r>
          </a:p>
        </p:txBody>
      </p:sp>
      <p:sp>
        <p:nvSpPr>
          <p:cNvPr id="20" name="TextBox 19">
            <a:extLst>
              <a:ext uri="{FF2B5EF4-FFF2-40B4-BE49-F238E27FC236}">
                <a16:creationId xmlns:a16="http://schemas.microsoft.com/office/drawing/2014/main" id="{AA12228C-6CC2-1293-4A25-447C20E565E8}"/>
              </a:ext>
            </a:extLst>
          </p:cNvPr>
          <p:cNvSpPr txBox="1"/>
          <p:nvPr/>
        </p:nvSpPr>
        <p:spPr>
          <a:xfrm>
            <a:off x="20817535" y="23992549"/>
            <a:ext cx="8046425"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Figure 4</a:t>
            </a:r>
            <a:r>
              <a:rPr lang="en-US" sz="3000" b="1" dirty="0">
                <a:solidFill>
                  <a:srgbClr val="DE6225"/>
                </a:solidFill>
                <a:latin typeface="Calibri" panose="020F0502020204030204" pitchFamily="34" charset="0"/>
                <a:cs typeface="Calibri" panose="020F0502020204030204" pitchFamily="34" charset="0"/>
              </a:rPr>
              <a:t>. High vs Low FS</a:t>
            </a:r>
            <a:r>
              <a:rPr lang="en-US" sz="3000" b="1" baseline="-25000" dirty="0">
                <a:solidFill>
                  <a:srgbClr val="DE6225"/>
                </a:solidFill>
                <a:latin typeface="Calibri" panose="020F0502020204030204" pitchFamily="34" charset="0"/>
                <a:cs typeface="Calibri" panose="020F0502020204030204" pitchFamily="34" charset="0"/>
              </a:rPr>
              <a:t>AVG</a:t>
            </a:r>
            <a:r>
              <a:rPr lang="en-US" sz="3000" b="1" dirty="0">
                <a:solidFill>
                  <a:srgbClr val="DE6225"/>
                </a:solidFill>
                <a:latin typeface="Calibri" panose="020F0502020204030204" pitchFamily="34" charset="0"/>
                <a:cs typeface="Calibri" panose="020F0502020204030204" pitchFamily="34" charset="0"/>
              </a:rPr>
              <a:t> on Inhibitory Control</a:t>
            </a:r>
          </a:p>
        </p:txBody>
      </p:sp>
      <p:graphicFrame>
        <p:nvGraphicFramePr>
          <p:cNvPr id="23" name="Table 22">
            <a:extLst>
              <a:ext uri="{FF2B5EF4-FFF2-40B4-BE49-F238E27FC236}">
                <a16:creationId xmlns:a16="http://schemas.microsoft.com/office/drawing/2014/main" id="{E4E5084B-3187-E4C7-DF78-D9561B488531}"/>
              </a:ext>
            </a:extLst>
          </p:cNvPr>
          <p:cNvGraphicFramePr>
            <a:graphicFrameLocks noGrp="1"/>
          </p:cNvGraphicFramePr>
          <p:nvPr>
            <p:extLst>
              <p:ext uri="{D42A27DB-BD31-4B8C-83A1-F6EECF244321}">
                <p14:modId xmlns:p14="http://schemas.microsoft.com/office/powerpoint/2010/main" val="3704486734"/>
              </p:ext>
            </p:extLst>
          </p:nvPr>
        </p:nvGraphicFramePr>
        <p:xfrm>
          <a:off x="9113055" y="13537293"/>
          <a:ext cx="9664994" cy="7596830"/>
        </p:xfrm>
        <a:graphic>
          <a:graphicData uri="http://schemas.openxmlformats.org/drawingml/2006/table">
            <a:tbl>
              <a:tblPr firstRow="1" firstCol="1" bandRow="1"/>
              <a:tblGrid>
                <a:gridCol w="1558966">
                  <a:extLst>
                    <a:ext uri="{9D8B030D-6E8A-4147-A177-3AD203B41FA5}">
                      <a16:colId xmlns:a16="http://schemas.microsoft.com/office/drawing/2014/main" val="4057863436"/>
                    </a:ext>
                  </a:extLst>
                </a:gridCol>
                <a:gridCol w="4018455">
                  <a:extLst>
                    <a:ext uri="{9D8B030D-6E8A-4147-A177-3AD203B41FA5}">
                      <a16:colId xmlns:a16="http://schemas.microsoft.com/office/drawing/2014/main" val="446191408"/>
                    </a:ext>
                  </a:extLst>
                </a:gridCol>
                <a:gridCol w="4087573">
                  <a:extLst>
                    <a:ext uri="{9D8B030D-6E8A-4147-A177-3AD203B41FA5}">
                      <a16:colId xmlns:a16="http://schemas.microsoft.com/office/drawing/2014/main" val="2159204388"/>
                    </a:ext>
                  </a:extLst>
                </a:gridCol>
              </a:tblGrid>
              <a:tr h="696387">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Order</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Exercise</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Duration</a:t>
                      </a:r>
                    </a:p>
                  </a:txBody>
                  <a:tcPr marL="68580" marR="68580" marT="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0956663"/>
                  </a:ext>
                </a:extLst>
              </a:tr>
              <a:tr h="696387">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High Knees</a:t>
                      </a: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0:30</a:t>
                      </a:r>
                    </a:p>
                  </a:txBody>
                  <a:tcPr marL="68580" marR="68580" marT="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437434941"/>
                  </a:ext>
                </a:extLst>
              </a:tr>
              <a:tr h="696387">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Burpees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nchor="ctr">
                    <a:lnL>
                      <a:noFill/>
                    </a:lnL>
                    <a:lnR>
                      <a:noFill/>
                    </a:lnR>
                    <a:lnT>
                      <a:noFill/>
                    </a:lnT>
                    <a:lnB>
                      <a:noFill/>
                    </a:lnB>
                  </a:tcPr>
                </a:tc>
                <a:extLst>
                  <a:ext uri="{0D108BD9-81ED-4DB2-BD59-A6C34878D82A}">
                    <a16:rowId xmlns:a16="http://schemas.microsoft.com/office/drawing/2014/main" val="3473920125"/>
                  </a:ext>
                </a:extLst>
              </a:tr>
              <a:tr h="696387">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Mountain Climbers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1:30</a:t>
                      </a:r>
                    </a:p>
                  </a:txBody>
                  <a:tcPr marL="68580" marR="68580" marT="0" marB="0" anchor="ctr">
                    <a:lnL>
                      <a:noFill/>
                    </a:lnL>
                    <a:lnR>
                      <a:noFill/>
                    </a:lnR>
                    <a:lnT>
                      <a:noFill/>
                    </a:lnT>
                    <a:lnB>
                      <a:noFill/>
                    </a:lnB>
                  </a:tcPr>
                </a:tc>
                <a:extLst>
                  <a:ext uri="{0D108BD9-81ED-4DB2-BD59-A6C34878D82A}">
                    <a16:rowId xmlns:a16="http://schemas.microsoft.com/office/drawing/2014/main" val="1159818463"/>
                  </a:ext>
                </a:extLst>
              </a:tr>
              <a:tr h="696387">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High Knees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2:00</a:t>
                      </a:r>
                    </a:p>
                  </a:txBody>
                  <a:tcPr marL="68580" marR="68580" marT="0" marB="0" anchor="ctr">
                    <a:lnL>
                      <a:noFill/>
                    </a:lnL>
                    <a:lnR>
                      <a:noFill/>
                    </a:lnR>
                    <a:lnT>
                      <a:noFill/>
                    </a:lnT>
                    <a:lnB>
                      <a:noFill/>
                    </a:lnB>
                  </a:tcPr>
                </a:tc>
                <a:extLst>
                  <a:ext uri="{0D108BD9-81ED-4DB2-BD59-A6C34878D82A}">
                    <a16:rowId xmlns:a16="http://schemas.microsoft.com/office/drawing/2014/main" val="2869838000"/>
                  </a:ext>
                </a:extLst>
              </a:tr>
              <a:tr h="696387">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Burpees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2:30</a:t>
                      </a:r>
                    </a:p>
                  </a:txBody>
                  <a:tcPr marL="68580" marR="68580" marT="0" marB="0" anchor="ctr">
                    <a:lnL>
                      <a:noFill/>
                    </a:lnL>
                    <a:lnR>
                      <a:noFill/>
                    </a:lnR>
                    <a:lnT>
                      <a:noFill/>
                    </a:lnT>
                    <a:lnB>
                      <a:noFill/>
                    </a:lnB>
                  </a:tcPr>
                </a:tc>
                <a:extLst>
                  <a:ext uri="{0D108BD9-81ED-4DB2-BD59-A6C34878D82A}">
                    <a16:rowId xmlns:a16="http://schemas.microsoft.com/office/drawing/2014/main" val="872979328"/>
                  </a:ext>
                </a:extLst>
              </a:tr>
              <a:tr h="696387">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6</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Mountain Climbers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3:00</a:t>
                      </a:r>
                    </a:p>
                  </a:txBody>
                  <a:tcPr marL="68580" marR="68580" marT="0" marB="0" anchor="ctr">
                    <a:lnL>
                      <a:noFill/>
                    </a:lnL>
                    <a:lnR>
                      <a:noFill/>
                    </a:lnR>
                    <a:lnT>
                      <a:noFill/>
                    </a:lnT>
                    <a:lnB>
                      <a:noFill/>
                    </a:lnB>
                  </a:tcPr>
                </a:tc>
                <a:extLst>
                  <a:ext uri="{0D108BD9-81ED-4DB2-BD59-A6C34878D82A}">
                    <a16:rowId xmlns:a16="http://schemas.microsoft.com/office/drawing/2014/main" val="969559916"/>
                  </a:ext>
                </a:extLst>
              </a:tr>
              <a:tr h="696387">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7</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High Knees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3:30</a:t>
                      </a:r>
                    </a:p>
                  </a:txBody>
                  <a:tcPr marL="68580" marR="68580" marT="0" marB="0" anchor="ctr">
                    <a:lnL>
                      <a:noFill/>
                    </a:lnL>
                    <a:lnR>
                      <a:noFill/>
                    </a:lnR>
                    <a:lnT>
                      <a:noFill/>
                    </a:lnT>
                    <a:lnB>
                      <a:noFill/>
                    </a:lnB>
                  </a:tcPr>
                </a:tc>
                <a:extLst>
                  <a:ext uri="{0D108BD9-81ED-4DB2-BD59-A6C34878D82A}">
                    <a16:rowId xmlns:a16="http://schemas.microsoft.com/office/drawing/2014/main" val="3046047356"/>
                  </a:ext>
                </a:extLst>
              </a:tr>
              <a:tr h="696387">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8</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52754"/>
                          </a:solidFill>
                          <a:effectLst/>
                          <a:latin typeface="Calibri" panose="020F0502020204030204" pitchFamily="34" charset="0"/>
                          <a:ea typeface="Calibri" panose="020F0502020204030204" pitchFamily="34" charset="0"/>
                          <a:cs typeface="Calibri" panose="020F0502020204030204" pitchFamily="34" charset="0"/>
                        </a:rPr>
                        <a:t>Burpees</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4:00</a:t>
                      </a:r>
                    </a:p>
                  </a:txBody>
                  <a:tcPr marL="68580" marR="68580" marT="0" marB="0" anchor="ctr">
                    <a:lnL>
                      <a:noFill/>
                    </a:lnL>
                    <a:lnR>
                      <a:noFill/>
                    </a:lnR>
                    <a:lnT>
                      <a:noFill/>
                    </a:lnT>
                    <a:lnB>
                      <a:noFill/>
                    </a:lnB>
                  </a:tcPr>
                </a:tc>
                <a:extLst>
                  <a:ext uri="{0D108BD9-81ED-4DB2-BD59-A6C34878D82A}">
                    <a16:rowId xmlns:a16="http://schemas.microsoft.com/office/drawing/2014/main" val="1277908238"/>
                  </a:ext>
                </a:extLst>
              </a:tr>
              <a:tr h="696387">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Rest (1 minute)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5:00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168452"/>
                  </a:ext>
                </a:extLst>
              </a:tr>
              <a:tr h="632960">
                <a:tc gridSpan="3">
                  <a:txBody>
                    <a:bodyPr/>
                    <a:lstStyle/>
                    <a:p>
                      <a:pPr marL="0" marR="0">
                        <a:lnSpc>
                          <a:spcPct val="107000"/>
                        </a:lnSpc>
                        <a:spcBef>
                          <a:spcPts val="0"/>
                        </a:spcBef>
                        <a:spcAft>
                          <a:spcPts val="0"/>
                        </a:spcAft>
                      </a:pPr>
                      <a:r>
                        <a:rPr lang="en-US" sz="2000" i="1"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Note</a:t>
                      </a:r>
                      <a:r>
                        <a:rPr lang="en-US" sz="2000" kern="100" dirty="0">
                          <a:solidFill>
                            <a:srgbClr val="052754"/>
                          </a:solidFill>
                          <a:effectLst/>
                          <a:latin typeface="Calibri" panose="020F0502020204030204" pitchFamily="34" charset="0"/>
                          <a:ea typeface="Calibri" panose="020F0502020204030204" pitchFamily="34" charset="0"/>
                          <a:cs typeface="Calibri" panose="020F0502020204030204" pitchFamily="34" charset="0"/>
                        </a:rPr>
                        <a:t>. Each exercise is performed for 20s followed by a 10s rest.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4671168"/>
                  </a:ext>
                </a:extLst>
              </a:tr>
            </a:tbl>
          </a:graphicData>
        </a:graphic>
      </p:graphicFrame>
      <p:sp>
        <p:nvSpPr>
          <p:cNvPr id="29" name="TextBox 28">
            <a:extLst>
              <a:ext uri="{FF2B5EF4-FFF2-40B4-BE49-F238E27FC236}">
                <a16:creationId xmlns:a16="http://schemas.microsoft.com/office/drawing/2014/main" id="{CCFAA5CB-9F1D-5822-822D-2CA4610A0EBF}"/>
              </a:ext>
            </a:extLst>
          </p:cNvPr>
          <p:cNvSpPr txBox="1"/>
          <p:nvPr/>
        </p:nvSpPr>
        <p:spPr>
          <a:xfrm>
            <a:off x="9094082" y="12833284"/>
            <a:ext cx="8372998" cy="564385"/>
          </a:xfrm>
          <a:prstGeom prst="rect">
            <a:avLst/>
          </a:prstGeom>
          <a:noFill/>
        </p:spPr>
        <p:txBody>
          <a:bodyPr wrap="square" rtlCol="0">
            <a:spAutoFit/>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Table 1</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Description of the HIIT Tabata Session</a:t>
            </a:r>
          </a:p>
        </p:txBody>
      </p:sp>
      <p:graphicFrame>
        <p:nvGraphicFramePr>
          <p:cNvPr id="1060" name="Table 1059">
            <a:extLst>
              <a:ext uri="{FF2B5EF4-FFF2-40B4-BE49-F238E27FC236}">
                <a16:creationId xmlns:a16="http://schemas.microsoft.com/office/drawing/2014/main" id="{C845F900-6155-E4C0-63C9-06256D9E4399}"/>
              </a:ext>
            </a:extLst>
          </p:cNvPr>
          <p:cNvGraphicFramePr>
            <a:graphicFrameLocks noGrp="1"/>
          </p:cNvGraphicFramePr>
          <p:nvPr>
            <p:extLst>
              <p:ext uri="{D42A27DB-BD31-4B8C-83A1-F6EECF244321}">
                <p14:modId xmlns:p14="http://schemas.microsoft.com/office/powerpoint/2010/main" val="3020482817"/>
              </p:ext>
            </p:extLst>
          </p:nvPr>
        </p:nvGraphicFramePr>
        <p:xfrm>
          <a:off x="20958413" y="9078934"/>
          <a:ext cx="21633376" cy="5774015"/>
        </p:xfrm>
        <a:graphic>
          <a:graphicData uri="http://schemas.openxmlformats.org/drawingml/2006/table">
            <a:tbl>
              <a:tblPr/>
              <a:tblGrid>
                <a:gridCol w="2366086">
                  <a:extLst>
                    <a:ext uri="{9D8B030D-6E8A-4147-A177-3AD203B41FA5}">
                      <a16:colId xmlns:a16="http://schemas.microsoft.com/office/drawing/2014/main" val="3498520439"/>
                    </a:ext>
                  </a:extLst>
                </a:gridCol>
                <a:gridCol w="1752562">
                  <a:extLst>
                    <a:ext uri="{9D8B030D-6E8A-4147-A177-3AD203B41FA5}">
                      <a16:colId xmlns:a16="http://schemas.microsoft.com/office/drawing/2014/main" val="2480008847"/>
                    </a:ext>
                  </a:extLst>
                </a:gridCol>
                <a:gridCol w="1767671">
                  <a:extLst>
                    <a:ext uri="{9D8B030D-6E8A-4147-A177-3AD203B41FA5}">
                      <a16:colId xmlns:a16="http://schemas.microsoft.com/office/drawing/2014/main" val="3355961568"/>
                    </a:ext>
                  </a:extLst>
                </a:gridCol>
                <a:gridCol w="1737454">
                  <a:extLst>
                    <a:ext uri="{9D8B030D-6E8A-4147-A177-3AD203B41FA5}">
                      <a16:colId xmlns:a16="http://schemas.microsoft.com/office/drawing/2014/main" val="2898306025"/>
                    </a:ext>
                  </a:extLst>
                </a:gridCol>
                <a:gridCol w="1737454">
                  <a:extLst>
                    <a:ext uri="{9D8B030D-6E8A-4147-A177-3AD203B41FA5}">
                      <a16:colId xmlns:a16="http://schemas.microsoft.com/office/drawing/2014/main" val="121025825"/>
                    </a:ext>
                  </a:extLst>
                </a:gridCol>
                <a:gridCol w="1722346">
                  <a:extLst>
                    <a:ext uri="{9D8B030D-6E8A-4147-A177-3AD203B41FA5}">
                      <a16:colId xmlns:a16="http://schemas.microsoft.com/office/drawing/2014/main" val="1285348265"/>
                    </a:ext>
                  </a:extLst>
                </a:gridCol>
                <a:gridCol w="1737454">
                  <a:extLst>
                    <a:ext uri="{9D8B030D-6E8A-4147-A177-3AD203B41FA5}">
                      <a16:colId xmlns:a16="http://schemas.microsoft.com/office/drawing/2014/main" val="236561669"/>
                    </a:ext>
                  </a:extLst>
                </a:gridCol>
                <a:gridCol w="1722346">
                  <a:extLst>
                    <a:ext uri="{9D8B030D-6E8A-4147-A177-3AD203B41FA5}">
                      <a16:colId xmlns:a16="http://schemas.microsoft.com/office/drawing/2014/main" val="3671396559"/>
                    </a:ext>
                  </a:extLst>
                </a:gridCol>
                <a:gridCol w="1707237">
                  <a:extLst>
                    <a:ext uri="{9D8B030D-6E8A-4147-A177-3AD203B41FA5}">
                      <a16:colId xmlns:a16="http://schemas.microsoft.com/office/drawing/2014/main" val="1463763410"/>
                    </a:ext>
                  </a:extLst>
                </a:gridCol>
                <a:gridCol w="1707237">
                  <a:extLst>
                    <a:ext uri="{9D8B030D-6E8A-4147-A177-3AD203B41FA5}">
                      <a16:colId xmlns:a16="http://schemas.microsoft.com/office/drawing/2014/main" val="1247505075"/>
                    </a:ext>
                  </a:extLst>
                </a:gridCol>
                <a:gridCol w="1842255">
                  <a:extLst>
                    <a:ext uri="{9D8B030D-6E8A-4147-A177-3AD203B41FA5}">
                      <a16:colId xmlns:a16="http://schemas.microsoft.com/office/drawing/2014/main" val="3091610280"/>
                    </a:ext>
                  </a:extLst>
                </a:gridCol>
                <a:gridCol w="1833274">
                  <a:extLst>
                    <a:ext uri="{9D8B030D-6E8A-4147-A177-3AD203B41FA5}">
                      <a16:colId xmlns:a16="http://schemas.microsoft.com/office/drawing/2014/main" val="1316057009"/>
                    </a:ext>
                  </a:extLst>
                </a:gridCol>
              </a:tblGrid>
              <a:tr h="444155">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Variable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10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11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812267"/>
                  </a:ext>
                </a:extLst>
              </a:tr>
              <a:tr h="444155">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1. Flanker RT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68186498"/>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2. Flanker AC</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0.29*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704901194"/>
                  </a:ext>
                </a:extLst>
              </a:tr>
              <a:tr h="444155">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3. Sternberg RT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0.51***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802108813"/>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4. Sternberg AC</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0.02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4354580"/>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5. FS1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0.07</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0.04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0.23</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4289454058"/>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6. FS2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-0.09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0.00</a:t>
                      </a:r>
                    </a:p>
                  </a:txBody>
                  <a:tcPr marL="9525" marR="9525" marT="9525" marB="0" anchor="b">
                    <a:lnL>
                      <a:noFill/>
                    </a:lnL>
                    <a:lnR>
                      <a:noFill/>
                    </a:lnR>
                    <a:lnT>
                      <a:noFill/>
                    </a:lnT>
                    <a:lnB>
                      <a:noFill/>
                    </a:lnB>
                  </a:tcPr>
                </a:tc>
                <a:tc>
                  <a:txBody>
                    <a:bodyPr/>
                    <a:lstStyle/>
                    <a:p>
                      <a:pPr algn="ctr" fontAlgn="b">
                        <a:tabLst>
                          <a:tab pos="685800" algn="dec"/>
                          <a:tab pos="3657600" algn="dec"/>
                        </a:tabLst>
                      </a:pPr>
                      <a:r>
                        <a:rPr lang="en-US" sz="2400" b="0" i="0" u="none" strike="noStrike" dirty="0">
                          <a:solidFill>
                            <a:srgbClr val="052754"/>
                          </a:solidFill>
                          <a:effectLst/>
                          <a:latin typeface="Calibri" panose="020F0502020204030204" pitchFamily="34" charset="0"/>
                          <a:cs typeface="Calibri" panose="020F0502020204030204" pitchFamily="34" charset="0"/>
                        </a:rPr>
                        <a:t>    0.30*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0.82***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4062190964"/>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7. FS3</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-0.29*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-0.24</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-0.26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0.31*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0.39** </a:t>
                      </a:r>
                    </a:p>
                  </a:txBody>
                  <a:tcPr marL="9525" marR="9525" marT="9525" marB="0" anchor="b">
                    <a:lnL>
                      <a:noFill/>
                    </a:lnL>
                    <a:lnR>
                      <a:noFill/>
                    </a:lnR>
                    <a:lnT>
                      <a:noFill/>
                    </a:lnT>
                    <a:lnB>
                      <a:noFill/>
                    </a:lnB>
                  </a:tcPr>
                </a:tc>
                <a:tc>
                  <a:txBody>
                    <a:bodyPr/>
                    <a:lstStyle/>
                    <a:p>
                      <a:pPr algn="l" fontAlgn="b">
                        <a:tabLst>
                          <a:tab pos="576072" algn="dec"/>
                        </a:tabLst>
                      </a:pPr>
                      <a:r>
                        <a:rPr lang="en-US" sz="2400" b="0" i="0" u="none" strike="noStrike" dirty="0">
                          <a:solidFill>
                            <a:srgbClr val="052754"/>
                          </a:solidFill>
                          <a:effectLst/>
                          <a:latin typeface="Calibri" panose="020F0502020204030204" pitchFamily="34" charset="0"/>
                          <a:cs typeface="Calibri" panose="020F0502020204030204" pitchFamily="34" charset="0"/>
                        </a:rPr>
                        <a:t>          0.64***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012245953"/>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8. FS4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-0.41**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-0.27</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0.28</a:t>
                      </a:r>
                    </a:p>
                  </a:txBody>
                  <a:tcPr marL="9525" marR="9525" marT="9525" marB="0" anchor="b">
                    <a:lnL>
                      <a:noFill/>
                    </a:lnL>
                    <a:lnR>
                      <a:noFill/>
                    </a:lnR>
                    <a:lnT>
                      <a:noFill/>
                    </a:lnT>
                    <a:lnB>
                      <a:noFill/>
                    </a:lnB>
                  </a:tcPr>
                </a:tc>
                <a:tc>
                  <a:txBody>
                    <a:bodyPr/>
                    <a:lstStyle/>
                    <a:p>
                      <a:pPr algn="ctr" fontAlgn="b">
                        <a:tabLst>
                          <a:tab pos="682625" algn="l"/>
                        </a:tabLst>
                      </a:pPr>
                      <a:r>
                        <a:rPr lang="en-US" sz="2400" b="0" i="0" u="none" strike="noStrike" dirty="0">
                          <a:solidFill>
                            <a:srgbClr val="052754"/>
                          </a:solidFill>
                          <a:effectLst/>
                          <a:latin typeface="Calibri" panose="020F0502020204030204" pitchFamily="34" charset="0"/>
                          <a:cs typeface="Calibri" panose="020F0502020204030204" pitchFamily="34" charset="0"/>
                        </a:rPr>
                        <a:t>0.26</a:t>
                      </a:r>
                    </a:p>
                  </a:txBody>
                  <a:tcPr marL="9525" marR="9525" marT="9525" marB="0" anchor="b">
                    <a:lnL>
                      <a:noFill/>
                    </a:lnL>
                    <a:lnR>
                      <a:noFill/>
                    </a:lnR>
                    <a:lnT>
                      <a:noFill/>
                    </a:lnT>
                    <a:lnB>
                      <a:noFill/>
                    </a:lnB>
                  </a:tcPr>
                </a:tc>
                <a:tc>
                  <a:txBody>
                    <a:bodyPr/>
                    <a:lstStyle/>
                    <a:p>
                      <a:pPr algn="l" fontAlgn="b">
                        <a:tabLst>
                          <a:tab pos="576072" algn="dec"/>
                        </a:tabLst>
                      </a:pPr>
                      <a:r>
                        <a:rPr lang="en-US" sz="2400" b="0" i="0" u="none" strike="noStrike" dirty="0">
                          <a:solidFill>
                            <a:srgbClr val="052754"/>
                          </a:solidFill>
                          <a:effectLst/>
                          <a:latin typeface="Calibri" panose="020F0502020204030204" pitchFamily="34" charset="0"/>
                          <a:cs typeface="Calibri" panose="020F0502020204030204" pitchFamily="34" charset="0"/>
                        </a:rPr>
                        <a:t>          0.38**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0.82***</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816234242"/>
                  </a:ext>
                </a:extLst>
              </a:tr>
              <a:tr h="444155">
                <a:tc>
                  <a:txBody>
                    <a:bodyPr/>
                    <a:lstStyle/>
                    <a:p>
                      <a:pPr algn="l" fontAlgn="b"/>
                      <a:r>
                        <a:rPr lang="en-US" sz="2400" b="0" i="0" u="none" strike="noStrike">
                          <a:solidFill>
                            <a:srgbClr val="052754"/>
                          </a:solidFill>
                          <a:effectLst/>
                          <a:latin typeface="Calibri" panose="020F0502020204030204" pitchFamily="34" charset="0"/>
                          <a:cs typeface="Calibri" panose="020F0502020204030204" pitchFamily="34" charset="0"/>
                        </a:rPr>
                        <a:t>9. FS5</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-0.36*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-0.17</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-0.01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0.29*  </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0.27</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0.34*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0.72***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0.90***</a:t>
                      </a:r>
                    </a:p>
                  </a:txBody>
                  <a:tcPr marL="9525" marR="9525" marT="9525" marB="0" anchor="b">
                    <a:lnL>
                      <a:noFill/>
                    </a:lnL>
                    <a:lnR>
                      <a:noFill/>
                    </a:lnR>
                    <a:lnT>
                      <a:noFill/>
                    </a:lnT>
                    <a:lnB>
                      <a:noFill/>
                    </a:lnB>
                  </a:tcPr>
                </a:tc>
                <a:tc>
                  <a:txBody>
                    <a:bodyPr/>
                    <a:lstStyle/>
                    <a:p>
                      <a:pPr algn="ctr" fontAlgn="b"/>
                      <a:r>
                        <a:rPr lang="en-US" sz="2400" b="0" i="0" u="none" strike="noStrike">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696471700"/>
                  </a:ext>
                </a:extLst>
              </a:tr>
              <a:tr h="444155">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10. FS6 (FS</a:t>
                      </a:r>
                      <a:r>
                        <a:rPr lang="en-US" sz="2400" b="0" i="0" u="none" strike="noStrike" baseline="-25000" dirty="0">
                          <a:solidFill>
                            <a:srgbClr val="052754"/>
                          </a:solidFill>
                          <a:effectLst/>
                          <a:latin typeface="Calibri" panose="020F0502020204030204" pitchFamily="34" charset="0"/>
                          <a:cs typeface="Calibri" panose="020F0502020204030204" pitchFamily="34" charset="0"/>
                        </a:rPr>
                        <a:t>END</a:t>
                      </a:r>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-0.58***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0.32*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0.29*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0.36*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0.66***</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0.79***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0.82***</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989181096"/>
                  </a:ext>
                </a:extLst>
              </a:tr>
              <a:tr h="444155">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11. FS</a:t>
                      </a:r>
                      <a:r>
                        <a:rPr lang="en-US" sz="2400" b="0" i="0" u="none" strike="noStrike" baseline="-25000" dirty="0">
                          <a:solidFill>
                            <a:srgbClr val="052754"/>
                          </a:solidFill>
                          <a:effectLst/>
                          <a:latin typeface="Calibri" panose="020F0502020204030204" pitchFamily="34" charset="0"/>
                          <a:cs typeface="Calibri" panose="020F0502020204030204" pitchFamily="34" charset="0"/>
                        </a:rPr>
                        <a:t>AVG</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-0.13</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0.31*  </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0.32*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0.47***  </a:t>
                      </a:r>
                    </a:p>
                  </a:txBody>
                  <a:tcPr marL="9525" marR="9525" marT="9525" marB="0" anchor="b">
                    <a:lnL>
                      <a:noFill/>
                    </a:lnL>
                    <a:lnR>
                      <a:noFill/>
                    </a:lnR>
                    <a:lnT>
                      <a:noFill/>
                    </a:lnT>
                    <a:lnB>
                      <a:noFill/>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0.89***</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0.98***</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0.94***</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0.81***</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60868032"/>
                  </a:ext>
                </a:extLst>
              </a:tr>
              <a:tr h="444155">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12. PACES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tabLst/>
                      </a:pPr>
                      <a:r>
                        <a:rPr lang="en-US" sz="2400" b="0" i="0" u="none" strike="noStrike" dirty="0">
                          <a:solidFill>
                            <a:srgbClr val="052754"/>
                          </a:solidFill>
                          <a:effectLst/>
                          <a:latin typeface="Calibri" panose="020F0502020204030204" pitchFamily="34" charset="0"/>
                          <a:cs typeface="Calibri" panose="020F0502020204030204" pitchFamily="34" charset="0"/>
                        </a:rPr>
                        <a:t>      -0.46***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-0.22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0.18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0.15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0.23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52754"/>
                          </a:solidFill>
                          <a:effectLst/>
                          <a:latin typeface="Calibri" panose="020F0502020204030204" pitchFamily="34" charset="0"/>
                          <a:cs typeface="Calibri" panose="020F0502020204030204" pitchFamily="34" charset="0"/>
                        </a:rPr>
                        <a:t>      0.36*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0.50***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0.48***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52754"/>
                          </a:solidFill>
                          <a:effectLst/>
                          <a:latin typeface="Calibri" panose="020F0502020204030204" pitchFamily="34" charset="0"/>
                          <a:cs typeface="Calibri" panose="020F0502020204030204" pitchFamily="34" charset="0"/>
                        </a:rPr>
                        <a:t>        0.52***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tabLst>
                          <a:tab pos="1828800" algn="l"/>
                        </a:tabLst>
                      </a:pPr>
                      <a:r>
                        <a:rPr lang="en-US" sz="2400" b="0" i="0" u="none" strike="noStrike" dirty="0">
                          <a:solidFill>
                            <a:srgbClr val="052754"/>
                          </a:solidFill>
                          <a:effectLst/>
                          <a:latin typeface="Calibri" panose="020F0502020204030204" pitchFamily="34" charset="0"/>
                          <a:cs typeface="Calibri" panose="020F0502020204030204" pitchFamily="34" charset="0"/>
                        </a:rPr>
                        <a:t>        0.48***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648099"/>
                  </a:ext>
                </a:extLst>
              </a:tr>
            </a:tbl>
          </a:graphicData>
        </a:graphic>
      </p:graphicFrame>
      <p:sp>
        <p:nvSpPr>
          <p:cNvPr id="1061" name="TextBox 1060">
            <a:extLst>
              <a:ext uri="{FF2B5EF4-FFF2-40B4-BE49-F238E27FC236}">
                <a16:creationId xmlns:a16="http://schemas.microsoft.com/office/drawing/2014/main" id="{574F0665-6C99-89A4-C110-C6AC3B1052ED}"/>
              </a:ext>
            </a:extLst>
          </p:cNvPr>
          <p:cNvSpPr txBox="1"/>
          <p:nvPr/>
        </p:nvSpPr>
        <p:spPr>
          <a:xfrm>
            <a:off x="20817535" y="8452296"/>
            <a:ext cx="21709348" cy="553998"/>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Table 2</a:t>
            </a:r>
            <a:r>
              <a:rPr lang="en-US" sz="3000" b="1" dirty="0">
                <a:solidFill>
                  <a:srgbClr val="DE6225"/>
                </a:solidFill>
                <a:latin typeface="Calibri" panose="020F0502020204030204" pitchFamily="34" charset="0"/>
                <a:cs typeface="Calibri" panose="020F0502020204030204" pitchFamily="34" charset="0"/>
              </a:rPr>
              <a:t>. Correlation Matrix of Affect and Executive Function</a:t>
            </a:r>
          </a:p>
        </p:txBody>
      </p:sp>
      <p:sp>
        <p:nvSpPr>
          <p:cNvPr id="1062" name="TextBox 1061">
            <a:extLst>
              <a:ext uri="{FF2B5EF4-FFF2-40B4-BE49-F238E27FC236}">
                <a16:creationId xmlns:a16="http://schemas.microsoft.com/office/drawing/2014/main" id="{77B84667-2204-41AD-AD44-F1A3DE0B35D4}"/>
              </a:ext>
            </a:extLst>
          </p:cNvPr>
          <p:cNvSpPr txBox="1"/>
          <p:nvPr/>
        </p:nvSpPr>
        <p:spPr>
          <a:xfrm>
            <a:off x="9094082" y="8703161"/>
            <a:ext cx="8372998" cy="564385"/>
          </a:xfrm>
          <a:prstGeom prst="rect">
            <a:avLst/>
          </a:prstGeom>
          <a:noFill/>
        </p:spPr>
        <p:txBody>
          <a:bodyPr wrap="square" rtlCol="0">
            <a:spAutoFit/>
          </a:bodyPr>
          <a:lstStyle/>
          <a:p>
            <a:pPr marL="0" marR="0">
              <a:lnSpc>
                <a:spcPct val="107000"/>
              </a:lnSpc>
              <a:spcBef>
                <a:spcPts val="0"/>
              </a:spcBef>
              <a:spcAft>
                <a:spcPts val="0"/>
              </a:spcAft>
            </a:pPr>
            <a:r>
              <a:rPr lang="en-US" sz="3000" b="1" u="sng"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Figure 1</a:t>
            </a:r>
            <a:r>
              <a:rPr lang="en-US" sz="3000" b="1" kern="100" dirty="0">
                <a:solidFill>
                  <a:srgbClr val="DE6225"/>
                </a:solidFill>
                <a:effectLst/>
                <a:latin typeface="Calibri" panose="020F0502020204030204" pitchFamily="34" charset="0"/>
                <a:ea typeface="Calibri" panose="020F0502020204030204" pitchFamily="34" charset="0"/>
                <a:cs typeface="Calibri" panose="020F0502020204030204" pitchFamily="34" charset="0"/>
              </a:rPr>
              <a:t>. Timeline of the Exercise Session</a:t>
            </a:r>
          </a:p>
        </p:txBody>
      </p:sp>
      <p:grpSp>
        <p:nvGrpSpPr>
          <p:cNvPr id="43" name="Group 42">
            <a:extLst>
              <a:ext uri="{FF2B5EF4-FFF2-40B4-BE49-F238E27FC236}">
                <a16:creationId xmlns:a16="http://schemas.microsoft.com/office/drawing/2014/main" id="{26663C16-08EF-2D49-D4C5-3EFBC309E0D3}"/>
              </a:ext>
            </a:extLst>
          </p:cNvPr>
          <p:cNvGrpSpPr/>
          <p:nvPr/>
        </p:nvGrpSpPr>
        <p:grpSpPr>
          <a:xfrm>
            <a:off x="9113055" y="9557394"/>
            <a:ext cx="8295243" cy="2360917"/>
            <a:chOff x="9753030" y="20715064"/>
            <a:chExt cx="8295243" cy="2360917"/>
          </a:xfrm>
        </p:grpSpPr>
        <p:grpSp>
          <p:nvGrpSpPr>
            <p:cNvPr id="41" name="Group 40">
              <a:extLst>
                <a:ext uri="{FF2B5EF4-FFF2-40B4-BE49-F238E27FC236}">
                  <a16:creationId xmlns:a16="http://schemas.microsoft.com/office/drawing/2014/main" id="{DD970B60-4499-CD2F-7E30-9DF6D46D2B59}"/>
                </a:ext>
              </a:extLst>
            </p:cNvPr>
            <p:cNvGrpSpPr/>
            <p:nvPr/>
          </p:nvGrpSpPr>
          <p:grpSpPr>
            <a:xfrm>
              <a:off x="10091554" y="20715064"/>
              <a:ext cx="7672173" cy="1893469"/>
              <a:chOff x="10091554" y="20715064"/>
              <a:chExt cx="7672173" cy="1893469"/>
            </a:xfrm>
          </p:grpSpPr>
          <p:grpSp>
            <p:nvGrpSpPr>
              <p:cNvPr id="39" name="Group 38">
                <a:extLst>
                  <a:ext uri="{FF2B5EF4-FFF2-40B4-BE49-F238E27FC236}">
                    <a16:creationId xmlns:a16="http://schemas.microsoft.com/office/drawing/2014/main" id="{554A3BD1-8CCF-2517-CD24-6F727C4293A1}"/>
                  </a:ext>
                </a:extLst>
              </p:cNvPr>
              <p:cNvGrpSpPr/>
              <p:nvPr/>
            </p:nvGrpSpPr>
            <p:grpSpPr>
              <a:xfrm>
                <a:off x="10091554" y="20743453"/>
                <a:ext cx="7672173" cy="1865080"/>
                <a:chOff x="10091554" y="20743453"/>
                <a:chExt cx="7672173" cy="1865080"/>
              </a:xfrm>
            </p:grpSpPr>
            <p:cxnSp>
              <p:nvCxnSpPr>
                <p:cNvPr id="1043" name="Straight Connector 1042">
                  <a:extLst>
                    <a:ext uri="{FF2B5EF4-FFF2-40B4-BE49-F238E27FC236}">
                      <a16:creationId xmlns:a16="http://schemas.microsoft.com/office/drawing/2014/main" id="{2A39F5AE-F733-560B-7D45-E36D64EC7549}"/>
                    </a:ext>
                  </a:extLst>
                </p:cNvPr>
                <p:cNvCxnSpPr>
                  <a:cxnSpLocks/>
                </p:cNvCxnSpPr>
                <p:nvPr/>
              </p:nvCxnSpPr>
              <p:spPr>
                <a:xfrm>
                  <a:off x="17763727" y="20743453"/>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440BC862-BD6C-48C2-BBC7-4659CC10A2E0}"/>
                    </a:ext>
                  </a:extLst>
                </p:cNvPr>
                <p:cNvGrpSpPr/>
                <p:nvPr/>
              </p:nvGrpSpPr>
              <p:grpSpPr>
                <a:xfrm>
                  <a:off x="10091554" y="20768375"/>
                  <a:ext cx="7672173" cy="1840158"/>
                  <a:chOff x="10091554" y="20768375"/>
                  <a:chExt cx="7672173" cy="1840158"/>
                </a:xfrm>
              </p:grpSpPr>
              <p:cxnSp>
                <p:nvCxnSpPr>
                  <p:cNvPr id="1033" name="Straight Connector 1032">
                    <a:extLst>
                      <a:ext uri="{FF2B5EF4-FFF2-40B4-BE49-F238E27FC236}">
                        <a16:creationId xmlns:a16="http://schemas.microsoft.com/office/drawing/2014/main" id="{A055A4C2-AAE9-C946-4480-593E1FB0926F}"/>
                      </a:ext>
                    </a:extLst>
                  </p:cNvPr>
                  <p:cNvCxnSpPr>
                    <a:cxnSpLocks/>
                  </p:cNvCxnSpPr>
                  <p:nvPr/>
                </p:nvCxnSpPr>
                <p:spPr>
                  <a:xfrm flipV="1">
                    <a:off x="10091554" y="21195361"/>
                    <a:ext cx="7672173" cy="5386"/>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1038" name="Straight Connector 1037">
                    <a:extLst>
                      <a:ext uri="{FF2B5EF4-FFF2-40B4-BE49-F238E27FC236}">
                        <a16:creationId xmlns:a16="http://schemas.microsoft.com/office/drawing/2014/main" id="{14E89A8D-A7AB-E5DA-B6A9-F325A43124FC}"/>
                      </a:ext>
                    </a:extLst>
                  </p:cNvPr>
                  <p:cNvCxnSpPr>
                    <a:cxnSpLocks/>
                  </p:cNvCxnSpPr>
                  <p:nvPr/>
                </p:nvCxnSpPr>
                <p:spPr>
                  <a:xfrm>
                    <a:off x="10091554" y="20778230"/>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1040" name="Straight Connector 1039">
                    <a:extLst>
                      <a:ext uri="{FF2B5EF4-FFF2-40B4-BE49-F238E27FC236}">
                        <a16:creationId xmlns:a16="http://schemas.microsoft.com/office/drawing/2014/main" id="{BCD42C9F-1FD7-EE44-E6F9-32F7E304AC77}"/>
                      </a:ext>
                    </a:extLst>
                  </p:cNvPr>
                  <p:cNvCxnSpPr>
                    <a:cxnSpLocks/>
                  </p:cNvCxnSpPr>
                  <p:nvPr/>
                </p:nvCxnSpPr>
                <p:spPr>
                  <a:xfrm>
                    <a:off x="11475638" y="20774109"/>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1041" name="Straight Connector 1040">
                    <a:extLst>
                      <a:ext uri="{FF2B5EF4-FFF2-40B4-BE49-F238E27FC236}">
                        <a16:creationId xmlns:a16="http://schemas.microsoft.com/office/drawing/2014/main" id="{D2B2B794-6A0B-41C5-C732-F4175E47606A}"/>
                      </a:ext>
                    </a:extLst>
                  </p:cNvPr>
                  <p:cNvCxnSpPr>
                    <a:cxnSpLocks/>
                  </p:cNvCxnSpPr>
                  <p:nvPr/>
                </p:nvCxnSpPr>
                <p:spPr>
                  <a:xfrm>
                    <a:off x="13118508" y="20779733"/>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E29B5BD1-5062-25D2-8863-3F4D055FAEBD}"/>
                      </a:ext>
                    </a:extLst>
                  </p:cNvPr>
                  <p:cNvCxnSpPr>
                    <a:cxnSpLocks/>
                  </p:cNvCxnSpPr>
                  <p:nvPr/>
                </p:nvCxnSpPr>
                <p:spPr>
                  <a:xfrm>
                    <a:off x="16370721" y="20768375"/>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1049" name="Straight Connector 1048">
                    <a:extLst>
                      <a:ext uri="{FF2B5EF4-FFF2-40B4-BE49-F238E27FC236}">
                        <a16:creationId xmlns:a16="http://schemas.microsoft.com/office/drawing/2014/main" id="{D5C4FD2E-B7CD-6E98-2FA5-B17E644A5A11}"/>
                      </a:ext>
                    </a:extLst>
                  </p:cNvPr>
                  <p:cNvCxnSpPr>
                    <a:cxnSpLocks/>
                  </p:cNvCxnSpPr>
                  <p:nvPr/>
                </p:nvCxnSpPr>
                <p:spPr>
                  <a:xfrm>
                    <a:off x="14735790" y="20768375"/>
                    <a:ext cx="0" cy="1828800"/>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grpSp>
          </p:grpSp>
          <p:grpSp>
            <p:nvGrpSpPr>
              <p:cNvPr id="40" name="Group 39">
                <a:extLst>
                  <a:ext uri="{FF2B5EF4-FFF2-40B4-BE49-F238E27FC236}">
                    <a16:creationId xmlns:a16="http://schemas.microsoft.com/office/drawing/2014/main" id="{01C4C262-47AF-AB24-5A6F-C7A22BFCF735}"/>
                  </a:ext>
                </a:extLst>
              </p:cNvPr>
              <p:cNvGrpSpPr/>
              <p:nvPr/>
            </p:nvGrpSpPr>
            <p:grpSpPr>
              <a:xfrm>
                <a:off x="10122326" y="20715064"/>
                <a:ext cx="7641401" cy="1393064"/>
                <a:chOff x="10122326" y="20715064"/>
                <a:chExt cx="7641401" cy="1393064"/>
              </a:xfrm>
            </p:grpSpPr>
            <p:sp>
              <p:nvSpPr>
                <p:cNvPr id="1044" name="TextBox 1043">
                  <a:extLst>
                    <a:ext uri="{FF2B5EF4-FFF2-40B4-BE49-F238E27FC236}">
                      <a16:creationId xmlns:a16="http://schemas.microsoft.com/office/drawing/2014/main" id="{12B1CC5D-8831-C5D8-8FBD-0FC126447FF4}"/>
                    </a:ext>
                  </a:extLst>
                </p:cNvPr>
                <p:cNvSpPr txBox="1"/>
                <p:nvPr/>
              </p:nvSpPr>
              <p:spPr>
                <a:xfrm>
                  <a:off x="10122326" y="20743453"/>
                  <a:ext cx="1353312"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2.5min</a:t>
                  </a:r>
                </a:p>
              </p:txBody>
            </p:sp>
            <p:sp>
              <p:nvSpPr>
                <p:cNvPr id="1045" name="TextBox 1044">
                  <a:extLst>
                    <a:ext uri="{FF2B5EF4-FFF2-40B4-BE49-F238E27FC236}">
                      <a16:creationId xmlns:a16="http://schemas.microsoft.com/office/drawing/2014/main" id="{84B2CA4E-8BD1-1EBE-4557-C8A68839874D}"/>
                    </a:ext>
                  </a:extLst>
                </p:cNvPr>
                <p:cNvSpPr txBox="1"/>
                <p:nvPr/>
              </p:nvSpPr>
              <p:spPr>
                <a:xfrm>
                  <a:off x="11509164" y="20733696"/>
                  <a:ext cx="1609344"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5min</a:t>
                  </a:r>
                </a:p>
              </p:txBody>
            </p:sp>
            <p:sp>
              <p:nvSpPr>
                <p:cNvPr id="1046" name="TextBox 1045">
                  <a:extLst>
                    <a:ext uri="{FF2B5EF4-FFF2-40B4-BE49-F238E27FC236}">
                      <a16:creationId xmlns:a16="http://schemas.microsoft.com/office/drawing/2014/main" id="{D2BFA910-E3AA-EDB6-DA9C-570B26C439B8}"/>
                    </a:ext>
                  </a:extLst>
                </p:cNvPr>
                <p:cNvSpPr txBox="1"/>
                <p:nvPr/>
              </p:nvSpPr>
              <p:spPr>
                <a:xfrm>
                  <a:off x="16410415" y="20743453"/>
                  <a:ext cx="1353312"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2.5min</a:t>
                  </a:r>
                </a:p>
              </p:txBody>
            </p:sp>
            <p:sp>
              <p:nvSpPr>
                <p:cNvPr id="1047" name="TextBox 1046">
                  <a:extLst>
                    <a:ext uri="{FF2B5EF4-FFF2-40B4-BE49-F238E27FC236}">
                      <a16:creationId xmlns:a16="http://schemas.microsoft.com/office/drawing/2014/main" id="{88842681-BE58-54B6-11DE-F0399D77F5C7}"/>
                    </a:ext>
                  </a:extLst>
                </p:cNvPr>
                <p:cNvSpPr txBox="1"/>
                <p:nvPr/>
              </p:nvSpPr>
              <p:spPr>
                <a:xfrm>
                  <a:off x="13126446" y="20733696"/>
                  <a:ext cx="1609344"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5min</a:t>
                  </a:r>
                </a:p>
              </p:txBody>
            </p:sp>
            <p:sp>
              <p:nvSpPr>
                <p:cNvPr id="1048" name="TextBox 1047">
                  <a:extLst>
                    <a:ext uri="{FF2B5EF4-FFF2-40B4-BE49-F238E27FC236}">
                      <a16:creationId xmlns:a16="http://schemas.microsoft.com/office/drawing/2014/main" id="{94E69BCC-826B-C669-3918-5C1AB6B47BAA}"/>
                    </a:ext>
                  </a:extLst>
                </p:cNvPr>
                <p:cNvSpPr txBox="1"/>
                <p:nvPr/>
              </p:nvSpPr>
              <p:spPr>
                <a:xfrm>
                  <a:off x="14761377" y="20715064"/>
                  <a:ext cx="1609344"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5min</a:t>
                  </a:r>
                </a:p>
              </p:txBody>
            </p:sp>
            <p:sp>
              <p:nvSpPr>
                <p:cNvPr id="1054" name="TextBox 1053">
                  <a:extLst>
                    <a:ext uri="{FF2B5EF4-FFF2-40B4-BE49-F238E27FC236}">
                      <a16:creationId xmlns:a16="http://schemas.microsoft.com/office/drawing/2014/main" id="{773E8AC8-F399-2904-AAFD-202FE6049864}"/>
                    </a:ext>
                  </a:extLst>
                </p:cNvPr>
                <p:cNvSpPr txBox="1"/>
                <p:nvPr/>
              </p:nvSpPr>
              <p:spPr>
                <a:xfrm>
                  <a:off x="10122326" y="21258016"/>
                  <a:ext cx="1316736"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Warmup</a:t>
                  </a:r>
                </a:p>
              </p:txBody>
            </p:sp>
            <p:sp>
              <p:nvSpPr>
                <p:cNvPr id="1055" name="TextBox 1054">
                  <a:extLst>
                    <a:ext uri="{FF2B5EF4-FFF2-40B4-BE49-F238E27FC236}">
                      <a16:creationId xmlns:a16="http://schemas.microsoft.com/office/drawing/2014/main" id="{47483497-B244-9957-4BB8-59912844ABCE}"/>
                    </a:ext>
                  </a:extLst>
                </p:cNvPr>
                <p:cNvSpPr txBox="1"/>
                <p:nvPr/>
              </p:nvSpPr>
              <p:spPr>
                <a:xfrm>
                  <a:off x="11517976" y="21279615"/>
                  <a:ext cx="1627632"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R1: Tabata</a:t>
                  </a:r>
                </a:p>
              </p:txBody>
            </p:sp>
            <p:sp>
              <p:nvSpPr>
                <p:cNvPr id="1056" name="TextBox 1055">
                  <a:extLst>
                    <a:ext uri="{FF2B5EF4-FFF2-40B4-BE49-F238E27FC236}">
                      <a16:creationId xmlns:a16="http://schemas.microsoft.com/office/drawing/2014/main" id="{A8ED4682-BB9F-1F7D-09E7-277F79F1F9AC}"/>
                    </a:ext>
                  </a:extLst>
                </p:cNvPr>
                <p:cNvSpPr txBox="1"/>
                <p:nvPr/>
              </p:nvSpPr>
              <p:spPr>
                <a:xfrm>
                  <a:off x="13112261" y="21279615"/>
                  <a:ext cx="1627632"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R2: Tabata</a:t>
                  </a:r>
                </a:p>
              </p:txBody>
            </p:sp>
            <p:sp>
              <p:nvSpPr>
                <p:cNvPr id="1057" name="TextBox 1056">
                  <a:extLst>
                    <a:ext uri="{FF2B5EF4-FFF2-40B4-BE49-F238E27FC236}">
                      <a16:creationId xmlns:a16="http://schemas.microsoft.com/office/drawing/2014/main" id="{3DE9F703-1BBA-6464-1BA6-76B8E12F1DBA}"/>
                    </a:ext>
                  </a:extLst>
                </p:cNvPr>
                <p:cNvSpPr txBox="1"/>
                <p:nvPr/>
              </p:nvSpPr>
              <p:spPr>
                <a:xfrm>
                  <a:off x="14769682" y="21265577"/>
                  <a:ext cx="1627632" cy="461665"/>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R3: Tabata</a:t>
                  </a:r>
                </a:p>
              </p:txBody>
            </p:sp>
            <p:sp>
              <p:nvSpPr>
                <p:cNvPr id="1059" name="TextBox 1058">
                  <a:extLst>
                    <a:ext uri="{FF2B5EF4-FFF2-40B4-BE49-F238E27FC236}">
                      <a16:creationId xmlns:a16="http://schemas.microsoft.com/office/drawing/2014/main" id="{183741FC-7FD3-0AD5-B091-7CD6959D5685}"/>
                    </a:ext>
                  </a:extLst>
                </p:cNvPr>
                <p:cNvSpPr txBox="1"/>
                <p:nvPr/>
              </p:nvSpPr>
              <p:spPr>
                <a:xfrm>
                  <a:off x="16391224" y="21277131"/>
                  <a:ext cx="1353312" cy="830997"/>
                </a:xfrm>
                <a:prstGeom prst="rect">
                  <a:avLst/>
                </a:prstGeom>
                <a:noFill/>
              </p:spPr>
              <p:txBody>
                <a:bodyPr wrap="square" rtlCol="0">
                  <a:spAutoFit/>
                </a:bodyPr>
                <a:lstStyle/>
                <a:p>
                  <a:pPr algn="ctr"/>
                  <a:r>
                    <a:rPr lang="en-US" sz="2400" dirty="0">
                      <a:solidFill>
                        <a:srgbClr val="002060"/>
                      </a:solidFill>
                      <a:latin typeface="Calibri" panose="020F0502020204030204" pitchFamily="34" charset="0"/>
                      <a:cs typeface="Calibri" panose="020F0502020204030204" pitchFamily="34" charset="0"/>
                    </a:rPr>
                    <a:t>Cool-down</a:t>
                  </a:r>
                </a:p>
              </p:txBody>
            </p:sp>
          </p:grpSp>
        </p:grpSp>
        <p:grpSp>
          <p:nvGrpSpPr>
            <p:cNvPr id="42" name="Group 41">
              <a:extLst>
                <a:ext uri="{FF2B5EF4-FFF2-40B4-BE49-F238E27FC236}">
                  <a16:creationId xmlns:a16="http://schemas.microsoft.com/office/drawing/2014/main" id="{632932DA-AC13-367A-B02E-02B4B0D89020}"/>
                </a:ext>
              </a:extLst>
            </p:cNvPr>
            <p:cNvGrpSpPr/>
            <p:nvPr/>
          </p:nvGrpSpPr>
          <p:grpSpPr>
            <a:xfrm>
              <a:off x="9753030" y="22607030"/>
              <a:ext cx="8295243" cy="468951"/>
              <a:chOff x="9753030" y="22607030"/>
              <a:chExt cx="8295243" cy="468951"/>
            </a:xfrm>
          </p:grpSpPr>
          <p:sp>
            <p:nvSpPr>
              <p:cNvPr id="4" name="TextBox 3">
                <a:extLst>
                  <a:ext uri="{FF2B5EF4-FFF2-40B4-BE49-F238E27FC236}">
                    <a16:creationId xmlns:a16="http://schemas.microsoft.com/office/drawing/2014/main" id="{34932012-C9BE-3160-0ED1-3430C576458A}"/>
                  </a:ext>
                </a:extLst>
              </p:cNvPr>
              <p:cNvSpPr txBox="1"/>
              <p:nvPr/>
            </p:nvSpPr>
            <p:spPr>
              <a:xfrm>
                <a:off x="12769770" y="22612010"/>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FS3</a:t>
                </a:r>
              </a:p>
            </p:txBody>
          </p:sp>
          <p:sp>
            <p:nvSpPr>
              <p:cNvPr id="7" name="TextBox 6">
                <a:extLst>
                  <a:ext uri="{FF2B5EF4-FFF2-40B4-BE49-F238E27FC236}">
                    <a16:creationId xmlns:a16="http://schemas.microsoft.com/office/drawing/2014/main" id="{F4B761DE-AF7B-C13A-FFA5-1D74D725D59B}"/>
                  </a:ext>
                </a:extLst>
              </p:cNvPr>
              <p:cNvSpPr txBox="1"/>
              <p:nvPr/>
            </p:nvSpPr>
            <p:spPr>
              <a:xfrm>
                <a:off x="14403816" y="22614316"/>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FS4</a:t>
                </a:r>
              </a:p>
            </p:txBody>
          </p:sp>
          <p:sp>
            <p:nvSpPr>
              <p:cNvPr id="10" name="TextBox 9">
                <a:extLst>
                  <a:ext uri="{FF2B5EF4-FFF2-40B4-BE49-F238E27FC236}">
                    <a16:creationId xmlns:a16="http://schemas.microsoft.com/office/drawing/2014/main" id="{33BC9914-EEF3-D918-6185-5A4C4F6CF063}"/>
                  </a:ext>
                </a:extLst>
              </p:cNvPr>
              <p:cNvSpPr txBox="1"/>
              <p:nvPr/>
            </p:nvSpPr>
            <p:spPr>
              <a:xfrm>
                <a:off x="11134839" y="22607030"/>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FS2</a:t>
                </a:r>
              </a:p>
            </p:txBody>
          </p:sp>
          <p:sp>
            <p:nvSpPr>
              <p:cNvPr id="16" name="TextBox 15">
                <a:extLst>
                  <a:ext uri="{FF2B5EF4-FFF2-40B4-BE49-F238E27FC236}">
                    <a16:creationId xmlns:a16="http://schemas.microsoft.com/office/drawing/2014/main" id="{16E83753-AA28-0799-CA79-026B4BB2482F}"/>
                  </a:ext>
                </a:extLst>
              </p:cNvPr>
              <p:cNvSpPr txBox="1"/>
              <p:nvPr/>
            </p:nvSpPr>
            <p:spPr>
              <a:xfrm>
                <a:off x="9753030" y="22611472"/>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FS1</a:t>
                </a:r>
              </a:p>
            </p:txBody>
          </p:sp>
          <p:sp>
            <p:nvSpPr>
              <p:cNvPr id="17" name="TextBox 16">
                <a:extLst>
                  <a:ext uri="{FF2B5EF4-FFF2-40B4-BE49-F238E27FC236}">
                    <a16:creationId xmlns:a16="http://schemas.microsoft.com/office/drawing/2014/main" id="{72715BDC-293E-1D82-1F57-4E006C2F479E}"/>
                  </a:ext>
                </a:extLst>
              </p:cNvPr>
              <p:cNvSpPr txBox="1"/>
              <p:nvPr/>
            </p:nvSpPr>
            <p:spPr>
              <a:xfrm>
                <a:off x="16029922" y="22614315"/>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FS5</a:t>
                </a:r>
              </a:p>
            </p:txBody>
          </p:sp>
          <p:sp>
            <p:nvSpPr>
              <p:cNvPr id="22" name="TextBox 21">
                <a:extLst>
                  <a:ext uri="{FF2B5EF4-FFF2-40B4-BE49-F238E27FC236}">
                    <a16:creationId xmlns:a16="http://schemas.microsoft.com/office/drawing/2014/main" id="{6673BCC5-5502-6AF4-55D0-EC406C61E053}"/>
                  </a:ext>
                </a:extLst>
              </p:cNvPr>
              <p:cNvSpPr txBox="1"/>
              <p:nvPr/>
            </p:nvSpPr>
            <p:spPr>
              <a:xfrm>
                <a:off x="17430347" y="22610130"/>
                <a:ext cx="617926"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FS6</a:t>
                </a:r>
              </a:p>
            </p:txBody>
          </p:sp>
        </p:grpSp>
      </p:grpSp>
      <p:grpSp>
        <p:nvGrpSpPr>
          <p:cNvPr id="48" name="Group 47">
            <a:extLst>
              <a:ext uri="{FF2B5EF4-FFF2-40B4-BE49-F238E27FC236}">
                <a16:creationId xmlns:a16="http://schemas.microsoft.com/office/drawing/2014/main" id="{D34126B7-5527-ACA8-BAD9-B4A8159961E6}"/>
              </a:ext>
            </a:extLst>
          </p:cNvPr>
          <p:cNvGrpSpPr/>
          <p:nvPr/>
        </p:nvGrpSpPr>
        <p:grpSpPr>
          <a:xfrm>
            <a:off x="107806" y="30473330"/>
            <a:ext cx="8019288" cy="2175543"/>
            <a:chOff x="107806" y="30473330"/>
            <a:chExt cx="8019288" cy="2175543"/>
          </a:xfrm>
        </p:grpSpPr>
        <p:sp>
          <p:nvSpPr>
            <p:cNvPr id="30" name="Rectangle 33">
              <a:extLst>
                <a:ext uri="{FF2B5EF4-FFF2-40B4-BE49-F238E27FC236}">
                  <a16:creationId xmlns:a16="http://schemas.microsoft.com/office/drawing/2014/main" id="{88481FA6-F3F8-A762-5B63-C6FA33EFE4C9}"/>
                </a:ext>
              </a:extLst>
            </p:cNvPr>
            <p:cNvSpPr>
              <a:spLocks noChangeArrowheads="1"/>
            </p:cNvSpPr>
            <p:nvPr/>
          </p:nvSpPr>
          <p:spPr bwMode="auto">
            <a:xfrm>
              <a:off x="107806" y="30473330"/>
              <a:ext cx="8019288" cy="2175543"/>
            </a:xfrm>
            <a:prstGeom prst="rect">
              <a:avLst/>
            </a:prstGeom>
            <a:solidFill>
              <a:schemeClr val="bg1">
                <a:alpha val="90000"/>
              </a:schemeClr>
            </a:solidFill>
            <a:ln w="9525">
              <a:solidFill>
                <a:schemeClr val="tx2"/>
              </a:solidFill>
              <a:miter lim="800000"/>
              <a:headEnd/>
              <a:tailEnd/>
            </a:ln>
          </p:spPr>
          <p:txBody>
            <a:bodyPr lIns="360000" tIns="360000" rIns="360000" bIns="360000">
              <a:prstTxWarp prst="textNoShape">
                <a:avLst/>
              </a:prstTxWarp>
            </a:bodyPr>
            <a:lstStyle/>
            <a:p>
              <a:pPr>
                <a:spcBef>
                  <a:spcPts val="0"/>
                </a:spcBef>
                <a:spcAft>
                  <a:spcPts val="1200"/>
                </a:spcAft>
              </a:pPr>
              <a:endParaRPr lang="en-GB" sz="2200" b="1" i="1" dirty="0">
                <a:solidFill>
                  <a:srgbClr val="DE6225"/>
                </a:solidFill>
                <a:latin typeface="Calibri" panose="020F0502020204030204" pitchFamily="34" charset="0"/>
                <a:cs typeface="Calibri" panose="020F0502020204030204" pitchFamily="34" charset="0"/>
              </a:endParaRPr>
            </a:p>
          </p:txBody>
        </p:sp>
        <p:pic>
          <p:nvPicPr>
            <p:cNvPr id="26" name="Picture 25" descr="Graphical user interface, text, application&#10;&#10;Description automatically generated">
              <a:extLst>
                <a:ext uri="{FF2B5EF4-FFF2-40B4-BE49-F238E27FC236}">
                  <a16:creationId xmlns:a16="http://schemas.microsoft.com/office/drawing/2014/main" id="{55CBC11E-7D60-287A-1A6E-B5FB333A65D1}"/>
                </a:ext>
              </a:extLst>
            </p:cNvPr>
            <p:cNvPicPr>
              <a:picLocks noChangeAspect="1"/>
            </p:cNvPicPr>
            <p:nvPr/>
          </p:nvPicPr>
          <p:blipFill>
            <a:blip r:embed="rId8"/>
            <a:stretch>
              <a:fillRect/>
            </a:stretch>
          </p:blipFill>
          <p:spPr>
            <a:xfrm>
              <a:off x="3500893" y="30900629"/>
              <a:ext cx="4058919" cy="1502325"/>
            </a:xfrm>
            <a:prstGeom prst="rect">
              <a:avLst/>
            </a:prstGeom>
          </p:spPr>
        </p:pic>
      </p:grpSp>
      <p:graphicFrame>
        <p:nvGraphicFramePr>
          <p:cNvPr id="34" name="Table 33">
            <a:extLst>
              <a:ext uri="{FF2B5EF4-FFF2-40B4-BE49-F238E27FC236}">
                <a16:creationId xmlns:a16="http://schemas.microsoft.com/office/drawing/2014/main" id="{E8DE000A-D9EC-0CE9-4AA6-369B86B1A8C6}"/>
              </a:ext>
            </a:extLst>
          </p:cNvPr>
          <p:cNvGraphicFramePr>
            <a:graphicFrameLocks noGrp="1"/>
          </p:cNvGraphicFramePr>
          <p:nvPr>
            <p:extLst>
              <p:ext uri="{D42A27DB-BD31-4B8C-83A1-F6EECF244321}">
                <p14:modId xmlns:p14="http://schemas.microsoft.com/office/powerpoint/2010/main" val="3806216534"/>
              </p:ext>
            </p:extLst>
          </p:nvPr>
        </p:nvGraphicFramePr>
        <p:xfrm>
          <a:off x="9482351" y="22629956"/>
          <a:ext cx="6859884" cy="9072348"/>
        </p:xfrm>
        <a:graphic>
          <a:graphicData uri="http://schemas.openxmlformats.org/drawingml/2006/table">
            <a:tbl>
              <a:tblPr firstRow="1" firstCol="1" bandRow="1"/>
              <a:tblGrid>
                <a:gridCol w="3812286">
                  <a:extLst>
                    <a:ext uri="{9D8B030D-6E8A-4147-A177-3AD203B41FA5}">
                      <a16:colId xmlns:a16="http://schemas.microsoft.com/office/drawing/2014/main" val="3916498028"/>
                    </a:ext>
                  </a:extLst>
                </a:gridCol>
                <a:gridCol w="3047598">
                  <a:extLst>
                    <a:ext uri="{9D8B030D-6E8A-4147-A177-3AD203B41FA5}">
                      <a16:colId xmlns:a16="http://schemas.microsoft.com/office/drawing/2014/main" val="1832458615"/>
                    </a:ext>
                  </a:extLst>
                </a:gridCol>
              </a:tblGrid>
              <a:tr h="412002">
                <a:tc>
                  <a:txBody>
                    <a:bodyPr/>
                    <a:lstStyle/>
                    <a:p>
                      <a:pPr marL="0" marR="0">
                        <a:lnSpc>
                          <a:spcPct val="107000"/>
                        </a:lnSpc>
                        <a:spcBef>
                          <a:spcPts val="0"/>
                        </a:spcBef>
                        <a:spcAft>
                          <a:spcPts val="0"/>
                        </a:spcAft>
                      </a:pPr>
                      <a:r>
                        <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Affective Responses </a:t>
                      </a:r>
                      <a:r>
                        <a:rPr lang="en-US" sz="2400" b="1" i="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(during)</a:t>
                      </a:r>
                      <a:endParaRPr lang="en-US" sz="2400" i="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1539590"/>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FS1</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3.69 ± 1.32</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4216980193"/>
                  </a:ext>
                </a:extLst>
              </a:tr>
              <a:tr h="412002">
                <a:tc>
                  <a:txBody>
                    <a:bodyPr/>
                    <a:lstStyle/>
                    <a:p>
                      <a:pPr marL="0" marR="0">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FS2</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3.50 ± 1.19</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860016531"/>
                  </a:ext>
                </a:extLst>
              </a:tr>
              <a:tr h="412002">
                <a:tc>
                  <a:txBody>
                    <a:bodyPr/>
                    <a:lstStyle/>
                    <a:p>
                      <a:pPr marL="0" marR="0">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FS3</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2.60 ± 1.55</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995244917"/>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FS4</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1.33 ± 2.07</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61916603"/>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FS5</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1.23 ± 2.03</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095244364"/>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FS6 (FS</a:t>
                      </a:r>
                      <a:r>
                        <a:rPr lang="en-US" sz="2400" kern="100" baseline="-250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END</a:t>
                      </a: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2.06 ± 1.90</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974826677"/>
                  </a:ext>
                </a:extLst>
              </a:tr>
              <a:tr h="412002">
                <a:tc>
                  <a:txBody>
                    <a:bodyPr/>
                    <a:lstStyle/>
                    <a:p>
                      <a:pPr marL="0" marR="0">
                        <a:lnSpc>
                          <a:spcPct val="107000"/>
                        </a:lnSpc>
                        <a:spcBef>
                          <a:spcPts val="0"/>
                        </a:spcBef>
                        <a:spcAft>
                          <a:spcPts val="0"/>
                        </a:spcAft>
                      </a:pPr>
                      <a:r>
                        <a:rPr lang="en-US" sz="2400" kern="100" dirty="0">
                          <a:effectLst/>
                          <a:latin typeface="Calibri" panose="020F0502020204030204" pitchFamily="34" charset="0"/>
                          <a:ea typeface="Calibri" panose="020F0502020204030204" pitchFamily="34" charset="0"/>
                          <a:cs typeface="Calibri" panose="020F0502020204030204" pitchFamily="34" charset="0"/>
                        </a:rPr>
                        <a:t>     </a:t>
                      </a:r>
                      <a:r>
                        <a:rPr lang="en-US" sz="2400" kern="1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FS</a:t>
                      </a:r>
                      <a:r>
                        <a:rPr lang="en-US" sz="2400" kern="100" baseline="-250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AVG</a:t>
                      </a:r>
                    </a:p>
                  </a:txBody>
                  <a:tcPr marL="68580" marR="68580" marT="0" marB="0">
                    <a:lnL>
                      <a:noFill/>
                    </a:lnL>
                    <a:lnR>
                      <a:noFill/>
                    </a:lnR>
                    <a:lnT>
                      <a:noFill/>
                    </a:lnT>
                    <a:lnB>
                      <a:noFill/>
                    </a:lnB>
                  </a:tcPr>
                </a:tc>
                <a:tc>
                  <a:txBody>
                    <a:bodyPr/>
                    <a:lstStyle/>
                    <a:p>
                      <a:pPr marL="0" marR="0" lvl="0" indent="0" algn="ctr" defTabSz="4389120" rtl="0" eaLnBrk="1" fontAlgn="auto" latinLnBrk="0" hangingPunct="1">
                        <a:lnSpc>
                          <a:spcPct val="107000"/>
                        </a:lnSpc>
                        <a:spcBef>
                          <a:spcPts val="0"/>
                        </a:spcBef>
                        <a:spcAft>
                          <a:spcPts val="0"/>
                        </a:spcAft>
                        <a:buClrTx/>
                        <a:buSzTx/>
                        <a:buFontTx/>
                        <a:buNone/>
                        <a:tabLst/>
                        <a:defRPr/>
                      </a:pPr>
                      <a:r>
                        <a:rPr kumimoji="0" lang="en-US" sz="2400" b="0" i="0" u="none" strike="noStrike" kern="100" cap="none" spc="0" normalizeH="0" baseline="0" noProof="0" dirty="0">
                          <a:ln>
                            <a:noFill/>
                          </a:ln>
                          <a:solidFill>
                            <a:srgbClr val="002060"/>
                          </a:solidFill>
                          <a:effectLst/>
                          <a:uLnTx/>
                          <a:uFillTx/>
                          <a:latin typeface="Calibri" panose="020F0502020204030204" pitchFamily="34" charset="0"/>
                          <a:ea typeface="Calibri" panose="020F0502020204030204" pitchFamily="34" charset="0"/>
                          <a:cs typeface="Calibri" panose="020F0502020204030204" pitchFamily="34" charset="0"/>
                        </a:rPr>
                        <a:t>1.72 ± 1.77</a:t>
                      </a:r>
                      <a:endParaRPr kumimoji="0" lang="en-US"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468516059"/>
                  </a:ext>
                </a:extLst>
              </a:tr>
              <a:tr h="412002">
                <a:tc>
                  <a:txBody>
                    <a:bodyPr/>
                    <a:lstStyle/>
                    <a:p>
                      <a:pPr marL="0" marR="0">
                        <a:lnSpc>
                          <a:spcPct val="107000"/>
                        </a:lnSpc>
                        <a:spcBef>
                          <a:spcPts val="0"/>
                        </a:spcBef>
                        <a:spcAft>
                          <a:spcPts val="0"/>
                        </a:spcAft>
                      </a:pPr>
                      <a:r>
                        <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Enjoyment</a:t>
                      </a: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(PACES; </a:t>
                      </a:r>
                      <a:r>
                        <a:rPr lang="en-US" sz="2400" i="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post</a:t>
                      </a: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83.52 ± 16.5</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949715069"/>
                  </a:ext>
                </a:extLst>
              </a:tr>
              <a:tr h="401211">
                <a:tc>
                  <a:txBody>
                    <a:bodyPr/>
                    <a:lstStyle/>
                    <a:p>
                      <a:pPr marL="0" marR="0">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371721795"/>
                  </a:ext>
                </a:extLst>
              </a:tr>
              <a:tr h="843099">
                <a:tc>
                  <a:txBody>
                    <a:bodyPr/>
                    <a:lstStyle/>
                    <a:p>
                      <a:pPr marL="0" marR="0">
                        <a:lnSpc>
                          <a:spcPct val="107000"/>
                        </a:lnSpc>
                        <a:spcBef>
                          <a:spcPts val="0"/>
                        </a:spcBef>
                        <a:spcAft>
                          <a:spcPts val="0"/>
                        </a:spcAft>
                      </a:pPr>
                      <a:r>
                        <a:rPr lang="en-US" sz="2400" b="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Executive Function</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2400" i="1"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Baseline</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094174246"/>
                  </a:ext>
                </a:extLst>
              </a:tr>
              <a:tr h="412002">
                <a:tc>
                  <a:txBody>
                    <a:bodyPr/>
                    <a:lstStyle/>
                    <a:p>
                      <a:pPr marL="0" marR="0">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Flanker RT</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494.66 ± 63.71</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742871265"/>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Flanker Accuracy (ACC, %)</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0.95 ± 0.05</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44105879"/>
                  </a:ext>
                </a:extLst>
              </a:tr>
              <a:tr h="412002">
                <a:tc>
                  <a:txBody>
                    <a:bodyPr/>
                    <a:lstStyle/>
                    <a:p>
                      <a:pPr marL="0" marR="0">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Sternberg RT</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1097.28 ± 257.52</a:t>
                      </a:r>
                      <a:r>
                        <a:rPr lang="en-US" sz="2400" kern="100" baseline="300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a:t>
                      </a:r>
                      <a:endParaRPr lang="en-US" sz="2400" kern="100" baseline="30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256024002"/>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Sternberg ACC</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0.92 ± 0.12</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888452167"/>
                  </a:ext>
                </a:extLst>
              </a:tr>
              <a:tr h="412002">
                <a:tc>
                  <a:txBody>
                    <a:bodyPr/>
                    <a:lstStyle/>
                    <a:p>
                      <a:pPr marL="0" marR="0">
                        <a:lnSpc>
                          <a:spcPct val="107000"/>
                        </a:lnSpc>
                        <a:spcBef>
                          <a:spcPts val="0"/>
                        </a:spcBef>
                        <a:spcAft>
                          <a:spcPts val="0"/>
                        </a:spcAft>
                      </a:pPr>
                      <a:r>
                        <a:rPr lang="en-US" sz="2400" i="1"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Post-Exercise</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669066088"/>
                  </a:ext>
                </a:extLst>
              </a:tr>
              <a:tr h="412002">
                <a:tc>
                  <a:txBody>
                    <a:bodyPr/>
                    <a:lstStyle/>
                    <a:p>
                      <a:pPr marL="0" marR="0">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     Flanker RT</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479.67 ± 49.51</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453977781"/>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Flanker ACC</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0.94 ± 0.05</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87959472"/>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Sternberg RT</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400" kern="100">
                          <a:solidFill>
                            <a:srgbClr val="002060"/>
                          </a:solidFill>
                          <a:effectLst/>
                          <a:latin typeface="Calibri" panose="020F0502020204030204" pitchFamily="34" charset="0"/>
                          <a:ea typeface="Calibri" panose="020F0502020204030204" pitchFamily="34" charset="0"/>
                          <a:cs typeface="Calibri" panose="020F0502020204030204" pitchFamily="34" charset="0"/>
                        </a:rPr>
                        <a:t>913.12 ± 215.98</a:t>
                      </a:r>
                      <a:r>
                        <a:rPr lang="en-US" sz="2400" kern="100" baseline="30000">
                          <a:solidFill>
                            <a:srgbClr val="002060"/>
                          </a:solidFill>
                          <a:effectLst/>
                          <a:latin typeface="Calibri" panose="020F0502020204030204" pitchFamily="34" charset="0"/>
                          <a:ea typeface="Calibri" panose="020F0502020204030204" pitchFamily="34" charset="0"/>
                          <a:cs typeface="Calibri" panose="020F0502020204030204" pitchFamily="34" charset="0"/>
                        </a:rPr>
                        <a:t>a</a:t>
                      </a:r>
                      <a:endParaRPr lang="en-US" sz="2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68033807"/>
                  </a:ext>
                </a:extLst>
              </a:tr>
              <a:tr h="412002">
                <a:tc>
                  <a:txBody>
                    <a:bodyPr/>
                    <a:lstStyle/>
                    <a:p>
                      <a:pPr marL="0" marR="0">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Sternberg ACC</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0.92 ± 0.11</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316892"/>
                  </a:ext>
                </a:extLst>
              </a:tr>
              <a:tr h="412002">
                <a:tc>
                  <a:txBody>
                    <a:bodyPr/>
                    <a:lstStyle/>
                    <a:p>
                      <a:pPr marL="0" marR="0">
                        <a:lnSpc>
                          <a:spcPct val="107000"/>
                        </a:lnSpc>
                        <a:spcBef>
                          <a:spcPts val="0"/>
                        </a:spcBef>
                        <a:spcAft>
                          <a:spcPts val="0"/>
                        </a:spcAft>
                      </a:pPr>
                      <a:r>
                        <a:rPr lang="en-US" sz="2000" kern="100" baseline="300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a</a:t>
                      </a:r>
                      <a:r>
                        <a:rPr lang="en-US" sz="2000" kern="1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Indicates significant difference</a:t>
                      </a: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47535787"/>
                  </a:ext>
                </a:extLst>
              </a:tr>
            </a:tbl>
          </a:graphicData>
        </a:graphic>
      </p:graphicFrame>
      <p:sp>
        <p:nvSpPr>
          <p:cNvPr id="35" name="TextBox 34">
            <a:extLst>
              <a:ext uri="{FF2B5EF4-FFF2-40B4-BE49-F238E27FC236}">
                <a16:creationId xmlns:a16="http://schemas.microsoft.com/office/drawing/2014/main" id="{92C9708B-C8E0-7BBF-9F6C-038BA17159FB}"/>
              </a:ext>
            </a:extLst>
          </p:cNvPr>
          <p:cNvSpPr txBox="1"/>
          <p:nvPr/>
        </p:nvSpPr>
        <p:spPr>
          <a:xfrm>
            <a:off x="9113055" y="21439671"/>
            <a:ext cx="8010697" cy="1015663"/>
          </a:xfrm>
          <a:prstGeom prst="rect">
            <a:avLst/>
          </a:prstGeom>
          <a:noFill/>
        </p:spPr>
        <p:txBody>
          <a:bodyPr wrap="square" rtlCol="0">
            <a:spAutoFit/>
          </a:bodyPr>
          <a:lstStyle/>
          <a:p>
            <a:r>
              <a:rPr lang="en-US" sz="3000" b="1" u="sng" dirty="0">
                <a:solidFill>
                  <a:srgbClr val="DE6225"/>
                </a:solidFill>
                <a:latin typeface="Calibri" panose="020F0502020204030204" pitchFamily="34" charset="0"/>
                <a:cs typeface="Calibri" panose="020F0502020204030204" pitchFamily="34" charset="0"/>
              </a:rPr>
              <a:t>Table 1</a:t>
            </a:r>
            <a:r>
              <a:rPr lang="en-US" sz="3000" b="1" dirty="0">
                <a:solidFill>
                  <a:srgbClr val="DE6225"/>
                </a:solidFill>
                <a:latin typeface="Calibri" panose="020F0502020204030204" pitchFamily="34" charset="0"/>
                <a:cs typeface="Calibri" panose="020F0502020204030204" pitchFamily="34" charset="0"/>
              </a:rPr>
              <a:t>. Affect and Executive Function Before, During, and After HIIT</a:t>
            </a:r>
          </a:p>
        </p:txBody>
      </p:sp>
      <p:grpSp>
        <p:nvGrpSpPr>
          <p:cNvPr id="36" name="Group 35">
            <a:extLst>
              <a:ext uri="{FF2B5EF4-FFF2-40B4-BE49-F238E27FC236}">
                <a16:creationId xmlns:a16="http://schemas.microsoft.com/office/drawing/2014/main" id="{AA538A84-F681-4C31-61F5-D3039A2256D2}"/>
              </a:ext>
            </a:extLst>
          </p:cNvPr>
          <p:cNvGrpSpPr/>
          <p:nvPr/>
        </p:nvGrpSpPr>
        <p:grpSpPr>
          <a:xfrm>
            <a:off x="17375716" y="14578912"/>
            <a:ext cx="3105150" cy="5273660"/>
            <a:chOff x="17468304" y="25652233"/>
            <a:chExt cx="3105150" cy="5273660"/>
          </a:xfrm>
        </p:grpSpPr>
        <p:pic>
          <p:nvPicPr>
            <p:cNvPr id="6" name="Picture 5">
              <a:extLst>
                <a:ext uri="{FF2B5EF4-FFF2-40B4-BE49-F238E27FC236}">
                  <a16:creationId xmlns:a16="http://schemas.microsoft.com/office/drawing/2014/main" id="{D52CD14D-6539-22D8-A18F-E05A765D663E}"/>
                </a:ext>
              </a:extLst>
            </p:cNvPr>
            <p:cNvPicPr>
              <a:picLocks noChangeAspect="1"/>
            </p:cNvPicPr>
            <p:nvPr/>
          </p:nvPicPr>
          <p:blipFill rotWithShape="1">
            <a:blip r:embed="rId9"/>
            <a:srcRect l="5967" t="9299" r="9719" b="7254"/>
            <a:stretch/>
          </p:blipFill>
          <p:spPr>
            <a:xfrm>
              <a:off x="17691268" y="29609947"/>
              <a:ext cx="2659222" cy="1315946"/>
            </a:xfrm>
            <a:prstGeom prst="rect">
              <a:avLst/>
            </a:prstGeom>
          </p:spPr>
        </p:pic>
        <p:pic>
          <p:nvPicPr>
            <p:cNvPr id="24" name="Picture 23">
              <a:extLst>
                <a:ext uri="{FF2B5EF4-FFF2-40B4-BE49-F238E27FC236}">
                  <a16:creationId xmlns:a16="http://schemas.microsoft.com/office/drawing/2014/main" id="{0FCDB06F-743C-3EC8-45A2-ED2BED4B7F06}"/>
                </a:ext>
              </a:extLst>
            </p:cNvPr>
            <p:cNvPicPr>
              <a:picLocks noChangeAspect="1"/>
            </p:cNvPicPr>
            <p:nvPr/>
          </p:nvPicPr>
          <p:blipFill>
            <a:blip r:embed="rId10"/>
            <a:stretch>
              <a:fillRect/>
            </a:stretch>
          </p:blipFill>
          <p:spPr>
            <a:xfrm flipH="1">
              <a:off x="17869560" y="25652233"/>
              <a:ext cx="1449056" cy="2173584"/>
            </a:xfrm>
            <a:prstGeom prst="rect">
              <a:avLst/>
            </a:prstGeom>
          </p:spPr>
        </p:pic>
        <p:pic>
          <p:nvPicPr>
            <p:cNvPr id="33" name="Picture 32" descr="A person doing push ups&#10;&#10;Description automatically generated with low confidence">
              <a:extLst>
                <a:ext uri="{FF2B5EF4-FFF2-40B4-BE49-F238E27FC236}">
                  <a16:creationId xmlns:a16="http://schemas.microsoft.com/office/drawing/2014/main" id="{525E4ECC-8BB3-953A-8912-5CAD99331CFA}"/>
                </a:ext>
              </a:extLst>
            </p:cNvPr>
            <p:cNvPicPr>
              <a:picLocks noChangeAspect="1"/>
            </p:cNvPicPr>
            <p:nvPr/>
          </p:nvPicPr>
          <p:blipFill>
            <a:blip r:embed="rId11"/>
            <a:stretch>
              <a:fillRect/>
            </a:stretch>
          </p:blipFill>
          <p:spPr>
            <a:xfrm flipH="1">
              <a:off x="17468304" y="27984457"/>
              <a:ext cx="3105150" cy="1466850"/>
            </a:xfrm>
            <a:prstGeom prst="rect">
              <a:avLst/>
            </a:prstGeom>
          </p:spPr>
        </p:pic>
      </p:grpSp>
      <p:sp>
        <p:nvSpPr>
          <p:cNvPr id="25" name="Right Brace 24">
            <a:extLst>
              <a:ext uri="{FF2B5EF4-FFF2-40B4-BE49-F238E27FC236}">
                <a16:creationId xmlns:a16="http://schemas.microsoft.com/office/drawing/2014/main" id="{DF1FCD2E-C2A1-40C7-CC74-380F856CD40F}"/>
              </a:ext>
            </a:extLst>
          </p:cNvPr>
          <p:cNvSpPr/>
          <p:nvPr/>
        </p:nvSpPr>
        <p:spPr>
          <a:xfrm rot="5400000">
            <a:off x="13750869" y="9955360"/>
            <a:ext cx="596374" cy="387807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e 37">
            <a:extLst>
              <a:ext uri="{FF2B5EF4-FFF2-40B4-BE49-F238E27FC236}">
                <a16:creationId xmlns:a16="http://schemas.microsoft.com/office/drawing/2014/main" id="{FDD7F3C6-C18A-BEB8-499A-96BFA7C44FFB}"/>
              </a:ext>
            </a:extLst>
          </p:cNvPr>
          <p:cNvSpPr/>
          <p:nvPr/>
        </p:nvSpPr>
        <p:spPr>
          <a:xfrm rot="5400000">
            <a:off x="16780994" y="11543194"/>
            <a:ext cx="596374" cy="77579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E2FAB028-8F34-3097-B876-E7EC81417119}"/>
              </a:ext>
            </a:extLst>
          </p:cNvPr>
          <p:cNvSpPr txBox="1"/>
          <p:nvPr/>
        </p:nvSpPr>
        <p:spPr>
          <a:xfrm>
            <a:off x="16790372" y="12192586"/>
            <a:ext cx="823110"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a:t>
            </a:r>
            <a:r>
              <a:rPr lang="en-US" sz="2400" baseline="-25000" dirty="0">
                <a:solidFill>
                  <a:srgbClr val="FF0000"/>
                </a:solidFill>
                <a:latin typeface="Calibri" panose="020F0502020204030204" pitchFamily="34" charset="0"/>
                <a:cs typeface="Calibri" panose="020F0502020204030204" pitchFamily="34" charset="0"/>
              </a:rPr>
              <a:t>END</a:t>
            </a:r>
          </a:p>
        </p:txBody>
      </p:sp>
      <p:sp>
        <p:nvSpPr>
          <p:cNvPr id="49" name="TextBox 48">
            <a:extLst>
              <a:ext uri="{FF2B5EF4-FFF2-40B4-BE49-F238E27FC236}">
                <a16:creationId xmlns:a16="http://schemas.microsoft.com/office/drawing/2014/main" id="{1EABFF15-F0C2-01C7-AF95-7726285FEB7C}"/>
              </a:ext>
            </a:extLst>
          </p:cNvPr>
          <p:cNvSpPr txBox="1"/>
          <p:nvPr/>
        </p:nvSpPr>
        <p:spPr>
          <a:xfrm>
            <a:off x="13677069" y="12180686"/>
            <a:ext cx="814262" cy="461665"/>
          </a:xfrm>
          <a:prstGeom prst="rect">
            <a:avLst/>
          </a:prstGeom>
          <a:noFill/>
        </p:spPr>
        <p:txBody>
          <a:bodyPr wrap="none" rtlCol="0">
            <a:spAutoFit/>
          </a:bodyPr>
          <a:lstStyle/>
          <a:p>
            <a:r>
              <a:rPr lang="en-US" sz="2400" dirty="0">
                <a:solidFill>
                  <a:srgbClr val="FF0000"/>
                </a:solidFill>
                <a:latin typeface="Calibri" panose="020F0502020204030204" pitchFamily="34" charset="0"/>
                <a:cs typeface="Calibri" panose="020F0502020204030204" pitchFamily="34" charset="0"/>
              </a:rPr>
              <a:t>FS</a:t>
            </a:r>
            <a:r>
              <a:rPr lang="en-US" sz="2400" baseline="-25000" dirty="0">
                <a:solidFill>
                  <a:srgbClr val="FF0000"/>
                </a:solidFill>
                <a:latin typeface="Calibri" panose="020F0502020204030204" pitchFamily="34" charset="0"/>
                <a:cs typeface="Calibri" panose="020F0502020204030204" pitchFamily="34" charset="0"/>
              </a:rPr>
              <a:t>AVG</a:t>
            </a:r>
          </a:p>
        </p:txBody>
      </p:sp>
      <p:pic>
        <p:nvPicPr>
          <p:cNvPr id="50" name="Picture 49" descr="A picture containing logo, graphics, circle, font&#10;&#10;Description automatically generated">
            <a:extLst>
              <a:ext uri="{FF2B5EF4-FFF2-40B4-BE49-F238E27FC236}">
                <a16:creationId xmlns:a16="http://schemas.microsoft.com/office/drawing/2014/main" id="{3BBEDC5E-F67F-C6B3-FC2D-4EB531405E73}"/>
              </a:ext>
            </a:extLst>
          </p:cNvPr>
          <p:cNvPicPr>
            <a:picLocks noChangeAspect="1"/>
          </p:cNvPicPr>
          <p:nvPr/>
        </p:nvPicPr>
        <p:blipFill>
          <a:blip r:embed="rId12"/>
          <a:stretch>
            <a:fillRect/>
          </a:stretch>
        </p:blipFill>
        <p:spPr>
          <a:xfrm>
            <a:off x="720296" y="30473330"/>
            <a:ext cx="2461054" cy="2280175"/>
          </a:xfrm>
          <a:prstGeom prst="rect">
            <a:avLst/>
          </a:prstGeom>
        </p:spPr>
      </p:pic>
      <p:pic>
        <p:nvPicPr>
          <p:cNvPr id="53" name="Picture 52" descr="A picture containing logo, graphics, font, text&#10;&#10;Description automatically generated">
            <a:extLst>
              <a:ext uri="{FF2B5EF4-FFF2-40B4-BE49-F238E27FC236}">
                <a16:creationId xmlns:a16="http://schemas.microsoft.com/office/drawing/2014/main" id="{EE763258-C313-52D8-1A7F-8DFABE6C7DC2}"/>
              </a:ext>
            </a:extLst>
          </p:cNvPr>
          <p:cNvPicPr>
            <a:picLocks noChangeAspect="1"/>
          </p:cNvPicPr>
          <p:nvPr/>
        </p:nvPicPr>
        <p:blipFill>
          <a:blip r:embed="rId13"/>
          <a:stretch>
            <a:fillRect/>
          </a:stretch>
        </p:blipFill>
        <p:spPr>
          <a:xfrm>
            <a:off x="353173" y="339154"/>
            <a:ext cx="4553585" cy="3829584"/>
          </a:xfrm>
          <a:prstGeom prst="rect">
            <a:avLst/>
          </a:prstGeom>
        </p:spPr>
      </p:pic>
      <p:sp>
        <p:nvSpPr>
          <p:cNvPr id="3" name="TextBox 2">
            <a:extLst>
              <a:ext uri="{FF2B5EF4-FFF2-40B4-BE49-F238E27FC236}">
                <a16:creationId xmlns:a16="http://schemas.microsoft.com/office/drawing/2014/main" id="{37995D85-ADDB-C06C-B853-87E97E3BF663}"/>
              </a:ext>
            </a:extLst>
          </p:cNvPr>
          <p:cNvSpPr txBox="1"/>
          <p:nvPr/>
        </p:nvSpPr>
        <p:spPr>
          <a:xfrm>
            <a:off x="20958413" y="14940688"/>
            <a:ext cx="5727032"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&lt; 0.05; **</a:t>
            </a:r>
            <a:r>
              <a:rPr lang="en-US" sz="2000" i="1" dirty="0">
                <a:latin typeface="Calibri" panose="020F0502020204030204" pitchFamily="34" charset="0"/>
                <a:cs typeface="Calibri" panose="020F0502020204030204" pitchFamily="34" charset="0"/>
              </a:rPr>
              <a:t> P</a:t>
            </a:r>
            <a:r>
              <a:rPr lang="en-US" sz="2000" dirty="0">
                <a:latin typeface="Calibri" panose="020F0502020204030204" pitchFamily="34" charset="0"/>
                <a:cs typeface="Calibri" panose="020F0502020204030204" pitchFamily="34" charset="0"/>
              </a:rPr>
              <a:t>&lt; 0.01; ***</a:t>
            </a:r>
            <a:r>
              <a:rPr lang="en-US" sz="2000" i="1" dirty="0">
                <a:latin typeface="Calibri" panose="020F0502020204030204" pitchFamily="34" charset="0"/>
                <a:cs typeface="Calibri" panose="020F0502020204030204" pitchFamily="34" charset="0"/>
              </a:rPr>
              <a:t> P</a:t>
            </a:r>
            <a:r>
              <a:rPr lang="en-US" sz="2000" dirty="0">
                <a:latin typeface="Calibri" panose="020F0502020204030204" pitchFamily="34" charset="0"/>
                <a:cs typeface="Calibri" panose="020F0502020204030204" pitchFamily="34" charset="0"/>
              </a:rPr>
              <a:t>&lt; 0.001</a:t>
            </a:r>
          </a:p>
        </p:txBody>
      </p:sp>
    </p:spTree>
    <p:extLst>
      <p:ext uri="{BB962C8B-B14F-4D97-AF65-F5344CB8AC3E}">
        <p14:creationId xmlns:p14="http://schemas.microsoft.com/office/powerpoint/2010/main" val="3926728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35C824D5A69B4D851D5DF731789809" ma:contentTypeVersion="13" ma:contentTypeDescription="Create a new document." ma:contentTypeScope="" ma:versionID="527cc5e088118d2ab64b78855ea8a081">
  <xsd:schema xmlns:xsd="http://www.w3.org/2001/XMLSchema" xmlns:xs="http://www.w3.org/2001/XMLSchema" xmlns:p="http://schemas.microsoft.com/office/2006/metadata/properties" xmlns:ns3="2881d00a-dfe9-4fa0-8ac8-327db09b74d5" xmlns:ns4="d5ce8da6-8690-4ed2-9340-92424da5c6af" targetNamespace="http://schemas.microsoft.com/office/2006/metadata/properties" ma:root="true" ma:fieldsID="06cddb94fa7a55ff053d7732d518b4b5" ns3:_="" ns4:_="">
    <xsd:import namespace="2881d00a-dfe9-4fa0-8ac8-327db09b74d5"/>
    <xsd:import namespace="d5ce8da6-8690-4ed2-9340-92424da5c6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1d00a-dfe9-4fa0-8ac8-327db09b7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ce8da6-8690-4ed2-9340-92424da5c6a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BEC57-6853-4641-981E-D305B05A6D31}">
  <ds:schemaRefs>
    <ds:schemaRef ds:uri="2881d00a-dfe9-4fa0-8ac8-327db09b74d5"/>
    <ds:schemaRef ds:uri="d5ce8da6-8690-4ed2-9340-92424da5c6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1BF1C8-ED3C-495F-9E22-389403E86430}">
  <ds:schemaRefs>
    <ds:schemaRef ds:uri="http://schemas.microsoft.com/sharepoint/v3/contenttype/forms"/>
  </ds:schemaRefs>
</ds:datastoreItem>
</file>

<file path=customXml/itemProps3.xml><?xml version="1.0" encoding="utf-8"?>
<ds:datastoreItem xmlns:ds="http://schemas.openxmlformats.org/officeDocument/2006/customXml" ds:itemID="{581B916C-62BD-424D-9A4F-B46A158EC567}">
  <ds:schemaRefs>
    <ds:schemaRef ds:uri="2881d00a-dfe9-4fa0-8ac8-327db09b74d5"/>
    <ds:schemaRef ds:uri="d5ce8da6-8690-4ed2-9340-92424da5c6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{869BF258-C96E-4447-BB95-0A2785742D80}tf10001061</Template>
  <TotalTime>1742</TotalTime>
  <Words>1564</Words>
  <Application>Microsoft Office PowerPoint</Application>
  <PresentationFormat>Custom</PresentationFormat>
  <Paragraphs>276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Tw Cen MT</vt:lpstr>
      <vt:lpstr>Tw Cen MT Condensed</vt:lpstr>
      <vt:lpstr>Wingdings 3</vt:lpstr>
      <vt:lpstr>Integral</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Rougeau</dc:creator>
  <cp:lastModifiedBy>Petruzzello, Steve</cp:lastModifiedBy>
  <cp:revision>23</cp:revision>
  <cp:lastPrinted>2009-06-18T18:06:01Z</cp:lastPrinted>
  <dcterms:created xsi:type="dcterms:W3CDTF">2016-03-29T15:16:29Z</dcterms:created>
  <dcterms:modified xsi:type="dcterms:W3CDTF">2023-05-25T16:38:17Z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0x0101007B35C824D5A69B4D851D5DF731789809</vt:lpwstr>
  </property>
</Properties>
</file>