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69" r:id="rId5"/>
    <p:sldId id="283" r:id="rId6"/>
    <p:sldId id="273" r:id="rId7"/>
    <p:sldId id="276" r:id="rId8"/>
    <p:sldId id="271" r:id="rId9"/>
    <p:sldId id="284" r:id="rId10"/>
    <p:sldId id="263" r:id="rId11"/>
    <p:sldId id="286" r:id="rId12"/>
    <p:sldId id="279" r:id="rId13"/>
    <p:sldId id="288" r:id="rId14"/>
    <p:sldId id="28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43761-3730-469C-998B-907B794AA452}" v="1" dt="2021-05-14T02:13:04.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0C069-E464-48E6-87DF-9D79471D6A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D528445-FBD1-4796-97C8-4AC3931CB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768D0B-A691-4B4D-BF0F-4A68FD80F43D}"/>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5" name="Espace réservé du pied de page 4">
            <a:extLst>
              <a:ext uri="{FF2B5EF4-FFF2-40B4-BE49-F238E27FC236}">
                <a16:creationId xmlns:a16="http://schemas.microsoft.com/office/drawing/2014/main" id="{ED320BDF-EB9F-4E17-8DB5-52D443A44A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5F3816-7388-41E1-B289-F61C6C522C9E}"/>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15089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782C3-987A-4289-839D-9A01AABEF6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122DAC6-3061-4C0F-83FC-93D2E7C0440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B5AE92-D628-491B-87B0-38B84D9A0285}"/>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5" name="Espace réservé du pied de page 4">
            <a:extLst>
              <a:ext uri="{FF2B5EF4-FFF2-40B4-BE49-F238E27FC236}">
                <a16:creationId xmlns:a16="http://schemas.microsoft.com/office/drawing/2014/main" id="{AE9DE348-3D1C-4248-9AC5-734975B291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D1ADCA-6DAA-442E-92C4-4A73ADC72958}"/>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196227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FCEE8C8-AA1E-4EE4-ACEB-23654EFD759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FE7C9A-33D5-480A-9790-EABF699C76F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B91023-F3FC-47AB-B1B6-E897AE943A18}"/>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5" name="Espace réservé du pied de page 4">
            <a:extLst>
              <a:ext uri="{FF2B5EF4-FFF2-40B4-BE49-F238E27FC236}">
                <a16:creationId xmlns:a16="http://schemas.microsoft.com/office/drawing/2014/main" id="{95E0331E-7344-47D9-B804-D900984619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3063FA-5F93-4EA4-9B14-C102AC73E979}"/>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199739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1FF70-C855-4D25-AA20-03C9EF0571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13BF6F-C20A-47BF-B148-D55B3E2D648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F8A701-EFAF-4F82-A0A0-5766E70EE556}"/>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5" name="Espace réservé du pied de page 4">
            <a:extLst>
              <a:ext uri="{FF2B5EF4-FFF2-40B4-BE49-F238E27FC236}">
                <a16:creationId xmlns:a16="http://schemas.microsoft.com/office/drawing/2014/main" id="{D54C1516-9415-4C2C-8581-48C6C20B7F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5EF663-20CD-467A-9E0E-4DBD9BEC11F5}"/>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61953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20D252-DBDC-44E1-B309-E7D033324D6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661E947-4D24-4D4E-BE2D-89571ACD1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42D95A-BD72-4C70-95CF-1BCFA2D8C457}"/>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5" name="Espace réservé du pied de page 4">
            <a:extLst>
              <a:ext uri="{FF2B5EF4-FFF2-40B4-BE49-F238E27FC236}">
                <a16:creationId xmlns:a16="http://schemas.microsoft.com/office/drawing/2014/main" id="{AAF8DC99-1DE7-4D6C-8819-DDF13B0302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202CB3-B16D-42F9-B953-DD4804CC848D}"/>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415359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53762-11BF-4A0C-9FCD-FE5CD37AA3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98BB92B-572A-4056-9703-B4479DB835D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C66191A-2DA2-4649-AB5F-B5EEAD277A4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42FCCA1-2479-4F94-859E-377A08385026}"/>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6" name="Espace réservé du pied de page 5">
            <a:extLst>
              <a:ext uri="{FF2B5EF4-FFF2-40B4-BE49-F238E27FC236}">
                <a16:creationId xmlns:a16="http://schemas.microsoft.com/office/drawing/2014/main" id="{F3333B21-8FCB-479C-9CFE-C8BD6EFE74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1B79E3-A4DF-4547-9238-5FE8125A17A0}"/>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54584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CF0DB-4F95-41CA-97FB-0ED7A9CB0CA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E97FD2F-58C3-462B-BC90-268CBECE3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549DE17-1FE7-4802-9522-90BF7221716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D1D4F98-4946-46E1-ADE1-B1508CB0E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2ABE072-3883-41AD-8001-26AFCA8D26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862834-7A97-47EE-AE03-9A07C72C0D71}"/>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8" name="Espace réservé du pied de page 7">
            <a:extLst>
              <a:ext uri="{FF2B5EF4-FFF2-40B4-BE49-F238E27FC236}">
                <a16:creationId xmlns:a16="http://schemas.microsoft.com/office/drawing/2014/main" id="{A66C02B6-164F-4603-8D5B-FF8604B1D25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6F21D82-1B85-4DC9-AA02-5F34FF127DB1}"/>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82227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B0938-95B8-4B3C-A6C7-4BCD92FD054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A170656-0015-47D7-A492-D7CFA31B11B3}"/>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4" name="Espace réservé du pied de page 3">
            <a:extLst>
              <a:ext uri="{FF2B5EF4-FFF2-40B4-BE49-F238E27FC236}">
                <a16:creationId xmlns:a16="http://schemas.microsoft.com/office/drawing/2014/main" id="{77454892-9DBE-4D7A-8C8F-3E4B8BB9838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94DFB49-CEF9-4D02-AEB6-12DC21CFE5C3}"/>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25560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F070111-8008-49BE-BE33-4C8B8B2AAA02}"/>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3" name="Espace réservé du pied de page 2">
            <a:extLst>
              <a:ext uri="{FF2B5EF4-FFF2-40B4-BE49-F238E27FC236}">
                <a16:creationId xmlns:a16="http://schemas.microsoft.com/office/drawing/2014/main" id="{8E8D442D-9337-4CDB-B2E7-F65901B971C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9332EFB-C4D7-4FCC-ACCE-3130BCFC7149}"/>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55202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95753-5602-4A9D-B3AE-F0B8C8A201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C13BF82-5303-4F18-BF87-D9A2C760C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B238DF7-E0EF-41C6-9A21-7727F4405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720BFD0-4923-4A22-AB99-A4A37CF9CD70}"/>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6" name="Espace réservé du pied de page 5">
            <a:extLst>
              <a:ext uri="{FF2B5EF4-FFF2-40B4-BE49-F238E27FC236}">
                <a16:creationId xmlns:a16="http://schemas.microsoft.com/office/drawing/2014/main" id="{9F871E6F-D6DE-4692-B2FB-1D785F79BA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B1D696-6E0F-4067-A01E-18486D5B74B5}"/>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11236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944B6-E6E9-413B-9A20-7714078D21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C23183D-D1BF-4856-BEB8-BB3FFB15B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EA1B831-D4DB-4308-A321-41AC8E6CC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6076683-38D1-49BD-ADF7-88464D98A955}"/>
              </a:ext>
            </a:extLst>
          </p:cNvPr>
          <p:cNvSpPr>
            <a:spLocks noGrp="1"/>
          </p:cNvSpPr>
          <p:nvPr>
            <p:ph type="dt" sz="half" idx="10"/>
          </p:nvPr>
        </p:nvSpPr>
        <p:spPr/>
        <p:txBody>
          <a:bodyPr/>
          <a:lstStyle/>
          <a:p>
            <a:fld id="{22AED5FF-3A32-4C60-8186-1491B11A8169}" type="datetimeFigureOut">
              <a:rPr lang="fr-FR" smtClean="0"/>
              <a:t>10/08/2021</a:t>
            </a:fld>
            <a:endParaRPr lang="fr-FR"/>
          </a:p>
        </p:txBody>
      </p:sp>
      <p:sp>
        <p:nvSpPr>
          <p:cNvPr id="6" name="Espace réservé du pied de page 5">
            <a:extLst>
              <a:ext uri="{FF2B5EF4-FFF2-40B4-BE49-F238E27FC236}">
                <a16:creationId xmlns:a16="http://schemas.microsoft.com/office/drawing/2014/main" id="{59A85473-8E82-4247-8495-4EE78904D8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39AE1B-681D-41B2-BD3B-2646ABFAAE69}"/>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41937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1AEF03-D598-4461-AE00-0E86F0B32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2E62650-03B9-457B-BEC5-56A5F9142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8F818E-E922-457B-8F50-0063F47DA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ED5FF-3A32-4C60-8186-1491B11A8169}" type="datetimeFigureOut">
              <a:rPr lang="fr-FR" smtClean="0"/>
              <a:t>10/08/2021</a:t>
            </a:fld>
            <a:endParaRPr lang="fr-FR"/>
          </a:p>
        </p:txBody>
      </p:sp>
      <p:sp>
        <p:nvSpPr>
          <p:cNvPr id="5" name="Espace réservé du pied de page 4">
            <a:extLst>
              <a:ext uri="{FF2B5EF4-FFF2-40B4-BE49-F238E27FC236}">
                <a16:creationId xmlns:a16="http://schemas.microsoft.com/office/drawing/2014/main" id="{580E53EF-0084-4A13-A376-18D79D2F6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D9B020C-956B-4F45-9AB6-43D588897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3A111-562B-48A5-A5C6-ABBF283D1EF5}" type="slidenum">
              <a:rPr lang="fr-FR" smtClean="0"/>
              <a:t>‹N°›</a:t>
            </a:fld>
            <a:endParaRPr lang="fr-FR"/>
          </a:p>
        </p:txBody>
      </p:sp>
    </p:spTree>
    <p:extLst>
      <p:ext uri="{BB962C8B-B14F-4D97-AF65-F5344CB8AC3E}">
        <p14:creationId xmlns:p14="http://schemas.microsoft.com/office/powerpoint/2010/main" val="353000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5132421-90BE-4CE1-B5B5-A777D6C8AAE6}"/>
              </a:ext>
            </a:extLst>
          </p:cNvPr>
          <p:cNvSpPr>
            <a:spLocks noGrp="1"/>
          </p:cNvSpPr>
          <p:nvPr>
            <p:ph type="ctrTitle"/>
          </p:nvPr>
        </p:nvSpPr>
        <p:spPr>
          <a:xfrm>
            <a:off x="804672" y="510768"/>
            <a:ext cx="3877056" cy="2249424"/>
          </a:xfrm>
        </p:spPr>
        <p:txBody>
          <a:bodyPr anchor="b">
            <a:normAutofit/>
          </a:bodyPr>
          <a:lstStyle/>
          <a:p>
            <a:pPr algn="l"/>
            <a:r>
              <a:rPr lang="fr-FR" sz="5000" dirty="0" err="1"/>
              <a:t>Individual</a:t>
            </a:r>
            <a:r>
              <a:rPr lang="fr-FR" sz="5000" dirty="0"/>
              <a:t> </a:t>
            </a:r>
            <a:r>
              <a:rPr lang="fr-FR" sz="5000" dirty="0" err="1"/>
              <a:t>Research</a:t>
            </a:r>
            <a:r>
              <a:rPr lang="fr-FR" sz="5000" dirty="0"/>
              <a:t> Project</a:t>
            </a:r>
          </a:p>
        </p:txBody>
      </p:sp>
      <p:pic>
        <p:nvPicPr>
          <p:cNvPr id="1028" name="Picture 4" descr="Cranfield University – PeaceTraining.eu">
            <a:extLst>
              <a:ext uri="{FF2B5EF4-FFF2-40B4-BE49-F238E27FC236}">
                <a16:creationId xmlns:a16="http://schemas.microsoft.com/office/drawing/2014/main" id="{04B741F9-C69F-423B-90B0-3A3C69DBE8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03701" y="510768"/>
            <a:ext cx="4352193" cy="26113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ATS | A6 Alliance">
            <a:extLst>
              <a:ext uri="{FF2B5EF4-FFF2-40B4-BE49-F238E27FC236}">
                <a16:creationId xmlns:a16="http://schemas.microsoft.com/office/drawing/2014/main" id="{56A96DB0-7D92-4463-AFBF-B44E2ED1E6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1" y="3742850"/>
            <a:ext cx="5702113" cy="259446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E5450CBD-915C-4534-811B-868DE2808B1B}"/>
              </a:ext>
            </a:extLst>
          </p:cNvPr>
          <p:cNvSpPr txBox="1"/>
          <p:nvPr/>
        </p:nvSpPr>
        <p:spPr>
          <a:xfrm>
            <a:off x="794785" y="3428761"/>
            <a:ext cx="2582374" cy="830997"/>
          </a:xfrm>
          <a:prstGeom prst="rect">
            <a:avLst/>
          </a:prstGeom>
          <a:noFill/>
        </p:spPr>
        <p:txBody>
          <a:bodyPr wrap="none" rtlCol="0">
            <a:spAutoFit/>
          </a:bodyPr>
          <a:lstStyle/>
          <a:p>
            <a:r>
              <a:rPr lang="fr-FR" sz="4800" dirty="0" err="1">
                <a:latin typeface="+mj-lt"/>
              </a:rPr>
              <a:t>DataWise</a:t>
            </a:r>
            <a:endParaRPr lang="en-US" sz="4800" dirty="0">
              <a:latin typeface="+mj-lt"/>
            </a:endParaRPr>
          </a:p>
        </p:txBody>
      </p:sp>
    </p:spTree>
    <p:extLst>
      <p:ext uri="{BB962C8B-B14F-4D97-AF65-F5344CB8AC3E}">
        <p14:creationId xmlns:p14="http://schemas.microsoft.com/office/powerpoint/2010/main" val="1576972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49A9E-AA1A-48CA-9615-1A98322FBBAC}"/>
              </a:ext>
            </a:extLst>
          </p:cNvPr>
          <p:cNvSpPr/>
          <p:nvPr/>
        </p:nvSpPr>
        <p:spPr>
          <a:xfrm>
            <a:off x="0" y="0"/>
            <a:ext cx="12192000" cy="2041864"/>
          </a:xfrm>
          <a:prstGeom prst="rect">
            <a:avLst/>
          </a:prstGeom>
          <a:solidFill>
            <a:schemeClr val="tx1">
              <a:lumMod val="85000"/>
              <a:lumOff val="1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re 1">
            <a:extLst>
              <a:ext uri="{FF2B5EF4-FFF2-40B4-BE49-F238E27FC236}">
                <a16:creationId xmlns:a16="http://schemas.microsoft.com/office/drawing/2014/main" id="{AD5BCD05-B3CB-4B9C-AC4B-EE182695AE81}"/>
              </a:ext>
            </a:extLst>
          </p:cNvPr>
          <p:cNvSpPr>
            <a:spLocks noGrp="1"/>
          </p:cNvSpPr>
          <p:nvPr>
            <p:ph type="title"/>
          </p:nvPr>
        </p:nvSpPr>
        <p:spPr>
          <a:xfrm>
            <a:off x="500849" y="499623"/>
            <a:ext cx="10515600" cy="1042618"/>
          </a:xfrm>
        </p:spPr>
        <p:txBody>
          <a:bodyPr/>
          <a:lstStyle/>
          <a:p>
            <a:r>
              <a:rPr lang="fr-FR" dirty="0">
                <a:ln w="0"/>
                <a:solidFill>
                  <a:schemeClr val="bg1"/>
                </a:solidFill>
                <a:effectLst>
                  <a:outerShdw blurRad="38100" dist="19050" dir="2700000" algn="tl" rotWithShape="0">
                    <a:schemeClr val="dk1">
                      <a:alpha val="40000"/>
                    </a:schemeClr>
                  </a:outerShdw>
                </a:effectLst>
              </a:rPr>
              <a:t>GANTT chart</a:t>
            </a:r>
            <a:endParaRPr lang="en-US" dirty="0">
              <a:ln w="0"/>
              <a:solidFill>
                <a:schemeClr val="bg1"/>
              </a:solidFill>
              <a:effectLst>
                <a:outerShdw blurRad="38100" dist="19050" dir="2700000" algn="tl" rotWithShape="0">
                  <a:schemeClr val="dk1">
                    <a:alpha val="40000"/>
                  </a:schemeClr>
                </a:outerShdw>
              </a:effectLst>
            </a:endParaRPr>
          </a:p>
        </p:txBody>
      </p:sp>
      <p:pic>
        <p:nvPicPr>
          <p:cNvPr id="8" name="Image 7">
            <a:extLst>
              <a:ext uri="{FF2B5EF4-FFF2-40B4-BE49-F238E27FC236}">
                <a16:creationId xmlns:a16="http://schemas.microsoft.com/office/drawing/2014/main" id="{9815AB4B-6005-4649-AA84-821BA3EF3C5E}"/>
              </a:ext>
            </a:extLst>
          </p:cNvPr>
          <p:cNvPicPr>
            <a:picLocks noChangeAspect="1"/>
          </p:cNvPicPr>
          <p:nvPr/>
        </p:nvPicPr>
        <p:blipFill>
          <a:blip r:embed="rId2"/>
          <a:stretch>
            <a:fillRect/>
          </a:stretch>
        </p:blipFill>
        <p:spPr>
          <a:xfrm>
            <a:off x="174594" y="3188627"/>
            <a:ext cx="11842812" cy="2215057"/>
          </a:xfrm>
          <a:prstGeom prst="rect">
            <a:avLst/>
          </a:prstGeom>
        </p:spPr>
      </p:pic>
    </p:spTree>
    <p:extLst>
      <p:ext uri="{BB962C8B-B14F-4D97-AF65-F5344CB8AC3E}">
        <p14:creationId xmlns:p14="http://schemas.microsoft.com/office/powerpoint/2010/main" val="305369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49A9E-AA1A-48CA-9615-1A98322FBBAC}"/>
              </a:ext>
            </a:extLst>
          </p:cNvPr>
          <p:cNvSpPr/>
          <p:nvPr/>
        </p:nvSpPr>
        <p:spPr>
          <a:xfrm>
            <a:off x="1" y="0"/>
            <a:ext cx="12192000" cy="2041864"/>
          </a:xfrm>
          <a:prstGeom prst="rect">
            <a:avLst/>
          </a:prstGeom>
          <a:solidFill>
            <a:schemeClr val="tx1">
              <a:lumMod val="85000"/>
              <a:lumOff val="1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re 1">
            <a:extLst>
              <a:ext uri="{FF2B5EF4-FFF2-40B4-BE49-F238E27FC236}">
                <a16:creationId xmlns:a16="http://schemas.microsoft.com/office/drawing/2014/main" id="{AD5BCD05-B3CB-4B9C-AC4B-EE182695AE81}"/>
              </a:ext>
            </a:extLst>
          </p:cNvPr>
          <p:cNvSpPr>
            <a:spLocks noGrp="1"/>
          </p:cNvSpPr>
          <p:nvPr>
            <p:ph type="title"/>
          </p:nvPr>
        </p:nvSpPr>
        <p:spPr>
          <a:xfrm>
            <a:off x="500849" y="499623"/>
            <a:ext cx="10515600" cy="1042618"/>
          </a:xfrm>
        </p:spPr>
        <p:txBody>
          <a:bodyPr/>
          <a:lstStyle/>
          <a:p>
            <a:r>
              <a:rPr lang="fr-FR" dirty="0">
                <a:ln w="0"/>
                <a:solidFill>
                  <a:schemeClr val="bg1"/>
                </a:solidFill>
                <a:effectLst>
                  <a:outerShdw blurRad="38100" dist="19050" dir="2700000" algn="tl" rotWithShape="0">
                    <a:schemeClr val="dk1">
                      <a:alpha val="40000"/>
                    </a:schemeClr>
                  </a:outerShdw>
                </a:effectLst>
              </a:rPr>
              <a:t>Challenges &amp; Questions</a:t>
            </a:r>
            <a:endParaRPr lang="en-US" dirty="0">
              <a:ln w="0"/>
              <a:solidFill>
                <a:schemeClr val="bg1"/>
              </a:solidFill>
              <a:effectLst>
                <a:outerShdw blurRad="38100" dist="19050" dir="2700000" algn="tl" rotWithShape="0">
                  <a:schemeClr val="dk1">
                    <a:alpha val="40000"/>
                  </a:schemeClr>
                </a:outerShdw>
              </a:effectLst>
            </a:endParaRPr>
          </a:p>
        </p:txBody>
      </p:sp>
      <p:sp>
        <p:nvSpPr>
          <p:cNvPr id="5" name="ZoneTexte 4">
            <a:extLst>
              <a:ext uri="{FF2B5EF4-FFF2-40B4-BE49-F238E27FC236}">
                <a16:creationId xmlns:a16="http://schemas.microsoft.com/office/drawing/2014/main" id="{B3E95520-1BFD-4F15-B2E8-B382BEAE9663}"/>
              </a:ext>
            </a:extLst>
          </p:cNvPr>
          <p:cNvSpPr txBox="1"/>
          <p:nvPr/>
        </p:nvSpPr>
        <p:spPr>
          <a:xfrm>
            <a:off x="595563" y="2736502"/>
            <a:ext cx="11000874" cy="3108543"/>
          </a:xfrm>
          <a:prstGeom prst="rect">
            <a:avLst/>
          </a:prstGeom>
          <a:noFill/>
        </p:spPr>
        <p:txBody>
          <a:bodyPr wrap="square" rtlCol="0">
            <a:spAutoFit/>
          </a:bodyPr>
          <a:lstStyle/>
          <a:p>
            <a:pPr marL="457200" indent="-457200">
              <a:buFontTx/>
              <a:buChar char="-"/>
            </a:pPr>
            <a:r>
              <a:rPr lang="en-US" sz="2800" dirty="0"/>
              <a:t>Only real challenge: obtaining a larger flight trajectory dataset (paid subscriptions required) along with the associated meteorological data</a:t>
            </a:r>
          </a:p>
          <a:p>
            <a:pPr marL="457200" indent="-457200">
              <a:buFontTx/>
              <a:buChar char="-"/>
            </a:pPr>
            <a:r>
              <a:rPr lang="en-US" sz="2800" dirty="0"/>
              <a:t>Plan for now: Understanding the code and adding a layer of federated learning. In the future, further refinements could be to add the improvements to FL found in </a:t>
            </a:r>
            <a:r>
              <a:rPr lang="en-US" sz="2800"/>
              <a:t>the literature</a:t>
            </a:r>
            <a:endParaRPr lang="en-US" sz="2800" dirty="0"/>
          </a:p>
          <a:p>
            <a:pPr marL="457200" indent="-457200">
              <a:buFontTx/>
              <a:buChar char="-"/>
            </a:pPr>
            <a:endParaRPr lang="en-US" sz="2800" dirty="0"/>
          </a:p>
          <a:p>
            <a:endParaRPr lang="en-US" sz="2800" dirty="0"/>
          </a:p>
        </p:txBody>
      </p:sp>
    </p:spTree>
    <p:extLst>
      <p:ext uri="{BB962C8B-B14F-4D97-AF65-F5344CB8AC3E}">
        <p14:creationId xmlns:p14="http://schemas.microsoft.com/office/powerpoint/2010/main" val="425750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6485A-F41C-4B28-A377-5E6D1C507873}"/>
              </a:ext>
            </a:extLst>
          </p:cNvPr>
          <p:cNvSpPr>
            <a:spLocks noGrp="1"/>
          </p:cNvSpPr>
          <p:nvPr>
            <p:ph type="title"/>
          </p:nvPr>
        </p:nvSpPr>
        <p:spPr/>
        <p:txBody>
          <a:bodyPr/>
          <a:lstStyle/>
          <a:p>
            <a:r>
              <a:rPr lang="en-US" dirty="0"/>
              <a:t>Ideas 1</a:t>
            </a:r>
          </a:p>
        </p:txBody>
      </p:sp>
      <p:sp>
        <p:nvSpPr>
          <p:cNvPr id="3" name="Espace réservé du contenu 2">
            <a:extLst>
              <a:ext uri="{FF2B5EF4-FFF2-40B4-BE49-F238E27FC236}">
                <a16:creationId xmlns:a16="http://schemas.microsoft.com/office/drawing/2014/main" id="{38637D26-80CE-444C-A290-92925BDB0CFC}"/>
              </a:ext>
            </a:extLst>
          </p:cNvPr>
          <p:cNvSpPr>
            <a:spLocks noGrp="1"/>
          </p:cNvSpPr>
          <p:nvPr>
            <p:ph idx="1"/>
          </p:nvPr>
        </p:nvSpPr>
        <p:spPr/>
        <p:txBody>
          <a:bodyPr>
            <a:normAutofit fontScale="92500" lnSpcReduction="20000"/>
          </a:bodyPr>
          <a:lstStyle/>
          <a:p>
            <a:r>
              <a:rPr lang="en-US" dirty="0"/>
              <a:t>Ground station has a 4D trajectory NN predictor.</a:t>
            </a:r>
          </a:p>
          <a:p>
            <a:r>
              <a:rPr lang="en-US" dirty="0"/>
              <a:t>Before the start of the flight, the GS runs the NN which predicts the expected trajectory of the aircraft as a sequence of 4D points, evenly spaced in time</a:t>
            </a:r>
          </a:p>
          <a:p>
            <a:r>
              <a:rPr lang="en-US" dirty="0"/>
              <a:t>The GS sends the trajectory to the aircraft, which saves it in its memory</a:t>
            </a:r>
          </a:p>
          <a:p>
            <a:r>
              <a:rPr lang="en-US" dirty="0"/>
              <a:t>During the flight, instead of sending ADS-B data, the airplane compares the unsent ADS-B message with the trajectory.</a:t>
            </a:r>
          </a:p>
          <a:p>
            <a:r>
              <a:rPr lang="en-US" dirty="0"/>
              <a:t>If the message is similar to the prediction (e.g. the difference is under a certain threshold), the message is not sent. Else, if the error can pause a threat to airspace security, the message is sent.</a:t>
            </a:r>
          </a:p>
          <a:p>
            <a:r>
              <a:rPr lang="en-US" dirty="0"/>
              <a:t>If rectifications can be made, the prediction adjusts on both ends to resume message-less flight. Else, ADS-B communication resumes until </a:t>
            </a:r>
            <a:r>
              <a:rPr lang="en-US"/>
              <a:t>perturbations end. </a:t>
            </a:r>
            <a:endParaRPr lang="en-US" dirty="0"/>
          </a:p>
        </p:txBody>
      </p:sp>
    </p:spTree>
    <p:extLst>
      <p:ext uri="{BB962C8B-B14F-4D97-AF65-F5344CB8AC3E}">
        <p14:creationId xmlns:p14="http://schemas.microsoft.com/office/powerpoint/2010/main" val="11968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28B423EB-9E03-4AAC-94F1-9BF9B96DB7EF}"/>
              </a:ext>
            </a:extLst>
          </p:cNvPr>
          <p:cNvSpPr/>
          <p:nvPr/>
        </p:nvSpPr>
        <p:spPr>
          <a:xfrm>
            <a:off x="2248960" y="2142892"/>
            <a:ext cx="3542187" cy="3661625"/>
          </a:xfrm>
          <a:prstGeom prst="roundRect">
            <a:avLst>
              <a:gd name="adj" fmla="val 5389"/>
            </a:avLst>
          </a:prstGeom>
          <a:noFill/>
          <a:ln w="19050">
            <a:solidFill>
              <a:srgbClr val="FFC000"/>
            </a:solidFill>
            <a:prstDash val="lgDash"/>
            <a:extLst>
              <a:ext uri="{C807C97D-BFC1-408E-A445-0C87EB9F89A2}">
                <ask:lineSketchStyleProps xmlns:ask="http://schemas.microsoft.com/office/drawing/2018/sketchyshapes" sd="852854689">
                  <a:custGeom>
                    <a:avLst/>
                    <a:gdLst>
                      <a:gd name="connsiteX0" fmla="*/ 0 w 5963576"/>
                      <a:gd name="connsiteY0" fmla="*/ 516395 h 3098307"/>
                      <a:gd name="connsiteX1" fmla="*/ 516395 w 5963576"/>
                      <a:gd name="connsiteY1" fmla="*/ 0 h 3098307"/>
                      <a:gd name="connsiteX2" fmla="*/ 5447181 w 5963576"/>
                      <a:gd name="connsiteY2" fmla="*/ 0 h 3098307"/>
                      <a:gd name="connsiteX3" fmla="*/ 5963576 w 5963576"/>
                      <a:gd name="connsiteY3" fmla="*/ 516395 h 3098307"/>
                      <a:gd name="connsiteX4" fmla="*/ 5963576 w 5963576"/>
                      <a:gd name="connsiteY4" fmla="*/ 2581912 h 3098307"/>
                      <a:gd name="connsiteX5" fmla="*/ 5447181 w 5963576"/>
                      <a:gd name="connsiteY5" fmla="*/ 3098307 h 3098307"/>
                      <a:gd name="connsiteX6" fmla="*/ 516395 w 5963576"/>
                      <a:gd name="connsiteY6" fmla="*/ 3098307 h 3098307"/>
                      <a:gd name="connsiteX7" fmla="*/ 0 w 5963576"/>
                      <a:gd name="connsiteY7" fmla="*/ 2581912 h 3098307"/>
                      <a:gd name="connsiteX8" fmla="*/ 0 w 5963576"/>
                      <a:gd name="connsiteY8" fmla="*/ 516395 h 309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576" h="3098307" fill="none" extrusionOk="0">
                        <a:moveTo>
                          <a:pt x="0" y="516395"/>
                        </a:moveTo>
                        <a:cubicBezTo>
                          <a:pt x="1249" y="265003"/>
                          <a:pt x="244603" y="22497"/>
                          <a:pt x="516395" y="0"/>
                        </a:cubicBezTo>
                        <a:cubicBezTo>
                          <a:pt x="1906524" y="72427"/>
                          <a:pt x="3129266" y="61419"/>
                          <a:pt x="5447181" y="0"/>
                        </a:cubicBezTo>
                        <a:cubicBezTo>
                          <a:pt x="5731165" y="-8348"/>
                          <a:pt x="5949609" y="226973"/>
                          <a:pt x="5963576" y="516395"/>
                        </a:cubicBezTo>
                        <a:cubicBezTo>
                          <a:pt x="6064452" y="1437626"/>
                          <a:pt x="5856263" y="1858244"/>
                          <a:pt x="5963576" y="2581912"/>
                        </a:cubicBezTo>
                        <a:cubicBezTo>
                          <a:pt x="5970503" y="2831951"/>
                          <a:pt x="5718874" y="3083169"/>
                          <a:pt x="5447181" y="3098307"/>
                        </a:cubicBezTo>
                        <a:cubicBezTo>
                          <a:pt x="4752816" y="3128134"/>
                          <a:pt x="1697731" y="3019001"/>
                          <a:pt x="516395" y="3098307"/>
                        </a:cubicBezTo>
                        <a:cubicBezTo>
                          <a:pt x="253487" y="3095787"/>
                          <a:pt x="-11794" y="2869441"/>
                          <a:pt x="0" y="2581912"/>
                        </a:cubicBezTo>
                        <a:cubicBezTo>
                          <a:pt x="50037" y="1831112"/>
                          <a:pt x="770" y="1500971"/>
                          <a:pt x="0" y="516395"/>
                        </a:cubicBezTo>
                        <a:close/>
                      </a:path>
                      <a:path w="5963576" h="3098307" stroke="0" extrusionOk="0">
                        <a:moveTo>
                          <a:pt x="0" y="516395"/>
                        </a:moveTo>
                        <a:cubicBezTo>
                          <a:pt x="48956" y="244542"/>
                          <a:pt x="253895" y="47288"/>
                          <a:pt x="516395" y="0"/>
                        </a:cubicBezTo>
                        <a:cubicBezTo>
                          <a:pt x="1239511" y="123000"/>
                          <a:pt x="4543172" y="-96860"/>
                          <a:pt x="5447181" y="0"/>
                        </a:cubicBezTo>
                        <a:cubicBezTo>
                          <a:pt x="5690391" y="-32000"/>
                          <a:pt x="5967161" y="223970"/>
                          <a:pt x="5963576" y="516395"/>
                        </a:cubicBezTo>
                        <a:cubicBezTo>
                          <a:pt x="5966749" y="1285221"/>
                          <a:pt x="6057843" y="1738588"/>
                          <a:pt x="5963576" y="2581912"/>
                        </a:cubicBezTo>
                        <a:cubicBezTo>
                          <a:pt x="5939732" y="2875747"/>
                          <a:pt x="5683117" y="3090245"/>
                          <a:pt x="5447181" y="3098307"/>
                        </a:cubicBezTo>
                        <a:cubicBezTo>
                          <a:pt x="3650240" y="2937600"/>
                          <a:pt x="2696308" y="3137974"/>
                          <a:pt x="516395" y="3098307"/>
                        </a:cubicBezTo>
                        <a:cubicBezTo>
                          <a:pt x="179620" y="3087890"/>
                          <a:pt x="-20633" y="2857762"/>
                          <a:pt x="0" y="2581912"/>
                        </a:cubicBezTo>
                        <a:cubicBezTo>
                          <a:pt x="32216" y="2246051"/>
                          <a:pt x="57206" y="1007329"/>
                          <a:pt x="0" y="51639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eur droit avec flèche 6">
            <a:extLst>
              <a:ext uri="{FF2B5EF4-FFF2-40B4-BE49-F238E27FC236}">
                <a16:creationId xmlns:a16="http://schemas.microsoft.com/office/drawing/2014/main" id="{16D47301-70ED-4A0F-899B-C8866EB3D104}"/>
              </a:ext>
            </a:extLst>
          </p:cNvPr>
          <p:cNvCxnSpPr>
            <a:cxnSpLocks/>
          </p:cNvCxnSpPr>
          <p:nvPr/>
        </p:nvCxnSpPr>
        <p:spPr>
          <a:xfrm flipH="1">
            <a:off x="4315524" y="5592540"/>
            <a:ext cx="2" cy="4605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AE2C1AE-117C-48FA-8FDE-AD2A6300B92E}"/>
              </a:ext>
            </a:extLst>
          </p:cNvPr>
          <p:cNvSpPr txBox="1"/>
          <p:nvPr/>
        </p:nvSpPr>
        <p:spPr>
          <a:xfrm>
            <a:off x="4018808" y="5280545"/>
            <a:ext cx="426128" cy="369332"/>
          </a:xfrm>
          <a:prstGeom prst="rect">
            <a:avLst/>
          </a:prstGeom>
          <a:noFill/>
        </p:spPr>
        <p:txBody>
          <a:bodyPr wrap="square" rtlCol="0">
            <a:spAutoFit/>
          </a:bodyPr>
          <a:lstStyle/>
          <a:p>
            <a:r>
              <a:rPr lang="en-US" dirty="0">
                <a:solidFill>
                  <a:srgbClr val="00B050"/>
                </a:solidFill>
              </a:rPr>
              <a:t>Y</a:t>
            </a:r>
          </a:p>
        </p:txBody>
      </p:sp>
      <p:sp>
        <p:nvSpPr>
          <p:cNvPr id="19" name="ZoneTexte 18">
            <a:extLst>
              <a:ext uri="{FF2B5EF4-FFF2-40B4-BE49-F238E27FC236}">
                <a16:creationId xmlns:a16="http://schemas.microsoft.com/office/drawing/2014/main" id="{33598E60-97F4-4EB3-8AC6-29F59A7DBDD8}"/>
              </a:ext>
            </a:extLst>
          </p:cNvPr>
          <p:cNvSpPr txBox="1"/>
          <p:nvPr/>
        </p:nvSpPr>
        <p:spPr>
          <a:xfrm>
            <a:off x="166146" y="5210533"/>
            <a:ext cx="2243093" cy="307777"/>
          </a:xfrm>
          <a:prstGeom prst="rect">
            <a:avLst/>
          </a:prstGeom>
          <a:noFill/>
        </p:spPr>
        <p:txBody>
          <a:bodyPr wrap="square" rtlCol="0">
            <a:spAutoFit/>
          </a:bodyPr>
          <a:lstStyle/>
          <a:p>
            <a:r>
              <a:rPr lang="en-US" sz="1400" dirty="0"/>
              <a:t>GS = Ground Station</a:t>
            </a:r>
          </a:p>
        </p:txBody>
      </p:sp>
      <p:cxnSp>
        <p:nvCxnSpPr>
          <p:cNvPr id="37" name="Connecteur droit avec flèche 36">
            <a:extLst>
              <a:ext uri="{FF2B5EF4-FFF2-40B4-BE49-F238E27FC236}">
                <a16:creationId xmlns:a16="http://schemas.microsoft.com/office/drawing/2014/main" id="{9900914D-3915-4BA7-9069-6A6B445B2DC4}"/>
              </a:ext>
            </a:extLst>
          </p:cNvPr>
          <p:cNvCxnSpPr>
            <a:cxnSpLocks/>
            <a:endCxn id="23" idx="0"/>
          </p:cNvCxnSpPr>
          <p:nvPr/>
        </p:nvCxnSpPr>
        <p:spPr>
          <a:xfrm>
            <a:off x="3898910" y="1833383"/>
            <a:ext cx="7" cy="7393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F2281FE-957D-4D6E-8C1A-2A750758765C}"/>
              </a:ext>
            </a:extLst>
          </p:cNvPr>
          <p:cNvSpPr txBox="1"/>
          <p:nvPr/>
        </p:nvSpPr>
        <p:spPr>
          <a:xfrm>
            <a:off x="4618900" y="2133645"/>
            <a:ext cx="1195216" cy="369332"/>
          </a:xfrm>
          <a:prstGeom prst="rect">
            <a:avLst/>
          </a:prstGeom>
          <a:noFill/>
        </p:spPr>
        <p:txBody>
          <a:bodyPr wrap="square" rtlCol="0">
            <a:spAutoFit/>
          </a:bodyPr>
          <a:lstStyle/>
          <a:p>
            <a:r>
              <a:rPr lang="en-US" dirty="0">
                <a:solidFill>
                  <a:srgbClr val="FFC000"/>
                </a:solidFill>
              </a:rPr>
              <a:t>FL process</a:t>
            </a:r>
          </a:p>
        </p:txBody>
      </p:sp>
      <p:sp>
        <p:nvSpPr>
          <p:cNvPr id="23" name="Organigramme : Procédé 22">
            <a:extLst>
              <a:ext uri="{FF2B5EF4-FFF2-40B4-BE49-F238E27FC236}">
                <a16:creationId xmlns:a16="http://schemas.microsoft.com/office/drawing/2014/main" id="{F3519FD3-1AC2-4553-B934-3565079E9C32}"/>
              </a:ext>
            </a:extLst>
          </p:cNvPr>
          <p:cNvSpPr/>
          <p:nvPr/>
        </p:nvSpPr>
        <p:spPr>
          <a:xfrm>
            <a:off x="3021321" y="2572772"/>
            <a:ext cx="1755191" cy="324462"/>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Receive NN model</a:t>
            </a:r>
          </a:p>
        </p:txBody>
      </p:sp>
      <p:cxnSp>
        <p:nvCxnSpPr>
          <p:cNvPr id="24" name="Connecteur droit avec flèche 23">
            <a:extLst>
              <a:ext uri="{FF2B5EF4-FFF2-40B4-BE49-F238E27FC236}">
                <a16:creationId xmlns:a16="http://schemas.microsoft.com/office/drawing/2014/main" id="{4C716C7C-E834-4C65-A4C6-135BEC6FD2C7}"/>
              </a:ext>
            </a:extLst>
          </p:cNvPr>
          <p:cNvCxnSpPr>
            <a:cxnSpLocks/>
            <a:stCxn id="23" idx="2"/>
            <a:endCxn id="27" idx="0"/>
          </p:cNvCxnSpPr>
          <p:nvPr/>
        </p:nvCxnSpPr>
        <p:spPr>
          <a:xfrm>
            <a:off x="3898917" y="2897234"/>
            <a:ext cx="0" cy="184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rganigramme : Procédé 26">
            <a:extLst>
              <a:ext uri="{FF2B5EF4-FFF2-40B4-BE49-F238E27FC236}">
                <a16:creationId xmlns:a16="http://schemas.microsoft.com/office/drawing/2014/main" id="{99E22DC2-38C4-47AB-9115-E4BBDF02B229}"/>
              </a:ext>
            </a:extLst>
          </p:cNvPr>
          <p:cNvSpPr/>
          <p:nvPr/>
        </p:nvSpPr>
        <p:spPr>
          <a:xfrm>
            <a:off x="3021321" y="3081565"/>
            <a:ext cx="1755191" cy="543709"/>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Train NN with local data</a:t>
            </a:r>
          </a:p>
          <a:p>
            <a:pPr algn="ctr"/>
            <a:r>
              <a:rPr lang="en-US" sz="1200" dirty="0">
                <a:solidFill>
                  <a:schemeClr val="tx1"/>
                </a:solidFill>
              </a:rPr>
              <a:t>Send weights to GS</a:t>
            </a:r>
          </a:p>
        </p:txBody>
      </p:sp>
      <p:cxnSp>
        <p:nvCxnSpPr>
          <p:cNvPr id="29" name="Connecteur droit avec flèche 28">
            <a:extLst>
              <a:ext uri="{FF2B5EF4-FFF2-40B4-BE49-F238E27FC236}">
                <a16:creationId xmlns:a16="http://schemas.microsoft.com/office/drawing/2014/main" id="{65B6131E-AFE7-45E1-88E9-F88DB3301A2C}"/>
              </a:ext>
            </a:extLst>
          </p:cNvPr>
          <p:cNvCxnSpPr>
            <a:cxnSpLocks/>
            <a:stCxn id="27" idx="2"/>
            <a:endCxn id="30" idx="0"/>
          </p:cNvCxnSpPr>
          <p:nvPr/>
        </p:nvCxnSpPr>
        <p:spPr>
          <a:xfrm>
            <a:off x="3898917" y="3625274"/>
            <a:ext cx="1288" cy="2264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Organigramme : Procédé 29">
            <a:extLst>
              <a:ext uri="{FF2B5EF4-FFF2-40B4-BE49-F238E27FC236}">
                <a16:creationId xmlns:a16="http://schemas.microsoft.com/office/drawing/2014/main" id="{461AB465-3120-41B9-9185-798C828E71A1}"/>
              </a:ext>
            </a:extLst>
          </p:cNvPr>
          <p:cNvSpPr/>
          <p:nvPr/>
        </p:nvSpPr>
        <p:spPr>
          <a:xfrm>
            <a:off x="2950296" y="3851753"/>
            <a:ext cx="1899817" cy="543709"/>
          </a:xfrm>
          <a:prstGeom prst="flowChartProcess">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Model averaging → new aggregated model</a:t>
            </a:r>
          </a:p>
        </p:txBody>
      </p:sp>
      <p:cxnSp>
        <p:nvCxnSpPr>
          <p:cNvPr id="36" name="Connecteur droit avec flèche 35">
            <a:extLst>
              <a:ext uri="{FF2B5EF4-FFF2-40B4-BE49-F238E27FC236}">
                <a16:creationId xmlns:a16="http://schemas.microsoft.com/office/drawing/2014/main" id="{78F05EBA-61E9-4F16-B0DA-6538437DC5B5}"/>
              </a:ext>
            </a:extLst>
          </p:cNvPr>
          <p:cNvCxnSpPr>
            <a:cxnSpLocks/>
            <a:stCxn id="30" idx="2"/>
            <a:endCxn id="38" idx="0"/>
          </p:cNvCxnSpPr>
          <p:nvPr/>
        </p:nvCxnSpPr>
        <p:spPr>
          <a:xfrm flipH="1">
            <a:off x="3898913" y="4395462"/>
            <a:ext cx="1292" cy="1509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rganigramme : Décision 37">
            <a:extLst>
              <a:ext uri="{FF2B5EF4-FFF2-40B4-BE49-F238E27FC236}">
                <a16:creationId xmlns:a16="http://schemas.microsoft.com/office/drawing/2014/main" id="{13B033B1-4DEA-4D47-9EE9-49B0D0C86AD1}"/>
              </a:ext>
            </a:extLst>
          </p:cNvPr>
          <p:cNvSpPr/>
          <p:nvPr/>
        </p:nvSpPr>
        <p:spPr>
          <a:xfrm>
            <a:off x="2670284" y="4546453"/>
            <a:ext cx="2457257" cy="754373"/>
          </a:xfrm>
          <a:prstGeom prst="flowChartDecision">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Threshold reached (Accuracy, n° of rounds…) ?</a:t>
            </a:r>
          </a:p>
        </p:txBody>
      </p:sp>
      <p:cxnSp>
        <p:nvCxnSpPr>
          <p:cNvPr id="60" name="Connecteur droit 59">
            <a:extLst>
              <a:ext uri="{FF2B5EF4-FFF2-40B4-BE49-F238E27FC236}">
                <a16:creationId xmlns:a16="http://schemas.microsoft.com/office/drawing/2014/main" id="{97228D81-A34E-48F0-A8CD-84F2EDEFBFEC}"/>
              </a:ext>
            </a:extLst>
          </p:cNvPr>
          <p:cNvCxnSpPr>
            <a:cxnSpLocks/>
          </p:cNvCxnSpPr>
          <p:nvPr/>
        </p:nvCxnSpPr>
        <p:spPr>
          <a:xfrm>
            <a:off x="3898910" y="5295383"/>
            <a:ext cx="0" cy="2967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09C729A6-6338-45B8-B25E-A65194977EB5}"/>
              </a:ext>
            </a:extLst>
          </p:cNvPr>
          <p:cNvCxnSpPr>
            <a:cxnSpLocks/>
          </p:cNvCxnSpPr>
          <p:nvPr/>
        </p:nvCxnSpPr>
        <p:spPr>
          <a:xfrm flipH="1">
            <a:off x="2575576" y="5592540"/>
            <a:ext cx="1729510" cy="46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ZoneTexte 62">
            <a:extLst>
              <a:ext uri="{FF2B5EF4-FFF2-40B4-BE49-F238E27FC236}">
                <a16:creationId xmlns:a16="http://schemas.microsoft.com/office/drawing/2014/main" id="{A8B0CE50-90FB-467A-A425-E49537C6252B}"/>
              </a:ext>
            </a:extLst>
          </p:cNvPr>
          <p:cNvSpPr txBox="1"/>
          <p:nvPr/>
        </p:nvSpPr>
        <p:spPr>
          <a:xfrm>
            <a:off x="3457339" y="5280545"/>
            <a:ext cx="426128" cy="369332"/>
          </a:xfrm>
          <a:prstGeom prst="rect">
            <a:avLst/>
          </a:prstGeom>
          <a:noFill/>
        </p:spPr>
        <p:txBody>
          <a:bodyPr wrap="square" rtlCol="0">
            <a:spAutoFit/>
          </a:bodyPr>
          <a:lstStyle/>
          <a:p>
            <a:r>
              <a:rPr lang="en-US" dirty="0">
                <a:solidFill>
                  <a:srgbClr val="FF0000"/>
                </a:solidFill>
              </a:rPr>
              <a:t>N</a:t>
            </a:r>
          </a:p>
        </p:txBody>
      </p:sp>
      <p:cxnSp>
        <p:nvCxnSpPr>
          <p:cNvPr id="65" name="Connecteur droit 64">
            <a:extLst>
              <a:ext uri="{FF2B5EF4-FFF2-40B4-BE49-F238E27FC236}">
                <a16:creationId xmlns:a16="http://schemas.microsoft.com/office/drawing/2014/main" id="{A7A55291-2650-43D8-8C0E-E73D740C67CF}"/>
              </a:ext>
            </a:extLst>
          </p:cNvPr>
          <p:cNvCxnSpPr>
            <a:cxnSpLocks/>
          </p:cNvCxnSpPr>
          <p:nvPr/>
        </p:nvCxnSpPr>
        <p:spPr>
          <a:xfrm flipH="1">
            <a:off x="2565459" y="2340820"/>
            <a:ext cx="1172" cy="325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CBCAB9C3-0987-40E5-A2CD-64CB0F5A2141}"/>
              </a:ext>
            </a:extLst>
          </p:cNvPr>
          <p:cNvCxnSpPr>
            <a:cxnSpLocks/>
          </p:cNvCxnSpPr>
          <p:nvPr/>
        </p:nvCxnSpPr>
        <p:spPr>
          <a:xfrm flipH="1">
            <a:off x="2566631" y="2340788"/>
            <a:ext cx="132333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rganigramme : Procédé 96">
            <a:extLst>
              <a:ext uri="{FF2B5EF4-FFF2-40B4-BE49-F238E27FC236}">
                <a16:creationId xmlns:a16="http://schemas.microsoft.com/office/drawing/2014/main" id="{A664F2E4-1958-4D09-B50B-F81EB34EFDDC}"/>
              </a:ext>
            </a:extLst>
          </p:cNvPr>
          <p:cNvSpPr/>
          <p:nvPr/>
        </p:nvSpPr>
        <p:spPr>
          <a:xfrm>
            <a:off x="3425130" y="6049461"/>
            <a:ext cx="1791378" cy="543709"/>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Receive trained NN model from GS &amp; Take off</a:t>
            </a:r>
          </a:p>
        </p:txBody>
      </p:sp>
      <p:sp>
        <p:nvSpPr>
          <p:cNvPr id="101" name="Organigramme : Procédé 100">
            <a:extLst>
              <a:ext uri="{FF2B5EF4-FFF2-40B4-BE49-F238E27FC236}">
                <a16:creationId xmlns:a16="http://schemas.microsoft.com/office/drawing/2014/main" id="{5659AF19-14CE-4939-941C-30B96F0BF68D}"/>
              </a:ext>
            </a:extLst>
          </p:cNvPr>
          <p:cNvSpPr/>
          <p:nvPr/>
        </p:nvSpPr>
        <p:spPr>
          <a:xfrm>
            <a:off x="7168799" y="282143"/>
            <a:ext cx="1755191" cy="543709"/>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Get first </a:t>
            </a:r>
            <a:r>
              <a:rPr lang="en-US" sz="1200" i="1" dirty="0">
                <a:solidFill>
                  <a:schemeClr val="tx1"/>
                </a:solidFill>
              </a:rPr>
              <a:t>L</a:t>
            </a:r>
            <a:r>
              <a:rPr lang="en-US" sz="1200" dirty="0">
                <a:solidFill>
                  <a:schemeClr val="tx1"/>
                </a:solidFill>
              </a:rPr>
              <a:t> 4D data points</a:t>
            </a:r>
          </a:p>
        </p:txBody>
      </p:sp>
      <p:cxnSp>
        <p:nvCxnSpPr>
          <p:cNvPr id="102" name="Connecteur droit avec flèche 101">
            <a:extLst>
              <a:ext uri="{FF2B5EF4-FFF2-40B4-BE49-F238E27FC236}">
                <a16:creationId xmlns:a16="http://schemas.microsoft.com/office/drawing/2014/main" id="{1CA31D97-7089-4C43-A21C-9D6EC5D757DB}"/>
              </a:ext>
            </a:extLst>
          </p:cNvPr>
          <p:cNvCxnSpPr>
            <a:cxnSpLocks/>
            <a:stCxn id="101" idx="2"/>
          </p:cNvCxnSpPr>
          <p:nvPr/>
        </p:nvCxnSpPr>
        <p:spPr>
          <a:xfrm>
            <a:off x="8046395" y="825852"/>
            <a:ext cx="0" cy="2244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Organigramme : Procédé 104">
            <a:extLst>
              <a:ext uri="{FF2B5EF4-FFF2-40B4-BE49-F238E27FC236}">
                <a16:creationId xmlns:a16="http://schemas.microsoft.com/office/drawing/2014/main" id="{93EBECFD-467C-4BF3-9446-300607BCFAFC}"/>
              </a:ext>
            </a:extLst>
          </p:cNvPr>
          <p:cNvSpPr/>
          <p:nvPr/>
        </p:nvSpPr>
        <p:spPr>
          <a:xfrm>
            <a:off x="7163504" y="1039758"/>
            <a:ext cx="1755191" cy="357318"/>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Predict </a:t>
            </a:r>
            <a:r>
              <a:rPr lang="en-US" sz="1200" i="1" dirty="0">
                <a:solidFill>
                  <a:schemeClr val="tx1"/>
                </a:solidFill>
              </a:rPr>
              <a:t>L</a:t>
            </a:r>
            <a:r>
              <a:rPr lang="en-US" sz="1200" dirty="0">
                <a:solidFill>
                  <a:schemeClr val="tx1"/>
                </a:solidFill>
              </a:rPr>
              <a:t>+1</a:t>
            </a:r>
            <a:r>
              <a:rPr lang="en-US" sz="1200" baseline="30000" dirty="0">
                <a:solidFill>
                  <a:schemeClr val="tx1"/>
                </a:solidFill>
              </a:rPr>
              <a:t>th</a:t>
            </a:r>
            <a:r>
              <a:rPr lang="en-US" sz="1200" dirty="0">
                <a:solidFill>
                  <a:schemeClr val="tx1"/>
                </a:solidFill>
              </a:rPr>
              <a:t> point</a:t>
            </a:r>
          </a:p>
          <a:p>
            <a:pPr algn="ctr"/>
            <a:r>
              <a:rPr lang="en-US" sz="1200" dirty="0">
                <a:solidFill>
                  <a:schemeClr val="tx1"/>
                </a:solidFill>
              </a:rPr>
              <a:t>Wait </a:t>
            </a:r>
            <a:r>
              <a:rPr lang="el-GR" sz="1200" dirty="0">
                <a:solidFill>
                  <a:schemeClr val="tx1"/>
                </a:solidFill>
              </a:rPr>
              <a:t>Δ</a:t>
            </a:r>
            <a:r>
              <a:rPr lang="fr-FR" sz="1200" dirty="0">
                <a:solidFill>
                  <a:schemeClr val="tx1"/>
                </a:solidFill>
              </a:rPr>
              <a:t>t</a:t>
            </a:r>
          </a:p>
        </p:txBody>
      </p:sp>
      <p:sp>
        <p:nvSpPr>
          <p:cNvPr id="109" name="ZoneTexte 108">
            <a:extLst>
              <a:ext uri="{FF2B5EF4-FFF2-40B4-BE49-F238E27FC236}">
                <a16:creationId xmlns:a16="http://schemas.microsoft.com/office/drawing/2014/main" id="{692781E9-970C-4B05-99C1-9549AAAC5E43}"/>
              </a:ext>
            </a:extLst>
          </p:cNvPr>
          <p:cNvSpPr txBox="1"/>
          <p:nvPr/>
        </p:nvSpPr>
        <p:spPr>
          <a:xfrm>
            <a:off x="116454" y="90104"/>
            <a:ext cx="1991323" cy="1323439"/>
          </a:xfrm>
          <a:prstGeom prst="rect">
            <a:avLst/>
          </a:prstGeom>
          <a:noFill/>
          <a:ln w="19050">
            <a:solidFill>
              <a:schemeClr val="tx1"/>
            </a:solidFill>
          </a:ln>
        </p:spPr>
        <p:txBody>
          <a:bodyPr wrap="square" rtlCol="0">
            <a:spAutoFit/>
          </a:bodyPr>
          <a:lstStyle/>
          <a:p>
            <a:pPr algn="ctr"/>
            <a:r>
              <a:rPr lang="en-US" sz="1600" dirty="0"/>
              <a:t>We want to go from airport ABC to airport DEF while sending as little Mode-S data as possible</a:t>
            </a:r>
          </a:p>
        </p:txBody>
      </p:sp>
      <p:sp>
        <p:nvSpPr>
          <p:cNvPr id="33" name="Organigramme : Décision 32">
            <a:extLst>
              <a:ext uri="{FF2B5EF4-FFF2-40B4-BE49-F238E27FC236}">
                <a16:creationId xmlns:a16="http://schemas.microsoft.com/office/drawing/2014/main" id="{176EF9A6-E183-4CEF-B6BE-FAD654C09A06}"/>
              </a:ext>
            </a:extLst>
          </p:cNvPr>
          <p:cNvSpPr/>
          <p:nvPr/>
        </p:nvSpPr>
        <p:spPr>
          <a:xfrm>
            <a:off x="6618429" y="1673579"/>
            <a:ext cx="2852809" cy="948525"/>
          </a:xfrm>
          <a:prstGeom prst="flowChartDecision">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 our coordinates close to the prediction?</a:t>
            </a:r>
          </a:p>
        </p:txBody>
      </p:sp>
      <p:cxnSp>
        <p:nvCxnSpPr>
          <p:cNvPr id="34" name="Connecteur droit 33">
            <a:extLst>
              <a:ext uri="{FF2B5EF4-FFF2-40B4-BE49-F238E27FC236}">
                <a16:creationId xmlns:a16="http://schemas.microsoft.com/office/drawing/2014/main" id="{BC8FE31E-DC69-4B31-AAF4-E5CBF382435C}"/>
              </a:ext>
            </a:extLst>
          </p:cNvPr>
          <p:cNvCxnSpPr>
            <a:cxnSpLocks/>
            <a:stCxn id="33" idx="2"/>
          </p:cNvCxnSpPr>
          <p:nvPr/>
        </p:nvCxnSpPr>
        <p:spPr>
          <a:xfrm flipH="1">
            <a:off x="8041100" y="2622104"/>
            <a:ext cx="3734" cy="250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EE926958-C3D5-4A03-AF93-A540FD54DF76}"/>
              </a:ext>
            </a:extLst>
          </p:cNvPr>
          <p:cNvCxnSpPr>
            <a:cxnSpLocks/>
          </p:cNvCxnSpPr>
          <p:nvPr/>
        </p:nvCxnSpPr>
        <p:spPr>
          <a:xfrm flipH="1">
            <a:off x="9219761" y="2866837"/>
            <a:ext cx="61" cy="2284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1154E8C1-2B88-4071-BCFF-4E578B0392B5}"/>
              </a:ext>
            </a:extLst>
          </p:cNvPr>
          <p:cNvCxnSpPr>
            <a:cxnSpLocks/>
          </p:cNvCxnSpPr>
          <p:nvPr/>
        </p:nvCxnSpPr>
        <p:spPr>
          <a:xfrm flipH="1">
            <a:off x="7490541" y="2866837"/>
            <a:ext cx="17122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EE10F248-2D83-4A65-A9C2-ABF1CC86FE5F}"/>
              </a:ext>
            </a:extLst>
          </p:cNvPr>
          <p:cNvSpPr txBox="1"/>
          <p:nvPr/>
        </p:nvSpPr>
        <p:spPr>
          <a:xfrm>
            <a:off x="7652508" y="2570176"/>
            <a:ext cx="279598" cy="369332"/>
          </a:xfrm>
          <a:prstGeom prst="rect">
            <a:avLst/>
          </a:prstGeom>
          <a:noFill/>
        </p:spPr>
        <p:txBody>
          <a:bodyPr wrap="square" rtlCol="0">
            <a:spAutoFit/>
          </a:bodyPr>
          <a:lstStyle/>
          <a:p>
            <a:r>
              <a:rPr lang="en-US" dirty="0">
                <a:solidFill>
                  <a:srgbClr val="00B050"/>
                </a:solidFill>
              </a:rPr>
              <a:t>Y</a:t>
            </a:r>
          </a:p>
        </p:txBody>
      </p:sp>
      <p:sp>
        <p:nvSpPr>
          <p:cNvPr id="43" name="ZoneTexte 42">
            <a:extLst>
              <a:ext uri="{FF2B5EF4-FFF2-40B4-BE49-F238E27FC236}">
                <a16:creationId xmlns:a16="http://schemas.microsoft.com/office/drawing/2014/main" id="{DCE977CD-E0EA-4401-BB3A-8D3EF76B7715}"/>
              </a:ext>
            </a:extLst>
          </p:cNvPr>
          <p:cNvSpPr txBox="1"/>
          <p:nvPr/>
        </p:nvSpPr>
        <p:spPr>
          <a:xfrm>
            <a:off x="8172633" y="2578503"/>
            <a:ext cx="426128" cy="369332"/>
          </a:xfrm>
          <a:prstGeom prst="rect">
            <a:avLst/>
          </a:prstGeom>
          <a:noFill/>
        </p:spPr>
        <p:txBody>
          <a:bodyPr wrap="square" rtlCol="0">
            <a:spAutoFit/>
          </a:bodyPr>
          <a:lstStyle/>
          <a:p>
            <a:r>
              <a:rPr lang="en-US" dirty="0">
                <a:solidFill>
                  <a:srgbClr val="FF0000"/>
                </a:solidFill>
              </a:rPr>
              <a:t>N</a:t>
            </a:r>
          </a:p>
        </p:txBody>
      </p:sp>
      <p:sp>
        <p:nvSpPr>
          <p:cNvPr id="44" name="Organigramme : Procédé 43">
            <a:extLst>
              <a:ext uri="{FF2B5EF4-FFF2-40B4-BE49-F238E27FC236}">
                <a16:creationId xmlns:a16="http://schemas.microsoft.com/office/drawing/2014/main" id="{A446B19B-0050-4AA5-ADAB-22C50D521BF3}"/>
              </a:ext>
            </a:extLst>
          </p:cNvPr>
          <p:cNvSpPr/>
          <p:nvPr/>
        </p:nvSpPr>
        <p:spPr>
          <a:xfrm>
            <a:off x="8563932" y="3095497"/>
            <a:ext cx="1316355" cy="597573"/>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Get &amp; use real coordinates as data point </a:t>
            </a:r>
          </a:p>
        </p:txBody>
      </p:sp>
      <p:cxnSp>
        <p:nvCxnSpPr>
          <p:cNvPr id="45" name="Connecteur droit 44">
            <a:extLst>
              <a:ext uri="{FF2B5EF4-FFF2-40B4-BE49-F238E27FC236}">
                <a16:creationId xmlns:a16="http://schemas.microsoft.com/office/drawing/2014/main" id="{78187868-AB4C-4F0F-BCEB-A12BA66C9A85}"/>
              </a:ext>
            </a:extLst>
          </p:cNvPr>
          <p:cNvCxnSpPr>
            <a:cxnSpLocks/>
            <a:endCxn id="210" idx="2"/>
          </p:cNvCxnSpPr>
          <p:nvPr/>
        </p:nvCxnSpPr>
        <p:spPr>
          <a:xfrm flipV="1">
            <a:off x="7490541" y="3678631"/>
            <a:ext cx="0" cy="1053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10DA50DB-80BA-4321-BF73-14CA929FE259}"/>
              </a:ext>
            </a:extLst>
          </p:cNvPr>
          <p:cNvCxnSpPr>
            <a:cxnSpLocks/>
          </p:cNvCxnSpPr>
          <p:nvPr/>
        </p:nvCxnSpPr>
        <p:spPr>
          <a:xfrm flipH="1" flipV="1">
            <a:off x="7490541" y="3775448"/>
            <a:ext cx="1731569" cy="85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528ADEB5-E98D-4CEE-8D25-C00FE32AF45E}"/>
              </a:ext>
            </a:extLst>
          </p:cNvPr>
          <p:cNvCxnSpPr>
            <a:cxnSpLocks/>
          </p:cNvCxnSpPr>
          <p:nvPr/>
        </p:nvCxnSpPr>
        <p:spPr>
          <a:xfrm>
            <a:off x="9219761" y="3724292"/>
            <a:ext cx="2349" cy="597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C4BAA279-AC70-4934-B599-EDADC35FEE0C}"/>
              </a:ext>
            </a:extLst>
          </p:cNvPr>
          <p:cNvCxnSpPr>
            <a:cxnSpLocks/>
          </p:cNvCxnSpPr>
          <p:nvPr/>
        </p:nvCxnSpPr>
        <p:spPr>
          <a:xfrm>
            <a:off x="10449103" y="1519292"/>
            <a:ext cx="0" cy="3077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3CC60AE0-ECA7-4938-ADC5-CE6EF8A14468}"/>
              </a:ext>
            </a:extLst>
          </p:cNvPr>
          <p:cNvCxnSpPr>
            <a:cxnSpLocks/>
          </p:cNvCxnSpPr>
          <p:nvPr/>
        </p:nvCxnSpPr>
        <p:spPr>
          <a:xfrm flipH="1" flipV="1">
            <a:off x="8031564" y="1516806"/>
            <a:ext cx="2417417" cy="24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192448B1-CE60-422C-9662-F084219B30CB}"/>
              </a:ext>
            </a:extLst>
          </p:cNvPr>
          <p:cNvCxnSpPr>
            <a:cxnSpLocks/>
            <a:stCxn id="105" idx="2"/>
            <a:endCxn id="33" idx="0"/>
          </p:cNvCxnSpPr>
          <p:nvPr/>
        </p:nvCxnSpPr>
        <p:spPr>
          <a:xfrm>
            <a:off x="8041100" y="1397076"/>
            <a:ext cx="3734" cy="2765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rganigramme : Préparation 3">
            <a:extLst>
              <a:ext uri="{FF2B5EF4-FFF2-40B4-BE49-F238E27FC236}">
                <a16:creationId xmlns:a16="http://schemas.microsoft.com/office/drawing/2014/main" id="{93E2E20B-E9EB-4747-A1E6-A1E6BA87B4F7}"/>
              </a:ext>
            </a:extLst>
          </p:cNvPr>
          <p:cNvSpPr/>
          <p:nvPr/>
        </p:nvSpPr>
        <p:spPr>
          <a:xfrm>
            <a:off x="9653294" y="1833383"/>
            <a:ext cx="1591374" cy="941982"/>
          </a:xfrm>
          <a:prstGeom prst="flowChartPreparati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Wait </a:t>
            </a:r>
            <a:r>
              <a:rPr lang="el-GR" sz="1200" dirty="0">
                <a:solidFill>
                  <a:schemeClr val="tx1"/>
                </a:solidFill>
              </a:rPr>
              <a:t>Δ</a:t>
            </a:r>
            <a:r>
              <a:rPr lang="fr-FR" sz="1200" dirty="0">
                <a:solidFill>
                  <a:schemeClr val="tx1"/>
                </a:solidFill>
              </a:rPr>
              <a:t>t</a:t>
            </a:r>
          </a:p>
          <a:p>
            <a:pPr algn="ctr"/>
            <a:r>
              <a:rPr lang="fr-FR" sz="1200" dirty="0">
                <a:solidFill>
                  <a:schemeClr val="tx1"/>
                </a:solidFill>
              </a:rPr>
              <a:t>« n ← n+1 »</a:t>
            </a:r>
            <a:endParaRPr lang="en-US" sz="1200" dirty="0">
              <a:solidFill>
                <a:schemeClr val="tx1"/>
              </a:solidFill>
            </a:endParaRPr>
          </a:p>
        </p:txBody>
      </p:sp>
      <p:cxnSp>
        <p:nvCxnSpPr>
          <p:cNvPr id="52" name="Connecteur droit avec flèche 51">
            <a:extLst>
              <a:ext uri="{FF2B5EF4-FFF2-40B4-BE49-F238E27FC236}">
                <a16:creationId xmlns:a16="http://schemas.microsoft.com/office/drawing/2014/main" id="{4E0D159D-0103-4124-BC51-8C06F3C51AEE}"/>
              </a:ext>
            </a:extLst>
          </p:cNvPr>
          <p:cNvCxnSpPr>
            <a:cxnSpLocks/>
            <a:endCxn id="152" idx="2"/>
          </p:cNvCxnSpPr>
          <p:nvPr/>
        </p:nvCxnSpPr>
        <p:spPr>
          <a:xfrm flipV="1">
            <a:off x="10448799" y="4515006"/>
            <a:ext cx="0" cy="8397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6B7EAD57-6EA2-4048-9D98-5CAC817E2640}"/>
              </a:ext>
            </a:extLst>
          </p:cNvPr>
          <p:cNvCxnSpPr>
            <a:cxnSpLocks/>
          </p:cNvCxnSpPr>
          <p:nvPr/>
        </p:nvCxnSpPr>
        <p:spPr>
          <a:xfrm>
            <a:off x="6091222" y="0"/>
            <a:ext cx="0" cy="685800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127E25D3-0877-41A8-9BE2-350D4C63CDF4}"/>
              </a:ext>
            </a:extLst>
          </p:cNvPr>
          <p:cNvSpPr txBox="1"/>
          <p:nvPr/>
        </p:nvSpPr>
        <p:spPr>
          <a:xfrm>
            <a:off x="10001566" y="32130"/>
            <a:ext cx="2172943" cy="553998"/>
          </a:xfrm>
          <a:prstGeom prst="rect">
            <a:avLst/>
          </a:prstGeom>
          <a:noFill/>
          <a:ln>
            <a:solidFill>
              <a:schemeClr val="accent1"/>
            </a:solidFill>
          </a:ln>
        </p:spPr>
        <p:txBody>
          <a:bodyPr wrap="square" rtlCol="0">
            <a:spAutoFit/>
          </a:bodyPr>
          <a:lstStyle/>
          <a:p>
            <a:pPr algn="ctr"/>
            <a:r>
              <a:rPr lang="en-US" dirty="0">
                <a:solidFill>
                  <a:schemeClr val="accent1"/>
                </a:solidFill>
              </a:rPr>
              <a:t>Aerial phase</a:t>
            </a:r>
          </a:p>
          <a:p>
            <a:pPr algn="ctr"/>
            <a:r>
              <a:rPr lang="en-US" sz="1200" dirty="0">
                <a:solidFill>
                  <a:schemeClr val="accent1"/>
                </a:solidFill>
              </a:rPr>
              <a:t>Connection with GS if needed</a:t>
            </a:r>
          </a:p>
        </p:txBody>
      </p:sp>
      <p:sp>
        <p:nvSpPr>
          <p:cNvPr id="74" name="ZoneTexte 73">
            <a:extLst>
              <a:ext uri="{FF2B5EF4-FFF2-40B4-BE49-F238E27FC236}">
                <a16:creationId xmlns:a16="http://schemas.microsoft.com/office/drawing/2014/main" id="{7275ADB1-E7CD-4523-B53A-DD7E9E11151C}"/>
              </a:ext>
            </a:extLst>
          </p:cNvPr>
          <p:cNvSpPr txBox="1"/>
          <p:nvPr/>
        </p:nvSpPr>
        <p:spPr>
          <a:xfrm>
            <a:off x="3191190" y="90104"/>
            <a:ext cx="1726040" cy="553998"/>
          </a:xfrm>
          <a:prstGeom prst="rect">
            <a:avLst/>
          </a:prstGeom>
          <a:noFill/>
          <a:ln>
            <a:solidFill>
              <a:schemeClr val="accent1"/>
            </a:solidFill>
          </a:ln>
        </p:spPr>
        <p:txBody>
          <a:bodyPr wrap="square" rtlCol="0">
            <a:spAutoFit/>
          </a:bodyPr>
          <a:lstStyle/>
          <a:p>
            <a:pPr algn="ctr"/>
            <a:r>
              <a:rPr lang="en-US" dirty="0">
                <a:solidFill>
                  <a:schemeClr val="accent1"/>
                </a:solidFill>
              </a:rPr>
              <a:t>Ground phase</a:t>
            </a:r>
          </a:p>
          <a:p>
            <a:pPr algn="ctr"/>
            <a:r>
              <a:rPr lang="en-US" sz="1200" dirty="0">
                <a:solidFill>
                  <a:schemeClr val="accent1"/>
                </a:solidFill>
              </a:rPr>
              <a:t>Connection with GS</a:t>
            </a:r>
          </a:p>
        </p:txBody>
      </p:sp>
      <p:cxnSp>
        <p:nvCxnSpPr>
          <p:cNvPr id="93" name="Connecteur droit 92">
            <a:extLst>
              <a:ext uri="{FF2B5EF4-FFF2-40B4-BE49-F238E27FC236}">
                <a16:creationId xmlns:a16="http://schemas.microsoft.com/office/drawing/2014/main" id="{FC5ECCD3-2374-42E2-8ACF-364EE277A03D}"/>
              </a:ext>
            </a:extLst>
          </p:cNvPr>
          <p:cNvCxnSpPr>
            <a:cxnSpLocks/>
          </p:cNvCxnSpPr>
          <p:nvPr/>
        </p:nvCxnSpPr>
        <p:spPr>
          <a:xfrm flipV="1">
            <a:off x="7834028" y="921620"/>
            <a:ext cx="1419805" cy="1"/>
          </a:xfrm>
          <a:prstGeom prst="line">
            <a:avLst/>
          </a:prstGeom>
          <a:ln w="28575">
            <a:solidFill>
              <a:schemeClr val="accent2"/>
            </a:solidFill>
            <a:prstDash val="dashDot"/>
          </a:ln>
        </p:spPr>
        <p:style>
          <a:lnRef idx="1">
            <a:schemeClr val="accent1"/>
          </a:lnRef>
          <a:fillRef idx="0">
            <a:schemeClr val="accent1"/>
          </a:fillRef>
          <a:effectRef idx="0">
            <a:schemeClr val="accent1"/>
          </a:effectRef>
          <a:fontRef idx="minor">
            <a:schemeClr val="tx1"/>
          </a:fontRef>
        </p:style>
      </p:cxnSp>
      <p:sp>
        <p:nvSpPr>
          <p:cNvPr id="95" name="ZoneTexte 94">
            <a:extLst>
              <a:ext uri="{FF2B5EF4-FFF2-40B4-BE49-F238E27FC236}">
                <a16:creationId xmlns:a16="http://schemas.microsoft.com/office/drawing/2014/main" id="{A992ADEF-C295-481D-94D6-86447BA67E5B}"/>
              </a:ext>
            </a:extLst>
          </p:cNvPr>
          <p:cNvSpPr txBox="1"/>
          <p:nvPr/>
        </p:nvSpPr>
        <p:spPr>
          <a:xfrm>
            <a:off x="9295458" y="757262"/>
            <a:ext cx="2333900" cy="307777"/>
          </a:xfrm>
          <a:prstGeom prst="rect">
            <a:avLst/>
          </a:prstGeom>
          <a:noFill/>
        </p:spPr>
        <p:txBody>
          <a:bodyPr wrap="square" rtlCol="0">
            <a:spAutoFit/>
          </a:bodyPr>
          <a:lstStyle/>
          <a:p>
            <a:pPr algn="ctr"/>
            <a:r>
              <a:rPr lang="en-US" sz="1400" dirty="0">
                <a:solidFill>
                  <a:schemeClr val="accent2"/>
                </a:solidFill>
              </a:rPr>
              <a:t>Start of wireless travelling</a:t>
            </a:r>
          </a:p>
        </p:txBody>
      </p:sp>
      <p:sp>
        <p:nvSpPr>
          <p:cNvPr id="100" name="Organigramme : Procédé 99">
            <a:extLst>
              <a:ext uri="{FF2B5EF4-FFF2-40B4-BE49-F238E27FC236}">
                <a16:creationId xmlns:a16="http://schemas.microsoft.com/office/drawing/2014/main" id="{3F6C2950-E6FC-4C67-93BD-DD8D730414C1}"/>
              </a:ext>
            </a:extLst>
          </p:cNvPr>
          <p:cNvSpPr/>
          <p:nvPr/>
        </p:nvSpPr>
        <p:spPr>
          <a:xfrm>
            <a:off x="9569989" y="4163134"/>
            <a:ext cx="1755191" cy="352598"/>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Predict (n+1)</a:t>
            </a:r>
            <a:r>
              <a:rPr lang="en-US" sz="1200" baseline="30000" dirty="0" err="1">
                <a:solidFill>
                  <a:schemeClr val="tx1"/>
                </a:solidFill>
              </a:rPr>
              <a:t>th</a:t>
            </a:r>
            <a:r>
              <a:rPr lang="en-US" sz="1200" dirty="0">
                <a:solidFill>
                  <a:schemeClr val="tx1"/>
                </a:solidFill>
              </a:rPr>
              <a:t> point</a:t>
            </a:r>
          </a:p>
        </p:txBody>
      </p:sp>
      <p:sp>
        <p:nvSpPr>
          <p:cNvPr id="152" name="Organigramme : Procédé 151">
            <a:extLst>
              <a:ext uri="{FF2B5EF4-FFF2-40B4-BE49-F238E27FC236}">
                <a16:creationId xmlns:a16="http://schemas.microsoft.com/office/drawing/2014/main" id="{C8DBC838-D423-41D7-BCAD-FD0F6F1EB10D}"/>
              </a:ext>
            </a:extLst>
          </p:cNvPr>
          <p:cNvSpPr/>
          <p:nvPr/>
        </p:nvSpPr>
        <p:spPr>
          <a:xfrm>
            <a:off x="9571203" y="4161520"/>
            <a:ext cx="1755191" cy="353486"/>
          </a:xfrm>
          <a:prstGeom prst="flowChartProcess">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153" name="Connecteur droit avec flèche 152">
            <a:extLst>
              <a:ext uri="{FF2B5EF4-FFF2-40B4-BE49-F238E27FC236}">
                <a16:creationId xmlns:a16="http://schemas.microsoft.com/office/drawing/2014/main" id="{F2B198B5-016E-4F7C-A6BE-D919DCEF861D}"/>
              </a:ext>
            </a:extLst>
          </p:cNvPr>
          <p:cNvCxnSpPr>
            <a:cxnSpLocks/>
            <a:endCxn id="157" idx="0"/>
          </p:cNvCxnSpPr>
          <p:nvPr/>
        </p:nvCxnSpPr>
        <p:spPr>
          <a:xfrm>
            <a:off x="8254515" y="3777369"/>
            <a:ext cx="4300" cy="4297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Organigramme : Procédé 155">
            <a:extLst>
              <a:ext uri="{FF2B5EF4-FFF2-40B4-BE49-F238E27FC236}">
                <a16:creationId xmlns:a16="http://schemas.microsoft.com/office/drawing/2014/main" id="{76391CEA-B7F9-403D-9429-2BA2E629E055}"/>
              </a:ext>
            </a:extLst>
          </p:cNvPr>
          <p:cNvSpPr/>
          <p:nvPr/>
        </p:nvSpPr>
        <p:spPr>
          <a:xfrm>
            <a:off x="6872943" y="5574578"/>
            <a:ext cx="1458806" cy="329362"/>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Stop process</a:t>
            </a:r>
            <a:endParaRPr lang="en-US" sz="1200" dirty="0">
              <a:solidFill>
                <a:schemeClr val="tx1"/>
              </a:solidFill>
            </a:endParaRPr>
          </a:p>
        </p:txBody>
      </p:sp>
      <p:sp>
        <p:nvSpPr>
          <p:cNvPr id="157" name="Organigramme : Décision 156">
            <a:extLst>
              <a:ext uri="{FF2B5EF4-FFF2-40B4-BE49-F238E27FC236}">
                <a16:creationId xmlns:a16="http://schemas.microsoft.com/office/drawing/2014/main" id="{4A9E14C6-80DC-47B9-8411-3E5C06E0C47D}"/>
              </a:ext>
            </a:extLst>
          </p:cNvPr>
          <p:cNvSpPr/>
          <p:nvPr/>
        </p:nvSpPr>
        <p:spPr>
          <a:xfrm>
            <a:off x="7061214" y="4207077"/>
            <a:ext cx="2395201" cy="801598"/>
          </a:xfrm>
          <a:prstGeom prst="flowChartDecision">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158" name="Connecteur droit 157">
            <a:extLst>
              <a:ext uri="{FF2B5EF4-FFF2-40B4-BE49-F238E27FC236}">
                <a16:creationId xmlns:a16="http://schemas.microsoft.com/office/drawing/2014/main" id="{FAEE6DA9-E446-4EC0-8412-9AE185A58EDD}"/>
              </a:ext>
            </a:extLst>
          </p:cNvPr>
          <p:cNvCxnSpPr>
            <a:cxnSpLocks/>
          </p:cNvCxnSpPr>
          <p:nvPr/>
        </p:nvCxnSpPr>
        <p:spPr>
          <a:xfrm>
            <a:off x="8254514" y="5008675"/>
            <a:ext cx="0" cy="3315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Connecteur droit 158">
            <a:extLst>
              <a:ext uri="{FF2B5EF4-FFF2-40B4-BE49-F238E27FC236}">
                <a16:creationId xmlns:a16="http://schemas.microsoft.com/office/drawing/2014/main" id="{D9C62785-112B-46C4-90B4-7177DD528185}"/>
              </a:ext>
            </a:extLst>
          </p:cNvPr>
          <p:cNvCxnSpPr>
            <a:cxnSpLocks/>
          </p:cNvCxnSpPr>
          <p:nvPr/>
        </p:nvCxnSpPr>
        <p:spPr>
          <a:xfrm flipH="1">
            <a:off x="7592953" y="5360029"/>
            <a:ext cx="28559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ZoneTexte 159">
            <a:extLst>
              <a:ext uri="{FF2B5EF4-FFF2-40B4-BE49-F238E27FC236}">
                <a16:creationId xmlns:a16="http://schemas.microsoft.com/office/drawing/2014/main" id="{7722158F-06FA-4C7C-BCE9-D3DCA858B830}"/>
              </a:ext>
            </a:extLst>
          </p:cNvPr>
          <p:cNvSpPr txBox="1"/>
          <p:nvPr/>
        </p:nvSpPr>
        <p:spPr>
          <a:xfrm>
            <a:off x="7811046" y="5039118"/>
            <a:ext cx="426128" cy="369332"/>
          </a:xfrm>
          <a:prstGeom prst="rect">
            <a:avLst/>
          </a:prstGeom>
          <a:noFill/>
        </p:spPr>
        <p:txBody>
          <a:bodyPr wrap="square" rtlCol="0">
            <a:spAutoFit/>
          </a:bodyPr>
          <a:lstStyle/>
          <a:p>
            <a:r>
              <a:rPr lang="en-US" dirty="0">
                <a:solidFill>
                  <a:srgbClr val="00B050"/>
                </a:solidFill>
              </a:rPr>
              <a:t>Y</a:t>
            </a:r>
          </a:p>
        </p:txBody>
      </p:sp>
      <p:sp>
        <p:nvSpPr>
          <p:cNvPr id="161" name="ZoneTexte 160">
            <a:extLst>
              <a:ext uri="{FF2B5EF4-FFF2-40B4-BE49-F238E27FC236}">
                <a16:creationId xmlns:a16="http://schemas.microsoft.com/office/drawing/2014/main" id="{706B0F38-8024-4A88-80FA-7F5CF699B441}"/>
              </a:ext>
            </a:extLst>
          </p:cNvPr>
          <p:cNvSpPr txBox="1"/>
          <p:nvPr/>
        </p:nvSpPr>
        <p:spPr>
          <a:xfrm>
            <a:off x="8351967" y="5039118"/>
            <a:ext cx="426128" cy="369332"/>
          </a:xfrm>
          <a:prstGeom prst="rect">
            <a:avLst/>
          </a:prstGeom>
          <a:noFill/>
        </p:spPr>
        <p:txBody>
          <a:bodyPr wrap="square" rtlCol="0">
            <a:spAutoFit/>
          </a:bodyPr>
          <a:lstStyle/>
          <a:p>
            <a:r>
              <a:rPr lang="en-US" dirty="0">
                <a:solidFill>
                  <a:srgbClr val="FF0000"/>
                </a:solidFill>
              </a:rPr>
              <a:t>N</a:t>
            </a:r>
          </a:p>
        </p:txBody>
      </p:sp>
      <p:cxnSp>
        <p:nvCxnSpPr>
          <p:cNvPr id="166" name="Connecteur droit avec flèche 165">
            <a:extLst>
              <a:ext uri="{FF2B5EF4-FFF2-40B4-BE49-F238E27FC236}">
                <a16:creationId xmlns:a16="http://schemas.microsoft.com/office/drawing/2014/main" id="{FA252813-4433-431A-94AF-13F19B43DA9F}"/>
              </a:ext>
            </a:extLst>
          </p:cNvPr>
          <p:cNvCxnSpPr>
            <a:cxnSpLocks/>
          </p:cNvCxnSpPr>
          <p:nvPr/>
        </p:nvCxnSpPr>
        <p:spPr>
          <a:xfrm>
            <a:off x="7592951" y="5354734"/>
            <a:ext cx="0" cy="2099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Organigramme : Procédé 173">
            <a:extLst>
              <a:ext uri="{FF2B5EF4-FFF2-40B4-BE49-F238E27FC236}">
                <a16:creationId xmlns:a16="http://schemas.microsoft.com/office/drawing/2014/main" id="{46BB1045-5186-49C5-B0D6-A27C7F192541}"/>
              </a:ext>
            </a:extLst>
          </p:cNvPr>
          <p:cNvSpPr/>
          <p:nvPr/>
        </p:nvSpPr>
        <p:spPr>
          <a:xfrm>
            <a:off x="7168799" y="284525"/>
            <a:ext cx="1755191" cy="543708"/>
          </a:xfrm>
          <a:prstGeom prst="flowChartProcess">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5" name="Organigramme : Procédé 174">
            <a:extLst>
              <a:ext uri="{FF2B5EF4-FFF2-40B4-BE49-F238E27FC236}">
                <a16:creationId xmlns:a16="http://schemas.microsoft.com/office/drawing/2014/main" id="{E7D2AD03-2FF9-40B5-9BFA-A7085FA74593}"/>
              </a:ext>
            </a:extLst>
          </p:cNvPr>
          <p:cNvSpPr/>
          <p:nvPr/>
        </p:nvSpPr>
        <p:spPr>
          <a:xfrm>
            <a:off x="7163504" y="1040038"/>
            <a:ext cx="1755191" cy="356370"/>
          </a:xfrm>
          <a:prstGeom prst="flowChartProcess">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7" name="Organigramme : Procédé 176">
            <a:extLst>
              <a:ext uri="{FF2B5EF4-FFF2-40B4-BE49-F238E27FC236}">
                <a16:creationId xmlns:a16="http://schemas.microsoft.com/office/drawing/2014/main" id="{6DD6FB60-84EA-46AE-B31F-042BB6D74697}"/>
              </a:ext>
            </a:extLst>
          </p:cNvPr>
          <p:cNvSpPr/>
          <p:nvPr/>
        </p:nvSpPr>
        <p:spPr>
          <a:xfrm>
            <a:off x="236993" y="5924834"/>
            <a:ext cx="473699" cy="329362"/>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8" name="Organigramme : Procédé 177">
            <a:extLst>
              <a:ext uri="{FF2B5EF4-FFF2-40B4-BE49-F238E27FC236}">
                <a16:creationId xmlns:a16="http://schemas.microsoft.com/office/drawing/2014/main" id="{CC3A1483-B7E2-4C0A-A2BB-B4D3D7C1AB4E}"/>
              </a:ext>
            </a:extLst>
          </p:cNvPr>
          <p:cNvSpPr/>
          <p:nvPr/>
        </p:nvSpPr>
        <p:spPr>
          <a:xfrm>
            <a:off x="236993" y="6338779"/>
            <a:ext cx="473699" cy="329362"/>
          </a:xfrm>
          <a:prstGeom prst="flowChartProcess">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9" name="ZoneTexte 178">
            <a:extLst>
              <a:ext uri="{FF2B5EF4-FFF2-40B4-BE49-F238E27FC236}">
                <a16:creationId xmlns:a16="http://schemas.microsoft.com/office/drawing/2014/main" id="{CFBABAA7-7E9F-4A4D-AD6A-DD580B14736A}"/>
              </a:ext>
            </a:extLst>
          </p:cNvPr>
          <p:cNvSpPr txBox="1"/>
          <p:nvPr/>
        </p:nvSpPr>
        <p:spPr>
          <a:xfrm>
            <a:off x="765005" y="5970835"/>
            <a:ext cx="1366784" cy="307777"/>
          </a:xfrm>
          <a:prstGeom prst="rect">
            <a:avLst/>
          </a:prstGeom>
          <a:noFill/>
        </p:spPr>
        <p:txBody>
          <a:bodyPr wrap="none" rtlCol="0">
            <a:spAutoFit/>
          </a:bodyPr>
          <a:lstStyle/>
          <a:p>
            <a:r>
              <a:rPr lang="en-US" sz="1400" dirty="0"/>
              <a:t>= Aircraft Action</a:t>
            </a:r>
          </a:p>
        </p:txBody>
      </p:sp>
      <p:sp>
        <p:nvSpPr>
          <p:cNvPr id="180" name="ZoneTexte 179">
            <a:extLst>
              <a:ext uri="{FF2B5EF4-FFF2-40B4-BE49-F238E27FC236}">
                <a16:creationId xmlns:a16="http://schemas.microsoft.com/office/drawing/2014/main" id="{4476F689-EDEE-4A16-93AA-FDDEC314B117}"/>
              </a:ext>
            </a:extLst>
          </p:cNvPr>
          <p:cNvSpPr txBox="1"/>
          <p:nvPr/>
        </p:nvSpPr>
        <p:spPr>
          <a:xfrm>
            <a:off x="765005" y="6349571"/>
            <a:ext cx="1021433" cy="307777"/>
          </a:xfrm>
          <a:prstGeom prst="rect">
            <a:avLst/>
          </a:prstGeom>
          <a:noFill/>
        </p:spPr>
        <p:txBody>
          <a:bodyPr wrap="none" rtlCol="0">
            <a:spAutoFit/>
          </a:bodyPr>
          <a:lstStyle/>
          <a:p>
            <a:r>
              <a:rPr lang="en-US" sz="1400" dirty="0"/>
              <a:t>= GS Action</a:t>
            </a:r>
          </a:p>
        </p:txBody>
      </p:sp>
      <p:sp>
        <p:nvSpPr>
          <p:cNvPr id="181" name="Organigramme : Préparation 180">
            <a:extLst>
              <a:ext uri="{FF2B5EF4-FFF2-40B4-BE49-F238E27FC236}">
                <a16:creationId xmlns:a16="http://schemas.microsoft.com/office/drawing/2014/main" id="{986C6F1E-3C43-48AA-8B82-0A4851171432}"/>
              </a:ext>
            </a:extLst>
          </p:cNvPr>
          <p:cNvSpPr/>
          <p:nvPr/>
        </p:nvSpPr>
        <p:spPr>
          <a:xfrm>
            <a:off x="9653294" y="1833383"/>
            <a:ext cx="1591374" cy="941982"/>
          </a:xfrm>
          <a:prstGeom prst="flowChartPreparation">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0" name="Organigramme : Procédé 189">
            <a:extLst>
              <a:ext uri="{FF2B5EF4-FFF2-40B4-BE49-F238E27FC236}">
                <a16:creationId xmlns:a16="http://schemas.microsoft.com/office/drawing/2014/main" id="{AAAE9E58-12A9-4B17-8954-02DF604E1625}"/>
              </a:ext>
            </a:extLst>
          </p:cNvPr>
          <p:cNvSpPr/>
          <p:nvPr/>
        </p:nvSpPr>
        <p:spPr>
          <a:xfrm>
            <a:off x="8563932" y="3096275"/>
            <a:ext cx="1316355" cy="597573"/>
          </a:xfrm>
          <a:prstGeom prst="flowChartProcess">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202" name="Connecteur droit avec flèche 201">
            <a:extLst>
              <a:ext uri="{FF2B5EF4-FFF2-40B4-BE49-F238E27FC236}">
                <a16:creationId xmlns:a16="http://schemas.microsoft.com/office/drawing/2014/main" id="{30ABCB4C-F476-4A6B-B90F-C10CBF9A1576}"/>
              </a:ext>
            </a:extLst>
          </p:cNvPr>
          <p:cNvCxnSpPr>
            <a:cxnSpLocks/>
            <a:endCxn id="4" idx="2"/>
          </p:cNvCxnSpPr>
          <p:nvPr/>
        </p:nvCxnSpPr>
        <p:spPr>
          <a:xfrm flipV="1">
            <a:off x="10448799" y="2775365"/>
            <a:ext cx="182" cy="1386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7" name="ZoneTexte 206">
            <a:extLst>
              <a:ext uri="{FF2B5EF4-FFF2-40B4-BE49-F238E27FC236}">
                <a16:creationId xmlns:a16="http://schemas.microsoft.com/office/drawing/2014/main" id="{76F8E934-74FA-44DD-8E37-36A8A9B9AF4B}"/>
              </a:ext>
            </a:extLst>
          </p:cNvPr>
          <p:cNvSpPr txBox="1"/>
          <p:nvPr/>
        </p:nvSpPr>
        <p:spPr>
          <a:xfrm>
            <a:off x="6651689" y="2852929"/>
            <a:ext cx="307673" cy="369332"/>
          </a:xfrm>
          <a:prstGeom prst="rect">
            <a:avLst/>
          </a:prstGeom>
          <a:noFill/>
        </p:spPr>
        <p:txBody>
          <a:bodyPr wrap="square" rtlCol="0">
            <a:spAutoFit/>
          </a:bodyPr>
          <a:lstStyle/>
          <a:p>
            <a:r>
              <a:rPr lang="en-US" dirty="0">
                <a:solidFill>
                  <a:srgbClr val="FF0000"/>
                </a:solidFill>
              </a:rPr>
              <a:t>*</a:t>
            </a:r>
          </a:p>
        </p:txBody>
      </p:sp>
      <p:sp>
        <p:nvSpPr>
          <p:cNvPr id="208" name="ZoneTexte 207">
            <a:extLst>
              <a:ext uri="{FF2B5EF4-FFF2-40B4-BE49-F238E27FC236}">
                <a16:creationId xmlns:a16="http://schemas.microsoft.com/office/drawing/2014/main" id="{B18A5506-AC14-4CC6-B095-B896D00663B3}"/>
              </a:ext>
            </a:extLst>
          </p:cNvPr>
          <p:cNvSpPr txBox="1"/>
          <p:nvPr/>
        </p:nvSpPr>
        <p:spPr>
          <a:xfrm>
            <a:off x="9295458" y="5596469"/>
            <a:ext cx="2656496" cy="1169551"/>
          </a:xfrm>
          <a:prstGeom prst="rect">
            <a:avLst/>
          </a:prstGeom>
          <a:noFill/>
        </p:spPr>
        <p:txBody>
          <a:bodyPr wrap="square" rtlCol="0">
            <a:spAutoFit/>
          </a:bodyPr>
          <a:lstStyle/>
          <a:p>
            <a:pPr algn="just"/>
            <a:r>
              <a:rPr lang="en-US" sz="1400" dirty="0">
                <a:solidFill>
                  <a:srgbClr val="FF0000"/>
                </a:solidFill>
              </a:rPr>
              <a:t>*: The aircraft does not use its real coordinates for the next predictions to avoid divergence between the predictions from the aircraft and the GS</a:t>
            </a:r>
          </a:p>
        </p:txBody>
      </p:sp>
      <p:sp>
        <p:nvSpPr>
          <p:cNvPr id="209" name="Organigramme : Procédé 208">
            <a:extLst>
              <a:ext uri="{FF2B5EF4-FFF2-40B4-BE49-F238E27FC236}">
                <a16:creationId xmlns:a16="http://schemas.microsoft.com/office/drawing/2014/main" id="{206559E4-6366-4349-A8F9-17193AE11D1C}"/>
              </a:ext>
            </a:extLst>
          </p:cNvPr>
          <p:cNvSpPr/>
          <p:nvPr/>
        </p:nvSpPr>
        <p:spPr>
          <a:xfrm>
            <a:off x="6815282" y="3090306"/>
            <a:ext cx="1350898" cy="589688"/>
          </a:xfrm>
          <a:prstGeom prst="flowChartProcess">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prediction as data point</a:t>
            </a:r>
          </a:p>
        </p:txBody>
      </p:sp>
      <p:sp>
        <p:nvSpPr>
          <p:cNvPr id="210" name="Organigramme : Procédé 209">
            <a:extLst>
              <a:ext uri="{FF2B5EF4-FFF2-40B4-BE49-F238E27FC236}">
                <a16:creationId xmlns:a16="http://schemas.microsoft.com/office/drawing/2014/main" id="{7BA1175E-35F0-4AF0-8121-BFF8F85E532A}"/>
              </a:ext>
            </a:extLst>
          </p:cNvPr>
          <p:cNvSpPr/>
          <p:nvPr/>
        </p:nvSpPr>
        <p:spPr>
          <a:xfrm>
            <a:off x="6815092" y="3089203"/>
            <a:ext cx="1350898" cy="589428"/>
          </a:xfrm>
          <a:prstGeom prst="flowChartProcess">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216" name="Connecteur droit avec flèche 215">
            <a:extLst>
              <a:ext uri="{FF2B5EF4-FFF2-40B4-BE49-F238E27FC236}">
                <a16:creationId xmlns:a16="http://schemas.microsoft.com/office/drawing/2014/main" id="{32299606-E7C2-41AA-9CA1-3F2C1BF3F0C8}"/>
              </a:ext>
            </a:extLst>
          </p:cNvPr>
          <p:cNvCxnSpPr>
            <a:cxnSpLocks/>
            <a:endCxn id="209" idx="0"/>
          </p:cNvCxnSpPr>
          <p:nvPr/>
        </p:nvCxnSpPr>
        <p:spPr>
          <a:xfrm>
            <a:off x="7490731" y="2860874"/>
            <a:ext cx="0" cy="2294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1" name="Organigramme : Procédé 220">
            <a:extLst>
              <a:ext uri="{FF2B5EF4-FFF2-40B4-BE49-F238E27FC236}">
                <a16:creationId xmlns:a16="http://schemas.microsoft.com/office/drawing/2014/main" id="{7B0F559C-87D0-46DC-83D1-CD36509110B8}"/>
              </a:ext>
            </a:extLst>
          </p:cNvPr>
          <p:cNvSpPr/>
          <p:nvPr/>
        </p:nvSpPr>
        <p:spPr>
          <a:xfrm>
            <a:off x="6872944" y="5573215"/>
            <a:ext cx="1458806" cy="330724"/>
          </a:xfrm>
          <a:prstGeom prst="flowChartProcess">
            <a:avLst/>
          </a:prstGeom>
          <a:noFill/>
          <a:ln w="285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9" name="ZoneTexte 228">
            <a:extLst>
              <a:ext uri="{FF2B5EF4-FFF2-40B4-BE49-F238E27FC236}">
                <a16:creationId xmlns:a16="http://schemas.microsoft.com/office/drawing/2014/main" id="{19E303A6-E263-4FFC-B7F8-5E18E21641F4}"/>
              </a:ext>
            </a:extLst>
          </p:cNvPr>
          <p:cNvSpPr txBox="1"/>
          <p:nvPr/>
        </p:nvSpPr>
        <p:spPr>
          <a:xfrm>
            <a:off x="8948986" y="1080027"/>
            <a:ext cx="1408616" cy="246221"/>
          </a:xfrm>
          <a:prstGeom prst="rect">
            <a:avLst/>
          </a:prstGeom>
          <a:noFill/>
        </p:spPr>
        <p:txBody>
          <a:bodyPr wrap="square" rtlCol="0">
            <a:spAutoFit/>
          </a:bodyPr>
          <a:lstStyle/>
          <a:p>
            <a:r>
              <a:rPr lang="en-US" sz="1000" dirty="0">
                <a:solidFill>
                  <a:schemeClr val="accent2"/>
                </a:solidFill>
              </a:rPr>
              <a:t>No comms</a:t>
            </a:r>
          </a:p>
        </p:txBody>
      </p:sp>
      <p:sp>
        <p:nvSpPr>
          <p:cNvPr id="230" name="ZoneTexte 229">
            <a:extLst>
              <a:ext uri="{FF2B5EF4-FFF2-40B4-BE49-F238E27FC236}">
                <a16:creationId xmlns:a16="http://schemas.microsoft.com/office/drawing/2014/main" id="{AB67C68F-A702-4442-8EE2-EDF98C1A9FB0}"/>
              </a:ext>
            </a:extLst>
          </p:cNvPr>
          <p:cNvSpPr txBox="1"/>
          <p:nvPr/>
        </p:nvSpPr>
        <p:spPr>
          <a:xfrm>
            <a:off x="6786232" y="3666830"/>
            <a:ext cx="1408616" cy="246221"/>
          </a:xfrm>
          <a:prstGeom prst="rect">
            <a:avLst/>
          </a:prstGeom>
          <a:noFill/>
        </p:spPr>
        <p:txBody>
          <a:bodyPr wrap="square" rtlCol="0">
            <a:spAutoFit/>
          </a:bodyPr>
          <a:lstStyle/>
          <a:p>
            <a:r>
              <a:rPr lang="en-US" sz="1000" dirty="0">
                <a:solidFill>
                  <a:schemeClr val="accent2"/>
                </a:solidFill>
              </a:rPr>
              <a:t>No comms</a:t>
            </a:r>
          </a:p>
        </p:txBody>
      </p:sp>
      <p:sp>
        <p:nvSpPr>
          <p:cNvPr id="231" name="ZoneTexte 230">
            <a:extLst>
              <a:ext uri="{FF2B5EF4-FFF2-40B4-BE49-F238E27FC236}">
                <a16:creationId xmlns:a16="http://schemas.microsoft.com/office/drawing/2014/main" id="{5356F671-50BB-441B-910A-3242A52D6B80}"/>
              </a:ext>
            </a:extLst>
          </p:cNvPr>
          <p:cNvSpPr txBox="1"/>
          <p:nvPr/>
        </p:nvSpPr>
        <p:spPr>
          <a:xfrm>
            <a:off x="9202800" y="3673402"/>
            <a:ext cx="1408616" cy="246221"/>
          </a:xfrm>
          <a:prstGeom prst="rect">
            <a:avLst/>
          </a:prstGeom>
          <a:noFill/>
        </p:spPr>
        <p:txBody>
          <a:bodyPr wrap="square" rtlCol="0">
            <a:spAutoFit/>
          </a:bodyPr>
          <a:lstStyle/>
          <a:p>
            <a:r>
              <a:rPr lang="en-US" sz="1000" u="sng" dirty="0">
                <a:solidFill>
                  <a:schemeClr val="accent2"/>
                </a:solidFill>
              </a:rPr>
              <a:t>Air → Ground comms</a:t>
            </a:r>
          </a:p>
        </p:txBody>
      </p:sp>
      <p:sp>
        <p:nvSpPr>
          <p:cNvPr id="232" name="ZoneTexte 231">
            <a:extLst>
              <a:ext uri="{FF2B5EF4-FFF2-40B4-BE49-F238E27FC236}">
                <a16:creationId xmlns:a16="http://schemas.microsoft.com/office/drawing/2014/main" id="{1DF90852-F62C-43CB-983E-A15D3E397318}"/>
              </a:ext>
            </a:extLst>
          </p:cNvPr>
          <p:cNvSpPr txBox="1"/>
          <p:nvPr/>
        </p:nvSpPr>
        <p:spPr>
          <a:xfrm>
            <a:off x="6751486" y="5915389"/>
            <a:ext cx="2042202" cy="400110"/>
          </a:xfrm>
          <a:prstGeom prst="rect">
            <a:avLst/>
          </a:prstGeom>
          <a:noFill/>
        </p:spPr>
        <p:txBody>
          <a:bodyPr wrap="square" rtlCol="0">
            <a:spAutoFit/>
          </a:bodyPr>
          <a:lstStyle/>
          <a:p>
            <a:pPr algn="ctr"/>
            <a:r>
              <a:rPr lang="en-US" sz="1000" u="sng" dirty="0">
                <a:solidFill>
                  <a:schemeClr val="accent2"/>
                </a:solidFill>
              </a:rPr>
              <a:t>Ground → Air comms</a:t>
            </a:r>
          </a:p>
          <a:p>
            <a:pPr algn="ctr"/>
            <a:r>
              <a:rPr lang="en-US" sz="1000" u="sng" dirty="0">
                <a:solidFill>
                  <a:schemeClr val="accent2"/>
                </a:solidFill>
              </a:rPr>
              <a:t>Air → Ground comms</a:t>
            </a:r>
            <a:r>
              <a:rPr lang="en-US" sz="1000" dirty="0">
                <a:solidFill>
                  <a:schemeClr val="accent2"/>
                </a:solidFill>
              </a:rPr>
              <a:t> for the rest</a:t>
            </a:r>
          </a:p>
        </p:txBody>
      </p:sp>
      <p:sp>
        <p:nvSpPr>
          <p:cNvPr id="235" name="ZoneTexte 234">
            <a:extLst>
              <a:ext uri="{FF2B5EF4-FFF2-40B4-BE49-F238E27FC236}">
                <a16:creationId xmlns:a16="http://schemas.microsoft.com/office/drawing/2014/main" id="{2DB8809A-743E-40F8-8532-550F5FC95092}"/>
              </a:ext>
            </a:extLst>
          </p:cNvPr>
          <p:cNvSpPr txBox="1"/>
          <p:nvPr/>
        </p:nvSpPr>
        <p:spPr>
          <a:xfrm>
            <a:off x="9580428" y="4494618"/>
            <a:ext cx="1408616" cy="246221"/>
          </a:xfrm>
          <a:prstGeom prst="rect">
            <a:avLst/>
          </a:prstGeom>
          <a:noFill/>
        </p:spPr>
        <p:txBody>
          <a:bodyPr wrap="square" rtlCol="0">
            <a:spAutoFit/>
          </a:bodyPr>
          <a:lstStyle/>
          <a:p>
            <a:r>
              <a:rPr lang="en-US" sz="1000" dirty="0">
                <a:solidFill>
                  <a:schemeClr val="accent2"/>
                </a:solidFill>
              </a:rPr>
              <a:t>No comms</a:t>
            </a:r>
          </a:p>
        </p:txBody>
      </p:sp>
      <p:sp>
        <p:nvSpPr>
          <p:cNvPr id="9" name="ZoneTexte 8">
            <a:extLst>
              <a:ext uri="{FF2B5EF4-FFF2-40B4-BE49-F238E27FC236}">
                <a16:creationId xmlns:a16="http://schemas.microsoft.com/office/drawing/2014/main" id="{7A0862AA-C019-4DC4-891C-475569B2F89E}"/>
              </a:ext>
            </a:extLst>
          </p:cNvPr>
          <p:cNvSpPr txBox="1"/>
          <p:nvPr/>
        </p:nvSpPr>
        <p:spPr>
          <a:xfrm>
            <a:off x="7287936" y="4363768"/>
            <a:ext cx="2042219" cy="553998"/>
          </a:xfrm>
          <a:prstGeom prst="rect">
            <a:avLst/>
          </a:prstGeom>
          <a:noFill/>
        </p:spPr>
        <p:txBody>
          <a:bodyPr wrap="square" rtlCol="0">
            <a:spAutoFit/>
          </a:bodyPr>
          <a:lstStyle/>
          <a:p>
            <a:pPr algn="ctr"/>
            <a:r>
              <a:rPr lang="en-US" sz="1000" dirty="0">
                <a:solidFill>
                  <a:schemeClr val="tx1"/>
                </a:solidFill>
              </a:rPr>
              <a:t>1 hour since last weather </a:t>
            </a:r>
          </a:p>
          <a:p>
            <a:pPr algn="ctr"/>
            <a:r>
              <a:rPr lang="en-US" sz="1000" dirty="0">
                <a:solidFill>
                  <a:schemeClr val="tx1"/>
                </a:solidFill>
              </a:rPr>
              <a:t>check AND weather differs from forecasts?</a:t>
            </a:r>
          </a:p>
        </p:txBody>
      </p:sp>
      <p:sp>
        <p:nvSpPr>
          <p:cNvPr id="82" name="ZoneTexte 81">
            <a:extLst>
              <a:ext uri="{FF2B5EF4-FFF2-40B4-BE49-F238E27FC236}">
                <a16:creationId xmlns:a16="http://schemas.microsoft.com/office/drawing/2014/main" id="{AECBBD5F-9EB2-45FC-B446-1BAAF5DAF1E6}"/>
              </a:ext>
            </a:extLst>
          </p:cNvPr>
          <p:cNvSpPr txBox="1"/>
          <p:nvPr/>
        </p:nvSpPr>
        <p:spPr>
          <a:xfrm>
            <a:off x="8926310" y="557828"/>
            <a:ext cx="1408616" cy="246221"/>
          </a:xfrm>
          <a:prstGeom prst="rect">
            <a:avLst/>
          </a:prstGeom>
          <a:noFill/>
        </p:spPr>
        <p:txBody>
          <a:bodyPr wrap="square" rtlCol="0">
            <a:spAutoFit/>
          </a:bodyPr>
          <a:lstStyle/>
          <a:p>
            <a:r>
              <a:rPr lang="en-US" sz="1000" u="sng" dirty="0">
                <a:solidFill>
                  <a:schemeClr val="accent2"/>
                </a:solidFill>
              </a:rPr>
              <a:t>Air → Ground comms</a:t>
            </a:r>
          </a:p>
        </p:txBody>
      </p:sp>
      <p:sp>
        <p:nvSpPr>
          <p:cNvPr id="78" name="ZoneTexte 77">
            <a:extLst>
              <a:ext uri="{FF2B5EF4-FFF2-40B4-BE49-F238E27FC236}">
                <a16:creationId xmlns:a16="http://schemas.microsoft.com/office/drawing/2014/main" id="{D79D6761-165D-41DA-9E4E-C44734DBD09A}"/>
              </a:ext>
            </a:extLst>
          </p:cNvPr>
          <p:cNvSpPr txBox="1"/>
          <p:nvPr/>
        </p:nvSpPr>
        <p:spPr>
          <a:xfrm>
            <a:off x="270443" y="5532474"/>
            <a:ext cx="1646348" cy="307777"/>
          </a:xfrm>
          <a:prstGeom prst="rect">
            <a:avLst/>
          </a:prstGeom>
          <a:noFill/>
        </p:spPr>
        <p:txBody>
          <a:bodyPr wrap="none" rtlCol="0">
            <a:spAutoFit/>
          </a:bodyPr>
          <a:lstStyle/>
          <a:p>
            <a:r>
              <a:rPr lang="en-US" sz="1400" i="1" dirty="0"/>
              <a:t>L</a:t>
            </a:r>
            <a:r>
              <a:rPr lang="en-US" sz="1400" dirty="0"/>
              <a:t> = Delay parameter</a:t>
            </a:r>
          </a:p>
        </p:txBody>
      </p:sp>
      <p:sp>
        <p:nvSpPr>
          <p:cNvPr id="15" name="Rectangle 14">
            <a:extLst>
              <a:ext uri="{FF2B5EF4-FFF2-40B4-BE49-F238E27FC236}">
                <a16:creationId xmlns:a16="http://schemas.microsoft.com/office/drawing/2014/main" id="{D9752A61-7856-4A7E-AD53-8B4A8D80C7E4}"/>
              </a:ext>
            </a:extLst>
          </p:cNvPr>
          <p:cNvSpPr/>
          <p:nvPr/>
        </p:nvSpPr>
        <p:spPr>
          <a:xfrm>
            <a:off x="-204930" y="5065786"/>
            <a:ext cx="2341558" cy="21399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4504C917-582B-47DA-A875-3567C3473E8C}"/>
              </a:ext>
            </a:extLst>
          </p:cNvPr>
          <p:cNvSpPr txBox="1"/>
          <p:nvPr/>
        </p:nvSpPr>
        <p:spPr>
          <a:xfrm>
            <a:off x="2697961" y="820741"/>
            <a:ext cx="2843369" cy="461665"/>
          </a:xfrm>
          <a:prstGeom prst="rect">
            <a:avLst/>
          </a:prstGeom>
          <a:noFill/>
        </p:spPr>
        <p:txBody>
          <a:bodyPr wrap="square" rtlCol="0">
            <a:spAutoFit/>
          </a:bodyPr>
          <a:lstStyle/>
          <a:p>
            <a:pPr algn="ctr"/>
            <a:r>
              <a:rPr lang="en-US" sz="1200" dirty="0">
                <a:ln w="0">
                  <a:noFill/>
                </a:ln>
                <a:solidFill>
                  <a:schemeClr val="tx1"/>
                </a:solidFill>
              </a:rPr>
              <a:t>Aircrafts with enough ABC to DEF historical data: Weather &amp; actual trajectory</a:t>
            </a:r>
          </a:p>
        </p:txBody>
      </p:sp>
      <p:cxnSp>
        <p:nvCxnSpPr>
          <p:cNvPr id="16" name="Connecteur droit 15">
            <a:extLst>
              <a:ext uri="{FF2B5EF4-FFF2-40B4-BE49-F238E27FC236}">
                <a16:creationId xmlns:a16="http://schemas.microsoft.com/office/drawing/2014/main" id="{20EEA91C-C9E9-4D98-8212-791A3B95D787}"/>
              </a:ext>
            </a:extLst>
          </p:cNvPr>
          <p:cNvCxnSpPr>
            <a:cxnSpLocks/>
          </p:cNvCxnSpPr>
          <p:nvPr/>
        </p:nvCxnSpPr>
        <p:spPr>
          <a:xfrm>
            <a:off x="3669442" y="1486755"/>
            <a:ext cx="229468" cy="363543"/>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Connecteur droit 95">
            <a:extLst>
              <a:ext uri="{FF2B5EF4-FFF2-40B4-BE49-F238E27FC236}">
                <a16:creationId xmlns:a16="http://schemas.microsoft.com/office/drawing/2014/main" id="{5B97AF10-3BB9-45E4-AF61-275C6347A192}"/>
              </a:ext>
            </a:extLst>
          </p:cNvPr>
          <p:cNvCxnSpPr>
            <a:cxnSpLocks/>
          </p:cNvCxnSpPr>
          <p:nvPr/>
        </p:nvCxnSpPr>
        <p:spPr>
          <a:xfrm flipH="1">
            <a:off x="3898911" y="1486755"/>
            <a:ext cx="548734" cy="351894"/>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Connecteur droit 97">
            <a:extLst>
              <a:ext uri="{FF2B5EF4-FFF2-40B4-BE49-F238E27FC236}">
                <a16:creationId xmlns:a16="http://schemas.microsoft.com/office/drawing/2014/main" id="{A89AAA83-83C0-4D6C-B65E-10653ADDD0E4}"/>
              </a:ext>
            </a:extLst>
          </p:cNvPr>
          <p:cNvCxnSpPr>
            <a:cxnSpLocks/>
          </p:cNvCxnSpPr>
          <p:nvPr/>
        </p:nvCxnSpPr>
        <p:spPr>
          <a:xfrm flipH="1">
            <a:off x="3907855" y="1486755"/>
            <a:ext cx="937498" cy="357718"/>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Connecteur droit 102">
            <a:extLst>
              <a:ext uri="{FF2B5EF4-FFF2-40B4-BE49-F238E27FC236}">
                <a16:creationId xmlns:a16="http://schemas.microsoft.com/office/drawing/2014/main" id="{4B92EC99-1A38-4A57-B609-4D44D167670B}"/>
              </a:ext>
            </a:extLst>
          </p:cNvPr>
          <p:cNvCxnSpPr>
            <a:cxnSpLocks/>
          </p:cNvCxnSpPr>
          <p:nvPr/>
        </p:nvCxnSpPr>
        <p:spPr>
          <a:xfrm flipH="1">
            <a:off x="3906059" y="1496002"/>
            <a:ext cx="150726" cy="330997"/>
          </a:xfrm>
          <a:prstGeom prst="line">
            <a:avLst/>
          </a:prstGeom>
          <a:ln w="28575"/>
        </p:spPr>
        <p:style>
          <a:lnRef idx="1">
            <a:schemeClr val="dk1"/>
          </a:lnRef>
          <a:fillRef idx="0">
            <a:schemeClr val="dk1"/>
          </a:fillRef>
          <a:effectRef idx="0">
            <a:schemeClr val="dk1"/>
          </a:effectRef>
          <a:fontRef idx="minor">
            <a:schemeClr val="tx1"/>
          </a:fontRef>
        </p:style>
      </p:cxnSp>
      <p:cxnSp>
        <p:nvCxnSpPr>
          <p:cNvPr id="104" name="Connecteur droit 103">
            <a:extLst>
              <a:ext uri="{FF2B5EF4-FFF2-40B4-BE49-F238E27FC236}">
                <a16:creationId xmlns:a16="http://schemas.microsoft.com/office/drawing/2014/main" id="{B517CE3D-2D99-4861-B850-855FEE2EC6A8}"/>
              </a:ext>
            </a:extLst>
          </p:cNvPr>
          <p:cNvCxnSpPr>
            <a:cxnSpLocks/>
          </p:cNvCxnSpPr>
          <p:nvPr/>
        </p:nvCxnSpPr>
        <p:spPr>
          <a:xfrm>
            <a:off x="3278582" y="1472900"/>
            <a:ext cx="611383" cy="371573"/>
          </a:xfrm>
          <a:prstGeom prst="line">
            <a:avLst/>
          </a:prstGeom>
          <a:ln w="28575"/>
        </p:spPr>
        <p:style>
          <a:lnRef idx="1">
            <a:schemeClr val="dk1"/>
          </a:lnRef>
          <a:fillRef idx="0">
            <a:schemeClr val="dk1"/>
          </a:fillRef>
          <a:effectRef idx="0">
            <a:schemeClr val="dk1"/>
          </a:effectRef>
          <a:fontRef idx="minor">
            <a:schemeClr val="tx1"/>
          </a:fontRef>
        </p:style>
      </p:cxnSp>
      <p:sp>
        <p:nvSpPr>
          <p:cNvPr id="120" name="Ellipse 119">
            <a:extLst>
              <a:ext uri="{FF2B5EF4-FFF2-40B4-BE49-F238E27FC236}">
                <a16:creationId xmlns:a16="http://schemas.microsoft.com/office/drawing/2014/main" id="{5AE52C4F-0FF2-4ABB-AD82-6EF170051B41}"/>
              </a:ext>
            </a:extLst>
          </p:cNvPr>
          <p:cNvSpPr/>
          <p:nvPr/>
        </p:nvSpPr>
        <p:spPr>
          <a:xfrm>
            <a:off x="3136756" y="1328165"/>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Ellipse 120">
            <a:extLst>
              <a:ext uri="{FF2B5EF4-FFF2-40B4-BE49-F238E27FC236}">
                <a16:creationId xmlns:a16="http://schemas.microsoft.com/office/drawing/2014/main" id="{1489E65B-6CA3-463A-AEB4-33FBEB516FDF}"/>
              </a:ext>
            </a:extLst>
          </p:cNvPr>
          <p:cNvSpPr/>
          <p:nvPr/>
        </p:nvSpPr>
        <p:spPr>
          <a:xfrm>
            <a:off x="3136756" y="1299524"/>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Ellipse 121">
            <a:extLst>
              <a:ext uri="{FF2B5EF4-FFF2-40B4-BE49-F238E27FC236}">
                <a16:creationId xmlns:a16="http://schemas.microsoft.com/office/drawing/2014/main" id="{DF9B4968-46FE-46C0-BEE1-64165FF96599}"/>
              </a:ext>
            </a:extLst>
          </p:cNvPr>
          <p:cNvSpPr/>
          <p:nvPr/>
        </p:nvSpPr>
        <p:spPr>
          <a:xfrm>
            <a:off x="3136756" y="1267849"/>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Ellipse 122">
            <a:extLst>
              <a:ext uri="{FF2B5EF4-FFF2-40B4-BE49-F238E27FC236}">
                <a16:creationId xmlns:a16="http://schemas.microsoft.com/office/drawing/2014/main" id="{C51928B6-5FF7-4672-A07B-345FFE13A780}"/>
              </a:ext>
            </a:extLst>
          </p:cNvPr>
          <p:cNvSpPr/>
          <p:nvPr/>
        </p:nvSpPr>
        <p:spPr>
          <a:xfrm>
            <a:off x="3527616" y="1334394"/>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Ellipse 123">
            <a:extLst>
              <a:ext uri="{FF2B5EF4-FFF2-40B4-BE49-F238E27FC236}">
                <a16:creationId xmlns:a16="http://schemas.microsoft.com/office/drawing/2014/main" id="{A0506837-BFB6-4CCD-953D-22DD9FF61FC3}"/>
              </a:ext>
            </a:extLst>
          </p:cNvPr>
          <p:cNvSpPr/>
          <p:nvPr/>
        </p:nvSpPr>
        <p:spPr>
          <a:xfrm>
            <a:off x="3527616" y="1305753"/>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Ellipse 124">
            <a:extLst>
              <a:ext uri="{FF2B5EF4-FFF2-40B4-BE49-F238E27FC236}">
                <a16:creationId xmlns:a16="http://schemas.microsoft.com/office/drawing/2014/main" id="{94244234-19D9-43B4-B122-DC556D11EC47}"/>
              </a:ext>
            </a:extLst>
          </p:cNvPr>
          <p:cNvSpPr/>
          <p:nvPr/>
        </p:nvSpPr>
        <p:spPr>
          <a:xfrm>
            <a:off x="3527616" y="1274078"/>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Ellipse 125">
            <a:extLst>
              <a:ext uri="{FF2B5EF4-FFF2-40B4-BE49-F238E27FC236}">
                <a16:creationId xmlns:a16="http://schemas.microsoft.com/office/drawing/2014/main" id="{71848A81-0BD3-4DF6-95D0-B699A3DA7BF9}"/>
              </a:ext>
            </a:extLst>
          </p:cNvPr>
          <p:cNvSpPr/>
          <p:nvPr/>
        </p:nvSpPr>
        <p:spPr>
          <a:xfrm>
            <a:off x="3898910" y="1329277"/>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Ellipse 126">
            <a:extLst>
              <a:ext uri="{FF2B5EF4-FFF2-40B4-BE49-F238E27FC236}">
                <a16:creationId xmlns:a16="http://schemas.microsoft.com/office/drawing/2014/main" id="{B05A20F7-E3C7-4CCD-99F0-112173D28267}"/>
              </a:ext>
            </a:extLst>
          </p:cNvPr>
          <p:cNvSpPr/>
          <p:nvPr/>
        </p:nvSpPr>
        <p:spPr>
          <a:xfrm>
            <a:off x="3898910" y="1300636"/>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Ellipse 127">
            <a:extLst>
              <a:ext uri="{FF2B5EF4-FFF2-40B4-BE49-F238E27FC236}">
                <a16:creationId xmlns:a16="http://schemas.microsoft.com/office/drawing/2014/main" id="{E7E1411C-4AE8-4FEC-8725-0DD85A7F223C}"/>
              </a:ext>
            </a:extLst>
          </p:cNvPr>
          <p:cNvSpPr/>
          <p:nvPr/>
        </p:nvSpPr>
        <p:spPr>
          <a:xfrm>
            <a:off x="3898910" y="1268961"/>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Ellipse 128">
            <a:extLst>
              <a:ext uri="{FF2B5EF4-FFF2-40B4-BE49-F238E27FC236}">
                <a16:creationId xmlns:a16="http://schemas.microsoft.com/office/drawing/2014/main" id="{22D0DFFA-D56A-4261-BCEC-B12F84FEB56B}"/>
              </a:ext>
            </a:extLst>
          </p:cNvPr>
          <p:cNvSpPr/>
          <p:nvPr/>
        </p:nvSpPr>
        <p:spPr>
          <a:xfrm>
            <a:off x="4289968" y="1334394"/>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Ellipse 129">
            <a:extLst>
              <a:ext uri="{FF2B5EF4-FFF2-40B4-BE49-F238E27FC236}">
                <a16:creationId xmlns:a16="http://schemas.microsoft.com/office/drawing/2014/main" id="{83D68578-0E2E-4871-92E5-2E331ECF0D86}"/>
              </a:ext>
            </a:extLst>
          </p:cNvPr>
          <p:cNvSpPr/>
          <p:nvPr/>
        </p:nvSpPr>
        <p:spPr>
          <a:xfrm>
            <a:off x="4289968" y="1305753"/>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Ellipse 130">
            <a:extLst>
              <a:ext uri="{FF2B5EF4-FFF2-40B4-BE49-F238E27FC236}">
                <a16:creationId xmlns:a16="http://schemas.microsoft.com/office/drawing/2014/main" id="{4663FE21-81F4-4A1D-9F96-83D7D4301CA7}"/>
              </a:ext>
            </a:extLst>
          </p:cNvPr>
          <p:cNvSpPr/>
          <p:nvPr/>
        </p:nvSpPr>
        <p:spPr>
          <a:xfrm>
            <a:off x="4289968" y="1274078"/>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Ellipse 131">
            <a:extLst>
              <a:ext uri="{FF2B5EF4-FFF2-40B4-BE49-F238E27FC236}">
                <a16:creationId xmlns:a16="http://schemas.microsoft.com/office/drawing/2014/main" id="{E8758903-B4D5-4814-BC28-A3E3E80195DA}"/>
              </a:ext>
            </a:extLst>
          </p:cNvPr>
          <p:cNvSpPr/>
          <p:nvPr/>
        </p:nvSpPr>
        <p:spPr>
          <a:xfrm>
            <a:off x="4685816" y="1334394"/>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Ellipse 132">
            <a:extLst>
              <a:ext uri="{FF2B5EF4-FFF2-40B4-BE49-F238E27FC236}">
                <a16:creationId xmlns:a16="http://schemas.microsoft.com/office/drawing/2014/main" id="{B23B596C-42BB-4C24-A2C0-B84DF1AC5307}"/>
              </a:ext>
            </a:extLst>
          </p:cNvPr>
          <p:cNvSpPr/>
          <p:nvPr/>
        </p:nvSpPr>
        <p:spPr>
          <a:xfrm>
            <a:off x="4685816" y="1305753"/>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Ellipse 133">
            <a:extLst>
              <a:ext uri="{FF2B5EF4-FFF2-40B4-BE49-F238E27FC236}">
                <a16:creationId xmlns:a16="http://schemas.microsoft.com/office/drawing/2014/main" id="{BE248781-E229-4E9A-AFC7-570C039E9487}"/>
              </a:ext>
            </a:extLst>
          </p:cNvPr>
          <p:cNvSpPr/>
          <p:nvPr/>
        </p:nvSpPr>
        <p:spPr>
          <a:xfrm>
            <a:off x="4685816" y="1274078"/>
            <a:ext cx="280584" cy="122007"/>
          </a:xfrm>
          <a:prstGeom prst="ellipse">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92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8DAF28E-2B17-4A50-8A9E-A98CA18109DE}"/>
              </a:ext>
            </a:extLst>
          </p:cNvPr>
          <p:cNvSpPr>
            <a:spLocks noGrp="1"/>
          </p:cNvSpPr>
          <p:nvPr>
            <p:ph idx="1"/>
          </p:nvPr>
        </p:nvSpPr>
        <p:spPr/>
        <p:txBody>
          <a:bodyPr/>
          <a:lstStyle/>
          <a:p>
            <a:r>
              <a:rPr lang="en-US" dirty="0"/>
              <a:t>For clarity, make schema with paper maps used in </a:t>
            </a:r>
            <a:r>
              <a:rPr lang="en-US" dirty="0" err="1"/>
              <a:t>prez</a:t>
            </a:r>
            <a:endParaRPr lang="en-US" dirty="0"/>
          </a:p>
          <a:p>
            <a:endParaRPr lang="en-US" dirty="0"/>
          </a:p>
        </p:txBody>
      </p:sp>
    </p:spTree>
    <p:extLst>
      <p:ext uri="{BB962C8B-B14F-4D97-AF65-F5344CB8AC3E}">
        <p14:creationId xmlns:p14="http://schemas.microsoft.com/office/powerpoint/2010/main" val="95292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278E389-5886-4A01-B8D1-D301DC3D71AD}"/>
              </a:ext>
            </a:extLst>
          </p:cNvPr>
          <p:cNvSpPr>
            <a:spLocks noGrp="1"/>
          </p:cNvSpPr>
          <p:nvPr>
            <p:ph type="title"/>
          </p:nvPr>
        </p:nvSpPr>
        <p:spPr>
          <a:xfrm>
            <a:off x="713232" y="800100"/>
            <a:ext cx="3282696" cy="5257800"/>
          </a:xfrm>
        </p:spPr>
        <p:txBody>
          <a:bodyPr>
            <a:normAutofit/>
          </a:bodyPr>
          <a:lstStyle/>
          <a:p>
            <a:pPr algn="ctr"/>
            <a:r>
              <a:rPr lang="en-US" dirty="0">
                <a:solidFill>
                  <a:schemeClr val="bg1"/>
                </a:solidFill>
              </a:rPr>
              <a:t>Presentation Plan</a:t>
            </a:r>
          </a:p>
        </p:txBody>
      </p:sp>
      <p:sp>
        <p:nvSpPr>
          <p:cNvPr id="3" name="Espace réservé du contenu 2">
            <a:extLst>
              <a:ext uri="{FF2B5EF4-FFF2-40B4-BE49-F238E27FC236}">
                <a16:creationId xmlns:a16="http://schemas.microsoft.com/office/drawing/2014/main" id="{2C2BD013-9205-4B5D-A618-3ED8DF62E41B}"/>
              </a:ext>
            </a:extLst>
          </p:cNvPr>
          <p:cNvSpPr>
            <a:spLocks noGrp="1"/>
          </p:cNvSpPr>
          <p:nvPr>
            <p:ph idx="1"/>
          </p:nvPr>
        </p:nvSpPr>
        <p:spPr>
          <a:xfrm>
            <a:off x="5358384" y="640081"/>
            <a:ext cx="6024654" cy="5257800"/>
          </a:xfrm>
        </p:spPr>
        <p:txBody>
          <a:bodyPr anchor="ctr">
            <a:normAutofit/>
          </a:bodyPr>
          <a:lstStyle/>
          <a:p>
            <a:pPr marL="0" indent="0">
              <a:buNone/>
            </a:pPr>
            <a:r>
              <a:rPr lang="en-US" sz="2400" dirty="0"/>
              <a:t>I – New problem and related work</a:t>
            </a:r>
          </a:p>
          <a:p>
            <a:r>
              <a:rPr lang="en-US" sz="2400" dirty="0"/>
              <a:t>Previous problem and limitations</a:t>
            </a:r>
          </a:p>
          <a:p>
            <a:r>
              <a:rPr lang="en-US" sz="2400" dirty="0"/>
              <a:t>New problem</a:t>
            </a:r>
          </a:p>
          <a:p>
            <a:r>
              <a:rPr lang="en-US" sz="2400" dirty="0"/>
              <a:t>Related work</a:t>
            </a:r>
          </a:p>
          <a:p>
            <a:pPr marL="0" indent="0">
              <a:buNone/>
            </a:pPr>
            <a:r>
              <a:rPr lang="en-US" sz="2400" dirty="0"/>
              <a:t>II – Coding</a:t>
            </a:r>
          </a:p>
          <a:p>
            <a:r>
              <a:rPr lang="en-US" sz="2400" dirty="0"/>
              <a:t>Frameworks</a:t>
            </a:r>
          </a:p>
          <a:p>
            <a:r>
              <a:rPr lang="en-US" sz="2400" dirty="0"/>
              <a:t>Advancement so far</a:t>
            </a:r>
          </a:p>
          <a:p>
            <a:pPr marL="0" indent="0">
              <a:buNone/>
            </a:pPr>
            <a:r>
              <a:rPr lang="en-US" sz="2400" dirty="0"/>
              <a:t>III - Timeline</a:t>
            </a:r>
          </a:p>
          <a:p>
            <a:pPr marL="0" indent="0">
              <a:buNone/>
            </a:pPr>
            <a:endParaRPr lang="en-US" sz="2400" dirty="0"/>
          </a:p>
        </p:txBody>
      </p:sp>
    </p:spTree>
    <p:extLst>
      <p:ext uri="{BB962C8B-B14F-4D97-AF65-F5344CB8AC3E}">
        <p14:creationId xmlns:p14="http://schemas.microsoft.com/office/powerpoint/2010/main" val="58163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05F16B6-F968-435A-8F18-52DE4EEDD073}"/>
              </a:ext>
            </a:extLst>
          </p:cNvPr>
          <p:cNvSpPr>
            <a:spLocks noGrp="1"/>
          </p:cNvSpPr>
          <p:nvPr>
            <p:ph idx="1"/>
          </p:nvPr>
        </p:nvSpPr>
        <p:spPr>
          <a:xfrm>
            <a:off x="5512308" y="248574"/>
            <a:ext cx="6024654" cy="2467993"/>
          </a:xfrm>
        </p:spPr>
        <p:txBody>
          <a:bodyPr anchor="ctr">
            <a:normAutofit/>
          </a:bodyPr>
          <a:lstStyle/>
          <a:p>
            <a:pPr marL="0" indent="0">
              <a:buNone/>
            </a:pPr>
            <a:r>
              <a:rPr lang="en-US" sz="2400" dirty="0"/>
              <a:t>“The ground station monitors a specific bounding box and if a large number of aircrafts is expected in the bounding box, the FL process is applied (with the aircrafts being the nodes and the ground station the central server) to train an encoder-decoder that will be used to send compressed data”</a:t>
            </a:r>
          </a:p>
        </p:txBody>
      </p:sp>
      <p:sp>
        <p:nvSpPr>
          <p:cNvPr id="4" name="ZoneTexte 3">
            <a:extLst>
              <a:ext uri="{FF2B5EF4-FFF2-40B4-BE49-F238E27FC236}">
                <a16:creationId xmlns:a16="http://schemas.microsoft.com/office/drawing/2014/main" id="{31283AB1-4768-4374-A99D-16B342BBAD46}"/>
              </a:ext>
            </a:extLst>
          </p:cNvPr>
          <p:cNvSpPr txBox="1"/>
          <p:nvPr/>
        </p:nvSpPr>
        <p:spPr>
          <a:xfrm>
            <a:off x="5512308" y="3268980"/>
            <a:ext cx="6090808" cy="2308324"/>
          </a:xfrm>
          <a:prstGeom prst="rect">
            <a:avLst/>
          </a:prstGeom>
          <a:noFill/>
        </p:spPr>
        <p:txBody>
          <a:bodyPr wrap="square" rtlCol="0">
            <a:spAutoFit/>
          </a:bodyPr>
          <a:lstStyle/>
          <a:p>
            <a:r>
              <a:rPr lang="en-US" sz="2400" dirty="0"/>
              <a:t>Limitations:</a:t>
            </a:r>
          </a:p>
          <a:p>
            <a:pPr marL="342900" indent="-342900">
              <a:buFont typeface="Arial" panose="020B0604020202020204" pitchFamily="34" charset="0"/>
              <a:buChar char="•"/>
            </a:pPr>
            <a:r>
              <a:rPr lang="en-US" sz="2400" dirty="0"/>
              <a:t>What choice for the bounding box ?</a:t>
            </a:r>
          </a:p>
          <a:p>
            <a:pPr marL="342900" indent="-342900">
              <a:buFont typeface="Arial" panose="020B0604020202020204" pitchFamily="34" charset="0"/>
              <a:buChar char="•"/>
            </a:pPr>
            <a:r>
              <a:rPr lang="en-US" sz="2400" dirty="0"/>
              <a:t>Risk of more important bandwidth usage because of the FL process</a:t>
            </a:r>
          </a:p>
          <a:p>
            <a:pPr marL="342900" indent="-342900">
              <a:buFont typeface="Arial" panose="020B0604020202020204" pitchFamily="34" charset="0"/>
              <a:buChar char="•"/>
            </a:pPr>
            <a:r>
              <a:rPr lang="en-US" sz="2400" dirty="0"/>
              <a:t>Risk of a slow training phase</a:t>
            </a:r>
          </a:p>
          <a:p>
            <a:pPr marL="342900" indent="-342900">
              <a:buFont typeface="Arial" panose="020B0604020202020204" pitchFamily="34" charset="0"/>
              <a:buChar char="•"/>
            </a:pPr>
            <a:r>
              <a:rPr lang="en-US" sz="2400" dirty="0"/>
              <a:t>Auto-encoders are often lossy compressors</a:t>
            </a:r>
          </a:p>
        </p:txBody>
      </p:sp>
      <p:sp>
        <p:nvSpPr>
          <p:cNvPr id="6" name="Titre 5">
            <a:extLst>
              <a:ext uri="{FF2B5EF4-FFF2-40B4-BE49-F238E27FC236}">
                <a16:creationId xmlns:a16="http://schemas.microsoft.com/office/drawing/2014/main" id="{24444670-2E6E-46D5-AA74-A076736CEB14}"/>
              </a:ext>
            </a:extLst>
          </p:cNvPr>
          <p:cNvSpPr>
            <a:spLocks noGrp="1"/>
          </p:cNvSpPr>
          <p:nvPr>
            <p:ph type="title"/>
          </p:nvPr>
        </p:nvSpPr>
        <p:spPr>
          <a:xfrm>
            <a:off x="829470" y="1833696"/>
            <a:ext cx="3050220" cy="3190607"/>
          </a:xfrm>
        </p:spPr>
        <p:txBody>
          <a:bodyPr/>
          <a:lstStyle/>
          <a:p>
            <a:pPr algn="ctr"/>
            <a:r>
              <a:rPr lang="en-US" dirty="0">
                <a:solidFill>
                  <a:schemeClr val="bg1"/>
                </a:solidFill>
              </a:rPr>
              <a:t>I - Previous problem &amp; limitations</a:t>
            </a:r>
          </a:p>
        </p:txBody>
      </p:sp>
    </p:spTree>
    <p:extLst>
      <p:ext uri="{BB962C8B-B14F-4D97-AF65-F5344CB8AC3E}">
        <p14:creationId xmlns:p14="http://schemas.microsoft.com/office/powerpoint/2010/main" val="158151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713232" y="800100"/>
            <a:ext cx="3282696" cy="5257800"/>
          </a:xfrm>
        </p:spPr>
        <p:txBody>
          <a:bodyPr>
            <a:normAutofit/>
          </a:bodyPr>
          <a:lstStyle/>
          <a:p>
            <a:pPr algn="ctr"/>
            <a:r>
              <a:rPr lang="en-US" dirty="0">
                <a:solidFill>
                  <a:schemeClr val="bg1"/>
                </a:solidFill>
              </a:rPr>
              <a:t>New problem</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5358384" y="328474"/>
            <a:ext cx="6024654" cy="6090081"/>
          </a:xfrm>
        </p:spPr>
        <p:txBody>
          <a:bodyPr anchor="ctr">
            <a:normAutofit/>
          </a:bodyPr>
          <a:lstStyle/>
          <a:p>
            <a:r>
              <a:rPr lang="en-US" sz="2400" dirty="0"/>
              <a:t>When an aircraft has a large enough amount of flight trajectories recorded, it is selected for the training of a model using FL </a:t>
            </a:r>
          </a:p>
          <a:p>
            <a:pPr marL="0" indent="0">
              <a:buNone/>
            </a:pPr>
            <a:r>
              <a:rPr lang="en-US" sz="2400" u="sng" dirty="0"/>
              <a:t>Input of the model (NN) </a:t>
            </a:r>
            <a:r>
              <a:rPr lang="en-US" sz="2400" dirty="0"/>
              <a:t>: metadata (destination, origin, aircraft type, meteorological data…) </a:t>
            </a:r>
          </a:p>
          <a:p>
            <a:pPr marL="0" indent="0">
              <a:buNone/>
            </a:pPr>
            <a:r>
              <a:rPr lang="en-US" sz="2400" u="sng" dirty="0"/>
              <a:t>Output</a:t>
            </a:r>
            <a:r>
              <a:rPr lang="en-US" sz="2400" dirty="0"/>
              <a:t>: 4D trajectory.</a:t>
            </a:r>
          </a:p>
          <a:p>
            <a:r>
              <a:rPr lang="en-US" sz="2400" dirty="0"/>
              <a:t>Before each departure, the trained model is used to predict the expected trajectory.</a:t>
            </a:r>
          </a:p>
          <a:p>
            <a:r>
              <a:rPr lang="en-US" sz="2400" dirty="0"/>
              <a:t>During the flight, the aircraft determines whether its 4D coordinates are close enough to the normal trajectory (according to a certain threshold).</a:t>
            </a:r>
          </a:p>
          <a:p>
            <a:r>
              <a:rPr lang="en-US" sz="2400" dirty="0"/>
              <a:t>For the GS, no message received means the position of the aircraft can be inferred from the predicted trajectory</a:t>
            </a:r>
          </a:p>
        </p:txBody>
      </p:sp>
    </p:spTree>
    <p:extLst>
      <p:ext uri="{BB962C8B-B14F-4D97-AF65-F5344CB8AC3E}">
        <p14:creationId xmlns:p14="http://schemas.microsoft.com/office/powerpoint/2010/main" val="229902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 49">
            <a:extLst>
              <a:ext uri="{FF2B5EF4-FFF2-40B4-BE49-F238E27FC236}">
                <a16:creationId xmlns:a16="http://schemas.microsoft.com/office/drawing/2014/main" id="{47B7BDB3-77C9-4EC3-BCDC-2533104454B1}"/>
              </a:ext>
            </a:extLst>
          </p:cNvPr>
          <p:cNvPicPr>
            <a:picLocks noChangeAspect="1"/>
          </p:cNvPicPr>
          <p:nvPr/>
        </p:nvPicPr>
        <p:blipFill>
          <a:blip r:embed="rId2"/>
          <a:stretch>
            <a:fillRect/>
          </a:stretch>
        </p:blipFill>
        <p:spPr>
          <a:xfrm>
            <a:off x="2825956" y="4934529"/>
            <a:ext cx="1419391" cy="1206263"/>
          </a:xfrm>
          <a:prstGeom prst="rect">
            <a:avLst/>
          </a:prstGeom>
        </p:spPr>
      </p:pic>
      <p:pic>
        <p:nvPicPr>
          <p:cNvPr id="44" name="Picture 4" descr="Airplane Icon High Res Stock Images | Shutterstock">
            <a:extLst>
              <a:ext uri="{FF2B5EF4-FFF2-40B4-BE49-F238E27FC236}">
                <a16:creationId xmlns:a16="http://schemas.microsoft.com/office/drawing/2014/main" id="{1E23BA29-C8A7-439E-9C8A-482FE209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16" t="18928" r="18122" b="30000"/>
          <a:stretch/>
        </p:blipFill>
        <p:spPr bwMode="auto">
          <a:xfrm>
            <a:off x="4384012" y="736965"/>
            <a:ext cx="1571625" cy="1362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rplane Icon High Res Stock Images | Shutterstock">
            <a:extLst>
              <a:ext uri="{FF2B5EF4-FFF2-40B4-BE49-F238E27FC236}">
                <a16:creationId xmlns:a16="http://schemas.microsoft.com/office/drawing/2014/main" id="{A26C10E2-A20C-4123-B2DD-F7948C4D05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16" t="18928" r="18122" b="30000"/>
          <a:stretch/>
        </p:blipFill>
        <p:spPr bwMode="auto">
          <a:xfrm>
            <a:off x="770965" y="4631584"/>
            <a:ext cx="1571625" cy="136207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B93F6B1-DA18-452F-ACAD-0654292E5F7C}"/>
              </a:ext>
            </a:extLst>
          </p:cNvPr>
          <p:cNvPicPr>
            <a:picLocks noChangeAspect="1"/>
          </p:cNvPicPr>
          <p:nvPr/>
        </p:nvPicPr>
        <p:blipFill>
          <a:blip r:embed="rId2"/>
          <a:stretch>
            <a:fillRect/>
          </a:stretch>
        </p:blipFill>
        <p:spPr>
          <a:xfrm>
            <a:off x="3334314" y="-27770"/>
            <a:ext cx="1419391" cy="1206263"/>
          </a:xfrm>
          <a:prstGeom prst="rect">
            <a:avLst/>
          </a:prstGeom>
        </p:spPr>
      </p:pic>
      <p:pic>
        <p:nvPicPr>
          <p:cNvPr id="15" name="Picture 4" descr="Airplane Icon High Res Stock Images | Shutterstock">
            <a:extLst>
              <a:ext uri="{FF2B5EF4-FFF2-40B4-BE49-F238E27FC236}">
                <a16:creationId xmlns:a16="http://schemas.microsoft.com/office/drawing/2014/main" id="{170845EE-3622-4050-A6FC-05B94DEC74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16" t="18928" r="18122" b="30000"/>
          <a:stretch/>
        </p:blipFill>
        <p:spPr bwMode="auto">
          <a:xfrm>
            <a:off x="1551537" y="1208128"/>
            <a:ext cx="1571625" cy="1362076"/>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extLst>
              <a:ext uri="{FF2B5EF4-FFF2-40B4-BE49-F238E27FC236}">
                <a16:creationId xmlns:a16="http://schemas.microsoft.com/office/drawing/2014/main" id="{698A70E4-C42C-4DDC-BC23-11CD71A1C912}"/>
              </a:ext>
            </a:extLst>
          </p:cNvPr>
          <p:cNvPicPr>
            <a:picLocks noChangeAspect="1"/>
          </p:cNvPicPr>
          <p:nvPr/>
        </p:nvPicPr>
        <p:blipFill>
          <a:blip r:embed="rId2"/>
          <a:stretch>
            <a:fillRect/>
          </a:stretch>
        </p:blipFill>
        <p:spPr>
          <a:xfrm>
            <a:off x="200613" y="1280518"/>
            <a:ext cx="1419391" cy="1206263"/>
          </a:xfrm>
          <a:prstGeom prst="rect">
            <a:avLst/>
          </a:prstGeom>
        </p:spPr>
      </p:pic>
      <p:pic>
        <p:nvPicPr>
          <p:cNvPr id="17" name="Image 16">
            <a:extLst>
              <a:ext uri="{FF2B5EF4-FFF2-40B4-BE49-F238E27FC236}">
                <a16:creationId xmlns:a16="http://schemas.microsoft.com/office/drawing/2014/main" id="{2CAAEC32-0D28-4551-8E0D-D2679F5E4C8C}"/>
              </a:ext>
            </a:extLst>
          </p:cNvPr>
          <p:cNvPicPr>
            <a:picLocks noChangeAspect="1"/>
          </p:cNvPicPr>
          <p:nvPr/>
        </p:nvPicPr>
        <p:blipFill>
          <a:blip r:embed="rId2"/>
          <a:stretch>
            <a:fillRect/>
          </a:stretch>
        </p:blipFill>
        <p:spPr>
          <a:xfrm>
            <a:off x="1779411" y="32034"/>
            <a:ext cx="1419391" cy="1206263"/>
          </a:xfrm>
          <a:prstGeom prst="rect">
            <a:avLst/>
          </a:prstGeom>
        </p:spPr>
      </p:pic>
      <p:pic>
        <p:nvPicPr>
          <p:cNvPr id="18" name="Image 17">
            <a:extLst>
              <a:ext uri="{FF2B5EF4-FFF2-40B4-BE49-F238E27FC236}">
                <a16:creationId xmlns:a16="http://schemas.microsoft.com/office/drawing/2014/main" id="{A9AB4C1B-C25B-4EFA-9AAC-E33D57900129}"/>
              </a:ext>
            </a:extLst>
          </p:cNvPr>
          <p:cNvPicPr>
            <a:picLocks noChangeAspect="1"/>
          </p:cNvPicPr>
          <p:nvPr/>
        </p:nvPicPr>
        <p:blipFill>
          <a:blip r:embed="rId2"/>
          <a:stretch>
            <a:fillRect/>
          </a:stretch>
        </p:blipFill>
        <p:spPr>
          <a:xfrm>
            <a:off x="260241" y="-11143"/>
            <a:ext cx="1419391" cy="1206263"/>
          </a:xfrm>
          <a:prstGeom prst="rect">
            <a:avLst/>
          </a:prstGeom>
        </p:spPr>
      </p:pic>
      <p:pic>
        <p:nvPicPr>
          <p:cNvPr id="1030" name="Picture 6" descr="IconExperience » G-Collection » Control Tower Icon">
            <a:extLst>
              <a:ext uri="{FF2B5EF4-FFF2-40B4-BE49-F238E27FC236}">
                <a16:creationId xmlns:a16="http://schemas.microsoft.com/office/drawing/2014/main" id="{5856C86A-35FC-452D-94D3-A1476097C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268" y="2463226"/>
            <a:ext cx="1769937" cy="176993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a:extLst>
              <a:ext uri="{FF2B5EF4-FFF2-40B4-BE49-F238E27FC236}">
                <a16:creationId xmlns:a16="http://schemas.microsoft.com/office/drawing/2014/main" id="{6F27DD46-38DB-4411-9461-7A5B4DA3411A}"/>
              </a:ext>
            </a:extLst>
          </p:cNvPr>
          <p:cNvCxnSpPr>
            <a:cxnSpLocks/>
          </p:cNvCxnSpPr>
          <p:nvPr/>
        </p:nvCxnSpPr>
        <p:spPr>
          <a:xfrm>
            <a:off x="3313037" y="2164541"/>
            <a:ext cx="982555" cy="567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eur droit avec flèche 18">
            <a:extLst>
              <a:ext uri="{FF2B5EF4-FFF2-40B4-BE49-F238E27FC236}">
                <a16:creationId xmlns:a16="http://schemas.microsoft.com/office/drawing/2014/main" id="{BA343A08-4A59-4F4B-BF75-45715FEF86CF}"/>
              </a:ext>
            </a:extLst>
          </p:cNvPr>
          <p:cNvCxnSpPr>
            <a:cxnSpLocks/>
          </p:cNvCxnSpPr>
          <p:nvPr/>
        </p:nvCxnSpPr>
        <p:spPr>
          <a:xfrm flipH="1" flipV="1">
            <a:off x="3429317" y="1889167"/>
            <a:ext cx="1011182" cy="574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7B2BA4CA-EA16-4039-BE0E-A400D7EF56DD}"/>
              </a:ext>
            </a:extLst>
          </p:cNvPr>
          <p:cNvCxnSpPr>
            <a:cxnSpLocks/>
          </p:cNvCxnSpPr>
          <p:nvPr/>
        </p:nvCxnSpPr>
        <p:spPr>
          <a:xfrm flipH="1">
            <a:off x="2489106" y="4274256"/>
            <a:ext cx="2049336" cy="1104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6CA0CEC7-36A1-485A-BFC2-EADA293EA1C4}"/>
              </a:ext>
            </a:extLst>
          </p:cNvPr>
          <p:cNvSpPr txBox="1"/>
          <p:nvPr/>
        </p:nvSpPr>
        <p:spPr>
          <a:xfrm>
            <a:off x="2471193" y="6364301"/>
            <a:ext cx="1722808" cy="461665"/>
          </a:xfrm>
          <a:prstGeom prst="rect">
            <a:avLst/>
          </a:prstGeom>
          <a:noFill/>
        </p:spPr>
        <p:txBody>
          <a:bodyPr wrap="square" rtlCol="0">
            <a:spAutoFit/>
          </a:bodyPr>
          <a:lstStyle/>
          <a:p>
            <a:r>
              <a:rPr lang="en-US" sz="2400" dirty="0"/>
              <a:t>On ground</a:t>
            </a:r>
          </a:p>
        </p:txBody>
      </p:sp>
      <p:cxnSp>
        <p:nvCxnSpPr>
          <p:cNvPr id="27" name="Connecteur droit 26">
            <a:extLst>
              <a:ext uri="{FF2B5EF4-FFF2-40B4-BE49-F238E27FC236}">
                <a16:creationId xmlns:a16="http://schemas.microsoft.com/office/drawing/2014/main" id="{2C28F29D-1C49-4491-9C09-9C7D047E2DCC}"/>
              </a:ext>
            </a:extLst>
          </p:cNvPr>
          <p:cNvCxnSpPr/>
          <p:nvPr/>
        </p:nvCxnSpPr>
        <p:spPr>
          <a:xfrm>
            <a:off x="6388963" y="-11143"/>
            <a:ext cx="0" cy="6858000"/>
          </a:xfrm>
          <a:prstGeom prst="line">
            <a:avLst/>
          </a:prstGeom>
          <a:ln w="28575">
            <a:solidFill>
              <a:schemeClr val="tx1"/>
            </a:solidFill>
          </a:ln>
        </p:spPr>
        <p:style>
          <a:lnRef idx="2">
            <a:schemeClr val="accent2"/>
          </a:lnRef>
          <a:fillRef idx="0">
            <a:schemeClr val="accent2"/>
          </a:fillRef>
          <a:effectRef idx="1">
            <a:schemeClr val="accent2"/>
          </a:effectRef>
          <a:fontRef idx="minor">
            <a:schemeClr val="tx1"/>
          </a:fontRef>
        </p:style>
      </p:cxnSp>
      <p:pic>
        <p:nvPicPr>
          <p:cNvPr id="30" name="Picture 6" descr="IconExperience » G-Collection » Control Tower Icon">
            <a:extLst>
              <a:ext uri="{FF2B5EF4-FFF2-40B4-BE49-F238E27FC236}">
                <a16:creationId xmlns:a16="http://schemas.microsoft.com/office/drawing/2014/main" id="{25C95340-9CA7-4A5B-B0F6-46128107A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070" y="4049560"/>
            <a:ext cx="1769937" cy="17699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Airplane Icon High Res Stock Images | Shutterstock">
            <a:extLst>
              <a:ext uri="{FF2B5EF4-FFF2-40B4-BE49-F238E27FC236}">
                <a16:creationId xmlns:a16="http://schemas.microsoft.com/office/drawing/2014/main" id="{6391707E-1519-4A33-B44B-96671314A1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416" t="18928" r="18122" b="30000"/>
          <a:stretch/>
        </p:blipFill>
        <p:spPr bwMode="auto">
          <a:xfrm>
            <a:off x="7807070" y="596085"/>
            <a:ext cx="1571625" cy="136207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A0BFC02D-04D9-48BF-9BF7-08752274973F}"/>
              </a:ext>
            </a:extLst>
          </p:cNvPr>
          <p:cNvSpPr txBox="1"/>
          <p:nvPr/>
        </p:nvSpPr>
        <p:spPr>
          <a:xfrm>
            <a:off x="8611869" y="6171240"/>
            <a:ext cx="1722808" cy="461665"/>
          </a:xfrm>
          <a:prstGeom prst="rect">
            <a:avLst/>
          </a:prstGeom>
          <a:noFill/>
        </p:spPr>
        <p:txBody>
          <a:bodyPr wrap="square" rtlCol="0">
            <a:spAutoFit/>
          </a:bodyPr>
          <a:lstStyle/>
          <a:p>
            <a:r>
              <a:rPr lang="en-US" sz="2400" dirty="0"/>
              <a:t>During flight</a:t>
            </a:r>
          </a:p>
        </p:txBody>
      </p:sp>
      <p:cxnSp>
        <p:nvCxnSpPr>
          <p:cNvPr id="33" name="Connecteur droit avec flèche 32">
            <a:extLst>
              <a:ext uri="{FF2B5EF4-FFF2-40B4-BE49-F238E27FC236}">
                <a16:creationId xmlns:a16="http://schemas.microsoft.com/office/drawing/2014/main" id="{A6988066-55BF-4F12-A58F-68819B3E0A9C}"/>
              </a:ext>
            </a:extLst>
          </p:cNvPr>
          <p:cNvCxnSpPr>
            <a:cxnSpLocks/>
          </p:cNvCxnSpPr>
          <p:nvPr/>
        </p:nvCxnSpPr>
        <p:spPr>
          <a:xfrm>
            <a:off x="8674282" y="1877943"/>
            <a:ext cx="0" cy="2031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Signe de multiplication 34">
            <a:extLst>
              <a:ext uri="{FF2B5EF4-FFF2-40B4-BE49-F238E27FC236}">
                <a16:creationId xmlns:a16="http://schemas.microsoft.com/office/drawing/2014/main" id="{FE5A1A18-7F8D-4DB3-88E5-897FA31F98FB}"/>
              </a:ext>
            </a:extLst>
          </p:cNvPr>
          <p:cNvSpPr/>
          <p:nvPr/>
        </p:nvSpPr>
        <p:spPr>
          <a:xfrm>
            <a:off x="8529237" y="2645943"/>
            <a:ext cx="290090" cy="269595"/>
          </a:xfrm>
          <a:prstGeom prst="mathMultiply">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Image 37">
            <a:extLst>
              <a:ext uri="{FF2B5EF4-FFF2-40B4-BE49-F238E27FC236}">
                <a16:creationId xmlns:a16="http://schemas.microsoft.com/office/drawing/2014/main" id="{CDF3574C-AC8B-49E0-BCD0-1899016655F0}"/>
              </a:ext>
            </a:extLst>
          </p:cNvPr>
          <p:cNvPicPr>
            <a:picLocks noChangeAspect="1"/>
          </p:cNvPicPr>
          <p:nvPr/>
        </p:nvPicPr>
        <p:blipFill>
          <a:blip r:embed="rId2"/>
          <a:stretch>
            <a:fillRect/>
          </a:stretch>
        </p:blipFill>
        <p:spPr>
          <a:xfrm>
            <a:off x="9525087" y="691035"/>
            <a:ext cx="1419391" cy="1206263"/>
          </a:xfrm>
          <a:prstGeom prst="rect">
            <a:avLst/>
          </a:prstGeom>
        </p:spPr>
      </p:pic>
      <p:sp>
        <p:nvSpPr>
          <p:cNvPr id="40" name="ZoneTexte 39">
            <a:extLst>
              <a:ext uri="{FF2B5EF4-FFF2-40B4-BE49-F238E27FC236}">
                <a16:creationId xmlns:a16="http://schemas.microsoft.com/office/drawing/2014/main" id="{8001FEE2-94DE-437E-AF99-398226DCEB06}"/>
              </a:ext>
            </a:extLst>
          </p:cNvPr>
          <p:cNvSpPr txBox="1"/>
          <p:nvPr/>
        </p:nvSpPr>
        <p:spPr>
          <a:xfrm>
            <a:off x="3030945" y="2882118"/>
            <a:ext cx="1722808" cy="830997"/>
          </a:xfrm>
          <a:prstGeom prst="rect">
            <a:avLst/>
          </a:prstGeom>
          <a:noFill/>
        </p:spPr>
        <p:txBody>
          <a:bodyPr wrap="square" rtlCol="0">
            <a:spAutoFit/>
          </a:bodyPr>
          <a:lstStyle/>
          <a:p>
            <a:r>
              <a:rPr lang="en-US" sz="2400" dirty="0"/>
              <a:t>Model training</a:t>
            </a:r>
          </a:p>
        </p:txBody>
      </p:sp>
      <p:sp>
        <p:nvSpPr>
          <p:cNvPr id="41" name="ZoneTexte 40">
            <a:extLst>
              <a:ext uri="{FF2B5EF4-FFF2-40B4-BE49-F238E27FC236}">
                <a16:creationId xmlns:a16="http://schemas.microsoft.com/office/drawing/2014/main" id="{DCF48B2F-36D3-432F-888E-5542625EE258}"/>
              </a:ext>
            </a:extLst>
          </p:cNvPr>
          <p:cNvSpPr txBox="1"/>
          <p:nvPr/>
        </p:nvSpPr>
        <p:spPr>
          <a:xfrm>
            <a:off x="9702894" y="4631584"/>
            <a:ext cx="1350292" cy="584775"/>
          </a:xfrm>
          <a:prstGeom prst="rect">
            <a:avLst/>
          </a:prstGeom>
          <a:noFill/>
        </p:spPr>
        <p:txBody>
          <a:bodyPr wrap="square" rtlCol="0">
            <a:spAutoFit/>
          </a:bodyPr>
          <a:lstStyle/>
          <a:p>
            <a:r>
              <a:rPr lang="en-US" sz="1600" dirty="0"/>
              <a:t>“No news good news !”</a:t>
            </a:r>
          </a:p>
        </p:txBody>
      </p:sp>
      <p:sp>
        <p:nvSpPr>
          <p:cNvPr id="36" name="ZoneTexte 35">
            <a:extLst>
              <a:ext uri="{FF2B5EF4-FFF2-40B4-BE49-F238E27FC236}">
                <a16:creationId xmlns:a16="http://schemas.microsoft.com/office/drawing/2014/main" id="{4AC5544C-2D8F-44EF-AADE-F907B9655F32}"/>
              </a:ext>
            </a:extLst>
          </p:cNvPr>
          <p:cNvSpPr txBox="1"/>
          <p:nvPr/>
        </p:nvSpPr>
        <p:spPr>
          <a:xfrm>
            <a:off x="11039056" y="1162271"/>
            <a:ext cx="1152944" cy="369332"/>
          </a:xfrm>
          <a:prstGeom prst="rect">
            <a:avLst/>
          </a:prstGeom>
          <a:noFill/>
        </p:spPr>
        <p:txBody>
          <a:bodyPr wrap="none" rtlCol="0">
            <a:spAutoFit/>
          </a:bodyPr>
          <a:lstStyle/>
          <a:p>
            <a:r>
              <a:rPr lang="en-US" dirty="0"/>
              <a:t>vs. (</a:t>
            </a:r>
            <a:r>
              <a:rPr lang="en-US" dirty="0" err="1"/>
              <a:t>x,y,z,t</a:t>
            </a:r>
            <a:r>
              <a:rPr lang="en-US" dirty="0"/>
              <a:t>)</a:t>
            </a:r>
          </a:p>
        </p:txBody>
      </p:sp>
      <p:sp>
        <p:nvSpPr>
          <p:cNvPr id="37" name="ZoneTexte 36">
            <a:extLst>
              <a:ext uri="{FF2B5EF4-FFF2-40B4-BE49-F238E27FC236}">
                <a16:creationId xmlns:a16="http://schemas.microsoft.com/office/drawing/2014/main" id="{C91233E8-B011-4DA3-AE09-A03D300D8BBD}"/>
              </a:ext>
            </a:extLst>
          </p:cNvPr>
          <p:cNvSpPr txBox="1"/>
          <p:nvPr/>
        </p:nvSpPr>
        <p:spPr>
          <a:xfrm>
            <a:off x="4318605" y="4472864"/>
            <a:ext cx="1769937" cy="923330"/>
          </a:xfrm>
          <a:prstGeom prst="rect">
            <a:avLst/>
          </a:prstGeom>
          <a:noFill/>
        </p:spPr>
        <p:txBody>
          <a:bodyPr wrap="square" rtlCol="0">
            <a:spAutoFit/>
          </a:bodyPr>
          <a:lstStyle/>
          <a:p>
            <a:r>
              <a:rPr lang="en-US" dirty="0"/>
              <a:t>Able to predict 4D trajectories from meta data</a:t>
            </a:r>
          </a:p>
        </p:txBody>
      </p:sp>
      <p:sp>
        <p:nvSpPr>
          <p:cNvPr id="47" name="ZoneTexte 46">
            <a:extLst>
              <a:ext uri="{FF2B5EF4-FFF2-40B4-BE49-F238E27FC236}">
                <a16:creationId xmlns:a16="http://schemas.microsoft.com/office/drawing/2014/main" id="{95ABFB73-BF7B-497C-83A7-512320C6EA43}"/>
              </a:ext>
            </a:extLst>
          </p:cNvPr>
          <p:cNvSpPr txBox="1"/>
          <p:nvPr/>
        </p:nvSpPr>
        <p:spPr>
          <a:xfrm>
            <a:off x="807433" y="4152450"/>
            <a:ext cx="3386568" cy="369332"/>
          </a:xfrm>
          <a:prstGeom prst="rect">
            <a:avLst/>
          </a:prstGeom>
          <a:noFill/>
        </p:spPr>
        <p:txBody>
          <a:bodyPr wrap="none" rtlCol="0">
            <a:spAutoFit/>
          </a:bodyPr>
          <a:lstStyle/>
          <a:p>
            <a:r>
              <a:rPr lang="en-US" dirty="0"/>
              <a:t>“Here is your expected trajectory”</a:t>
            </a:r>
          </a:p>
        </p:txBody>
      </p:sp>
      <p:sp>
        <p:nvSpPr>
          <p:cNvPr id="28" name="ZoneTexte 27">
            <a:extLst>
              <a:ext uri="{FF2B5EF4-FFF2-40B4-BE49-F238E27FC236}">
                <a16:creationId xmlns:a16="http://schemas.microsoft.com/office/drawing/2014/main" id="{086BFC10-EBB5-483C-92BC-1B3BA02D9451}"/>
              </a:ext>
            </a:extLst>
          </p:cNvPr>
          <p:cNvSpPr txBox="1"/>
          <p:nvPr/>
        </p:nvSpPr>
        <p:spPr>
          <a:xfrm>
            <a:off x="720387" y="5819497"/>
            <a:ext cx="1722808" cy="830997"/>
          </a:xfrm>
          <a:prstGeom prst="rect">
            <a:avLst/>
          </a:prstGeom>
          <a:noFill/>
        </p:spPr>
        <p:txBody>
          <a:bodyPr wrap="square" rtlCol="0">
            <a:spAutoFit/>
          </a:bodyPr>
          <a:lstStyle/>
          <a:p>
            <a:r>
              <a:rPr lang="en-US" sz="2400" dirty="0"/>
              <a:t>Ready for departure</a:t>
            </a:r>
          </a:p>
        </p:txBody>
      </p:sp>
    </p:spTree>
    <p:extLst>
      <p:ext uri="{BB962C8B-B14F-4D97-AF65-F5344CB8AC3E}">
        <p14:creationId xmlns:p14="http://schemas.microsoft.com/office/powerpoint/2010/main" val="123074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7944DA76-7DEE-4133-9C27-EB43CC0AF70D}"/>
              </a:ext>
            </a:extLst>
          </p:cNvPr>
          <p:cNvSpPr txBox="1"/>
          <p:nvPr/>
        </p:nvSpPr>
        <p:spPr>
          <a:xfrm>
            <a:off x="506835" y="2967335"/>
            <a:ext cx="3695490" cy="923330"/>
          </a:xfrm>
          <a:prstGeom prst="rect">
            <a:avLst/>
          </a:prstGeom>
          <a:noFill/>
        </p:spPr>
        <p:txBody>
          <a:bodyPr wrap="square" rtlCol="0">
            <a:spAutoFit/>
          </a:bodyPr>
          <a:lstStyle/>
          <a:p>
            <a:pPr algn="ctr"/>
            <a:r>
              <a:rPr lang="en-US" sz="5400" dirty="0">
                <a:solidFill>
                  <a:schemeClr val="bg1"/>
                </a:solidFill>
                <a:latin typeface="+mj-lt"/>
              </a:rPr>
              <a:t>Comments</a:t>
            </a:r>
          </a:p>
        </p:txBody>
      </p:sp>
      <p:sp>
        <p:nvSpPr>
          <p:cNvPr id="11" name="ZoneTexte 10">
            <a:extLst>
              <a:ext uri="{FF2B5EF4-FFF2-40B4-BE49-F238E27FC236}">
                <a16:creationId xmlns:a16="http://schemas.microsoft.com/office/drawing/2014/main" id="{4747D827-9087-498D-AED1-E855AB1E0AF6}"/>
              </a:ext>
            </a:extLst>
          </p:cNvPr>
          <p:cNvSpPr txBox="1"/>
          <p:nvPr/>
        </p:nvSpPr>
        <p:spPr>
          <a:xfrm>
            <a:off x="5459767" y="3088001"/>
            <a:ext cx="564754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Flight anomalies are commonplace:</a:t>
            </a:r>
          </a:p>
          <a:p>
            <a:r>
              <a:rPr lang="en-US" sz="2400" dirty="0"/>
              <a:t>The main factors influencing a trajectory are - Convective weather cells</a:t>
            </a:r>
          </a:p>
          <a:p>
            <a:r>
              <a:rPr lang="en-US" sz="2400" dirty="0"/>
              <a:t>- Temperature</a:t>
            </a:r>
          </a:p>
          <a:p>
            <a:r>
              <a:rPr lang="en-US" sz="2400" dirty="0"/>
              <a:t>- Wind vector map</a:t>
            </a:r>
          </a:p>
          <a:p>
            <a:endParaRPr lang="en-US" sz="2400" dirty="0"/>
          </a:p>
          <a:p>
            <a:pPr marL="285750" indent="-285750">
              <a:buFont typeface="Arial" panose="020B0604020202020204" pitchFamily="34" charset="0"/>
              <a:buChar char="•"/>
            </a:pPr>
            <a:r>
              <a:rPr lang="en-US" sz="2400" dirty="0"/>
              <a:t>In case of communication, trajectory “adjustment” to resume communication-less flight</a:t>
            </a:r>
          </a:p>
        </p:txBody>
      </p:sp>
      <p:pic>
        <p:nvPicPr>
          <p:cNvPr id="3" name="Image 2">
            <a:extLst>
              <a:ext uri="{FF2B5EF4-FFF2-40B4-BE49-F238E27FC236}">
                <a16:creationId xmlns:a16="http://schemas.microsoft.com/office/drawing/2014/main" id="{8D5CA06F-105D-4B1B-99A0-8627EA6514B4}"/>
              </a:ext>
            </a:extLst>
          </p:cNvPr>
          <p:cNvPicPr>
            <a:picLocks noChangeAspect="1"/>
          </p:cNvPicPr>
          <p:nvPr/>
        </p:nvPicPr>
        <p:blipFill>
          <a:blip r:embed="rId2"/>
          <a:stretch>
            <a:fillRect/>
          </a:stretch>
        </p:blipFill>
        <p:spPr>
          <a:xfrm>
            <a:off x="6663397" y="101220"/>
            <a:ext cx="3240282" cy="2696817"/>
          </a:xfrm>
          <a:prstGeom prst="rect">
            <a:avLst/>
          </a:prstGeom>
        </p:spPr>
      </p:pic>
    </p:spTree>
    <p:extLst>
      <p:ext uri="{BB962C8B-B14F-4D97-AF65-F5344CB8AC3E}">
        <p14:creationId xmlns:p14="http://schemas.microsoft.com/office/powerpoint/2010/main" val="137988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A2D54A5-FF57-4772-92F9-B8C683402C24}"/>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Related work</a:t>
            </a:r>
          </a:p>
        </p:txBody>
      </p:sp>
      <p:sp>
        <p:nvSpPr>
          <p:cNvPr id="4" name="ZoneTexte 3">
            <a:extLst>
              <a:ext uri="{FF2B5EF4-FFF2-40B4-BE49-F238E27FC236}">
                <a16:creationId xmlns:a16="http://schemas.microsoft.com/office/drawing/2014/main" id="{A24C0D3A-0D8B-4859-8636-47679D8F9C74}"/>
              </a:ext>
            </a:extLst>
          </p:cNvPr>
          <p:cNvSpPr txBox="1"/>
          <p:nvPr/>
        </p:nvSpPr>
        <p:spPr>
          <a:xfrm>
            <a:off x="717423" y="3404422"/>
            <a:ext cx="3093433" cy="301709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t>“Predicting Aircraft Trajectories: A Deep Generative Convolutional Recurrent Neural Networks Approach” – Liu et al.</a:t>
            </a:r>
          </a:p>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LSTM for encoding and decoding</a:t>
            </a:r>
          </a:p>
          <a:p>
            <a:pPr marL="285750" indent="-228600">
              <a:lnSpc>
                <a:spcPct val="90000"/>
              </a:lnSpc>
              <a:spcAft>
                <a:spcPts val="600"/>
              </a:spcAft>
              <a:buFont typeface="Arial" panose="020B0604020202020204" pitchFamily="34" charset="0"/>
              <a:buChar char="•"/>
            </a:pPr>
            <a:r>
              <a:rPr lang="en-US" sz="1400" dirty="0"/>
              <a:t>Integration of Convolutional layers for the exploitation of weather features</a:t>
            </a:r>
          </a:p>
          <a:p>
            <a:pPr marL="285750" indent="-228600">
              <a:lnSpc>
                <a:spcPct val="90000"/>
              </a:lnSpc>
              <a:spcAft>
                <a:spcPts val="600"/>
              </a:spcAft>
              <a:buFont typeface="Arial" panose="020B0604020202020204" pitchFamily="34" charset="0"/>
              <a:buChar char="•"/>
            </a:pPr>
            <a:r>
              <a:rPr lang="en-US" sz="1400" dirty="0"/>
              <a:t>Usage of Kalman filters for the smoothing of predicted trajectories</a:t>
            </a:r>
          </a:p>
        </p:txBody>
      </p:sp>
      <p:pic>
        <p:nvPicPr>
          <p:cNvPr id="7" name="Image 6">
            <a:extLst>
              <a:ext uri="{FF2B5EF4-FFF2-40B4-BE49-F238E27FC236}">
                <a16:creationId xmlns:a16="http://schemas.microsoft.com/office/drawing/2014/main" id="{2B2CC681-55AD-4C3F-A0ED-E253BCF794B9}"/>
              </a:ext>
            </a:extLst>
          </p:cNvPr>
          <p:cNvPicPr>
            <a:picLocks noChangeAspect="1"/>
          </p:cNvPicPr>
          <p:nvPr/>
        </p:nvPicPr>
        <p:blipFill>
          <a:blip r:embed="rId2"/>
          <a:stretch>
            <a:fillRect/>
          </a:stretch>
        </p:blipFill>
        <p:spPr>
          <a:xfrm>
            <a:off x="4893987" y="952500"/>
            <a:ext cx="6997699" cy="5248275"/>
          </a:xfrm>
          <a:prstGeom prst="rect">
            <a:avLst/>
          </a:prstGeom>
        </p:spPr>
      </p:pic>
    </p:spTree>
    <p:extLst>
      <p:ext uri="{BB962C8B-B14F-4D97-AF65-F5344CB8AC3E}">
        <p14:creationId xmlns:p14="http://schemas.microsoft.com/office/powerpoint/2010/main" val="247766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713232" y="800100"/>
            <a:ext cx="3282696" cy="5257800"/>
          </a:xfrm>
        </p:spPr>
        <p:txBody>
          <a:bodyPr>
            <a:normAutofit/>
          </a:bodyPr>
          <a:lstStyle/>
          <a:p>
            <a:pPr algn="ctr"/>
            <a:r>
              <a:rPr lang="en-US" dirty="0">
                <a:solidFill>
                  <a:schemeClr val="bg1"/>
                </a:solidFill>
              </a:rPr>
              <a:t>II - Coding</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5358384" y="640081"/>
            <a:ext cx="6024654" cy="5257800"/>
          </a:xfrm>
        </p:spPr>
        <p:txBody>
          <a:bodyPr anchor="ctr">
            <a:normAutofit/>
          </a:bodyPr>
          <a:lstStyle/>
          <a:p>
            <a:pPr marL="0" indent="0">
              <a:buNone/>
            </a:pPr>
            <a:r>
              <a:rPr lang="en-US" sz="2400" dirty="0"/>
              <a:t>2 main frameworks for federated learning</a:t>
            </a:r>
          </a:p>
          <a:p>
            <a:r>
              <a:rPr lang="en-US" sz="2400" dirty="0" err="1"/>
              <a:t>Tensorflow</a:t>
            </a:r>
            <a:r>
              <a:rPr lang="en-US" sz="2400" dirty="0"/>
              <a:t> &amp; </a:t>
            </a:r>
            <a:r>
              <a:rPr lang="en-US" sz="2400" dirty="0" err="1"/>
              <a:t>Pytorch</a:t>
            </a:r>
            <a:r>
              <a:rPr lang="en-US" sz="2400" dirty="0"/>
              <a:t> frameworks</a:t>
            </a:r>
          </a:p>
          <a:p>
            <a:r>
              <a:rPr lang="en-US" sz="2400" dirty="0"/>
              <a:t>One round of federated learning is reduced to a single function call</a:t>
            </a:r>
          </a:p>
          <a:p>
            <a:endParaRPr lang="en-US" sz="2400" dirty="0"/>
          </a:p>
        </p:txBody>
      </p:sp>
    </p:spTree>
    <p:extLst>
      <p:ext uri="{BB962C8B-B14F-4D97-AF65-F5344CB8AC3E}">
        <p14:creationId xmlns:p14="http://schemas.microsoft.com/office/powerpoint/2010/main" val="3901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713232" y="640081"/>
            <a:ext cx="3530294" cy="5257800"/>
          </a:xfrm>
        </p:spPr>
        <p:txBody>
          <a:bodyPr>
            <a:normAutofit/>
          </a:bodyPr>
          <a:lstStyle/>
          <a:p>
            <a:pPr algn="ctr"/>
            <a:r>
              <a:rPr lang="en-US" dirty="0">
                <a:solidFill>
                  <a:schemeClr val="bg1"/>
                </a:solidFill>
              </a:rPr>
              <a:t>Advancements so far</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5358384" y="640081"/>
            <a:ext cx="6024654" cy="5257800"/>
          </a:xfrm>
        </p:spPr>
        <p:txBody>
          <a:bodyPr anchor="ctr">
            <a:normAutofit/>
          </a:bodyPr>
          <a:lstStyle/>
          <a:p>
            <a:r>
              <a:rPr lang="en-US" sz="2400" dirty="0"/>
              <a:t>Dataset research / creation</a:t>
            </a:r>
          </a:p>
          <a:p>
            <a:r>
              <a:rPr lang="en-US" sz="2400" dirty="0"/>
              <a:t>Code understanding</a:t>
            </a:r>
          </a:p>
          <a:p>
            <a:endParaRPr lang="en-US" sz="2400" dirty="0"/>
          </a:p>
        </p:txBody>
      </p:sp>
    </p:spTree>
    <p:extLst>
      <p:ext uri="{BB962C8B-B14F-4D97-AF65-F5344CB8AC3E}">
        <p14:creationId xmlns:p14="http://schemas.microsoft.com/office/powerpoint/2010/main" val="25059871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4766</TotalTime>
  <Words>836</Words>
  <Application>Microsoft Office PowerPoint</Application>
  <PresentationFormat>Grand écran</PresentationFormat>
  <Paragraphs>110</Paragraphs>
  <Slides>14</Slides>
  <Notes>0</Notes>
  <HiddenSlides>2</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Individual Research Project</vt:lpstr>
      <vt:lpstr>Presentation Plan</vt:lpstr>
      <vt:lpstr>I - Previous problem &amp; limitations</vt:lpstr>
      <vt:lpstr>New problem</vt:lpstr>
      <vt:lpstr>Présentation PowerPoint</vt:lpstr>
      <vt:lpstr>Présentation PowerPoint</vt:lpstr>
      <vt:lpstr>Related work</vt:lpstr>
      <vt:lpstr>II - Coding</vt:lpstr>
      <vt:lpstr>Advancements so far</vt:lpstr>
      <vt:lpstr>GANTT chart</vt:lpstr>
      <vt:lpstr>Challenges &amp; Questions</vt:lpstr>
      <vt:lpstr>Ideas 1</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IRP</dc:title>
  <dc:creator>Adam Elyoumi</dc:creator>
  <cp:lastModifiedBy>Adam Elyoumi</cp:lastModifiedBy>
  <cp:revision>53</cp:revision>
  <dcterms:created xsi:type="dcterms:W3CDTF">2021-04-16T19:48:13Z</dcterms:created>
  <dcterms:modified xsi:type="dcterms:W3CDTF">2021-08-10T12:51:11Z</dcterms:modified>
</cp:coreProperties>
</file>