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69" r:id="rId5"/>
    <p:sldId id="273" r:id="rId6"/>
    <p:sldId id="276" r:id="rId7"/>
    <p:sldId id="278" r:id="rId8"/>
    <p:sldId id="270" r:id="rId9"/>
    <p:sldId id="271" r:id="rId10"/>
    <p:sldId id="272" r:id="rId11"/>
    <p:sldId id="257" r:id="rId12"/>
    <p:sldId id="259" r:id="rId13"/>
    <p:sldId id="265" r:id="rId14"/>
    <p:sldId id="266" r:id="rId15"/>
    <p:sldId id="275" r:id="rId16"/>
    <p:sldId id="274" r:id="rId17"/>
    <p:sldId id="263" r:id="rId18"/>
    <p:sldId id="279"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Elyoumi" userId="c949abb23bc17e4e" providerId="LiveId" clId="{6AAE56E5-CD7B-474C-9D7E-E8F0B1EAE255}"/>
    <pc:docChg chg="undo custSel addSld delSld modSld">
      <pc:chgData name="Adam Elyoumi" userId="c949abb23bc17e4e" providerId="LiveId" clId="{6AAE56E5-CD7B-474C-9D7E-E8F0B1EAE255}" dt="2021-05-06T22:34:38.143" v="1096" actId="20577"/>
      <pc:docMkLst>
        <pc:docMk/>
      </pc:docMkLst>
      <pc:sldChg chg="add del">
        <pc:chgData name="Adam Elyoumi" userId="c949abb23bc17e4e" providerId="LiveId" clId="{6AAE56E5-CD7B-474C-9D7E-E8F0B1EAE255}" dt="2021-04-28T12:42:38.975" v="8" actId="47"/>
        <pc:sldMkLst>
          <pc:docMk/>
          <pc:sldMk cId="879870350" sldId="257"/>
        </pc:sldMkLst>
      </pc:sldChg>
      <pc:sldChg chg="add del">
        <pc:chgData name="Adam Elyoumi" userId="c949abb23bc17e4e" providerId="LiveId" clId="{6AAE56E5-CD7B-474C-9D7E-E8F0B1EAE255}" dt="2021-04-28T12:42:38.824" v="7" actId="47"/>
        <pc:sldMkLst>
          <pc:docMk/>
          <pc:sldMk cId="965889113" sldId="259"/>
        </pc:sldMkLst>
      </pc:sldChg>
      <pc:sldChg chg="del">
        <pc:chgData name="Adam Elyoumi" userId="c949abb23bc17e4e" providerId="LiveId" clId="{6AAE56E5-CD7B-474C-9D7E-E8F0B1EAE255}" dt="2021-04-28T12:42:53.258" v="11" actId="47"/>
        <pc:sldMkLst>
          <pc:docMk/>
          <pc:sldMk cId="2882941175" sldId="264"/>
        </pc:sldMkLst>
      </pc:sldChg>
      <pc:sldChg chg="add del">
        <pc:chgData name="Adam Elyoumi" userId="c949abb23bc17e4e" providerId="LiveId" clId="{6AAE56E5-CD7B-474C-9D7E-E8F0B1EAE255}" dt="2021-04-28T12:42:38.674" v="6" actId="47"/>
        <pc:sldMkLst>
          <pc:docMk/>
          <pc:sldMk cId="3687385798" sldId="265"/>
        </pc:sldMkLst>
      </pc:sldChg>
      <pc:sldChg chg="add del">
        <pc:chgData name="Adam Elyoumi" userId="c949abb23bc17e4e" providerId="LiveId" clId="{6AAE56E5-CD7B-474C-9D7E-E8F0B1EAE255}" dt="2021-04-28T12:42:38.507" v="5" actId="47"/>
        <pc:sldMkLst>
          <pc:docMk/>
          <pc:sldMk cId="1723250172" sldId="266"/>
        </pc:sldMkLst>
      </pc:sldChg>
      <pc:sldChg chg="add del">
        <pc:chgData name="Adam Elyoumi" userId="c949abb23bc17e4e" providerId="LiveId" clId="{6AAE56E5-CD7B-474C-9D7E-E8F0B1EAE255}" dt="2021-04-28T12:42:43.245" v="10" actId="47"/>
        <pc:sldMkLst>
          <pc:docMk/>
          <pc:sldMk cId="3654210640" sldId="267"/>
        </pc:sldMkLst>
      </pc:sldChg>
      <pc:sldChg chg="modSp new mod">
        <pc:chgData name="Adam Elyoumi" userId="c949abb23bc17e4e" providerId="LiveId" clId="{6AAE56E5-CD7B-474C-9D7E-E8F0B1EAE255}" dt="2021-05-06T22:34:38.143" v="1096" actId="20577"/>
        <pc:sldMkLst>
          <pc:docMk/>
          <pc:sldMk cId="119680947" sldId="279"/>
        </pc:sldMkLst>
        <pc:spChg chg="mod">
          <ac:chgData name="Adam Elyoumi" userId="c949abb23bc17e4e" providerId="LiveId" clId="{6AAE56E5-CD7B-474C-9D7E-E8F0B1EAE255}" dt="2021-05-06T22:29:21.879" v="484" actId="20577"/>
          <ac:spMkLst>
            <pc:docMk/>
            <pc:sldMk cId="119680947" sldId="279"/>
            <ac:spMk id="2" creationId="{8AF6485A-F41C-4B28-A377-5E6D1C507873}"/>
          </ac:spMkLst>
        </pc:spChg>
        <pc:spChg chg="mod">
          <ac:chgData name="Adam Elyoumi" userId="c949abb23bc17e4e" providerId="LiveId" clId="{6AAE56E5-CD7B-474C-9D7E-E8F0B1EAE255}" dt="2021-05-06T22:34:38.143" v="1096" actId="20577"/>
          <ac:spMkLst>
            <pc:docMk/>
            <pc:sldMk cId="119680947" sldId="279"/>
            <ac:spMk id="3" creationId="{38637D26-80CE-444C-A290-92925BDB0C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0C069-E464-48E6-87DF-9D79471D6A4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D528445-FBD1-4796-97C8-4AC3931CB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3768D0B-A691-4B4D-BF0F-4A68FD80F43D}"/>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5" name="Espace réservé du pied de page 4">
            <a:extLst>
              <a:ext uri="{FF2B5EF4-FFF2-40B4-BE49-F238E27FC236}">
                <a16:creationId xmlns:a16="http://schemas.microsoft.com/office/drawing/2014/main" id="{ED320BDF-EB9F-4E17-8DB5-52D443A44A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5F3816-7388-41E1-B289-F61C6C522C9E}"/>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15089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782C3-987A-4289-839D-9A01AABEF63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122DAC6-3061-4C0F-83FC-93D2E7C0440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7B5AE92-D628-491B-87B0-38B84D9A0285}"/>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5" name="Espace réservé du pied de page 4">
            <a:extLst>
              <a:ext uri="{FF2B5EF4-FFF2-40B4-BE49-F238E27FC236}">
                <a16:creationId xmlns:a16="http://schemas.microsoft.com/office/drawing/2014/main" id="{AE9DE348-3D1C-4248-9AC5-734975B291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D1ADCA-6DAA-442E-92C4-4A73ADC72958}"/>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196227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FCEE8C8-AA1E-4EE4-ACEB-23654EFD759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FE7C9A-33D5-480A-9790-EABF699C76F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B91023-F3FC-47AB-B1B6-E897AE943A18}"/>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5" name="Espace réservé du pied de page 4">
            <a:extLst>
              <a:ext uri="{FF2B5EF4-FFF2-40B4-BE49-F238E27FC236}">
                <a16:creationId xmlns:a16="http://schemas.microsoft.com/office/drawing/2014/main" id="{95E0331E-7344-47D9-B804-D900984619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3063FA-5F93-4EA4-9B14-C102AC73E979}"/>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1997395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1FF70-C855-4D25-AA20-03C9EF0571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13BF6F-C20A-47BF-B148-D55B3E2D648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F8A701-EFAF-4F82-A0A0-5766E70EE556}"/>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5" name="Espace réservé du pied de page 4">
            <a:extLst>
              <a:ext uri="{FF2B5EF4-FFF2-40B4-BE49-F238E27FC236}">
                <a16:creationId xmlns:a16="http://schemas.microsoft.com/office/drawing/2014/main" id="{D54C1516-9415-4C2C-8581-48C6C20B7F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5EF663-20CD-467A-9E0E-4DBD9BEC11F5}"/>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61953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20D252-DBDC-44E1-B309-E7D033324D6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661E947-4D24-4D4E-BE2D-89571ACD12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842D95A-BD72-4C70-95CF-1BCFA2D8C457}"/>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5" name="Espace réservé du pied de page 4">
            <a:extLst>
              <a:ext uri="{FF2B5EF4-FFF2-40B4-BE49-F238E27FC236}">
                <a16:creationId xmlns:a16="http://schemas.microsoft.com/office/drawing/2014/main" id="{AAF8DC99-1DE7-4D6C-8819-DDF13B0302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202CB3-B16D-42F9-B953-DD4804CC848D}"/>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415359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D53762-11BF-4A0C-9FCD-FE5CD37AA38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98BB92B-572A-4056-9703-B4479DB835D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C66191A-2DA2-4649-AB5F-B5EEAD277A4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42FCCA1-2479-4F94-859E-377A08385026}"/>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6" name="Espace réservé du pied de page 5">
            <a:extLst>
              <a:ext uri="{FF2B5EF4-FFF2-40B4-BE49-F238E27FC236}">
                <a16:creationId xmlns:a16="http://schemas.microsoft.com/office/drawing/2014/main" id="{F3333B21-8FCB-479C-9CFE-C8BD6EFE74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11B79E3-A4DF-4547-9238-5FE8125A17A0}"/>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54584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DCF0DB-4F95-41CA-97FB-0ED7A9CB0CA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E97FD2F-58C3-462B-BC90-268CBECE3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549DE17-1FE7-4802-9522-90BF7221716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D1D4F98-4946-46E1-ADE1-B1508CB0E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2ABE072-3883-41AD-8001-26AFCA8D263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862834-7A97-47EE-AE03-9A07C72C0D71}"/>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8" name="Espace réservé du pied de page 7">
            <a:extLst>
              <a:ext uri="{FF2B5EF4-FFF2-40B4-BE49-F238E27FC236}">
                <a16:creationId xmlns:a16="http://schemas.microsoft.com/office/drawing/2014/main" id="{A66C02B6-164F-4603-8D5B-FF8604B1D25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6F21D82-1B85-4DC9-AA02-5F34FF127DB1}"/>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82227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1B0938-95B8-4B3C-A6C7-4BCD92FD054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A170656-0015-47D7-A492-D7CFA31B11B3}"/>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4" name="Espace réservé du pied de page 3">
            <a:extLst>
              <a:ext uri="{FF2B5EF4-FFF2-40B4-BE49-F238E27FC236}">
                <a16:creationId xmlns:a16="http://schemas.microsoft.com/office/drawing/2014/main" id="{77454892-9DBE-4D7A-8C8F-3E4B8BB9838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94DFB49-CEF9-4D02-AEB6-12DC21CFE5C3}"/>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25560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F070111-8008-49BE-BE33-4C8B8B2AAA02}"/>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3" name="Espace réservé du pied de page 2">
            <a:extLst>
              <a:ext uri="{FF2B5EF4-FFF2-40B4-BE49-F238E27FC236}">
                <a16:creationId xmlns:a16="http://schemas.microsoft.com/office/drawing/2014/main" id="{8E8D442D-9337-4CDB-B2E7-F65901B971C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9332EFB-C4D7-4FCC-ACCE-3130BCFC7149}"/>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55202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95753-5602-4A9D-B3AE-F0B8C8A201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C13BF82-5303-4F18-BF87-D9A2C760C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B238DF7-E0EF-41C6-9A21-7727F4405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720BFD0-4923-4A22-AB99-A4A37CF9CD70}"/>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6" name="Espace réservé du pied de page 5">
            <a:extLst>
              <a:ext uri="{FF2B5EF4-FFF2-40B4-BE49-F238E27FC236}">
                <a16:creationId xmlns:a16="http://schemas.microsoft.com/office/drawing/2014/main" id="{9F871E6F-D6DE-4692-B2FB-1D785F79BA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B1D696-6E0F-4067-A01E-18486D5B74B5}"/>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311236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9944B6-E6E9-413B-9A20-7714078D213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C23183D-D1BF-4856-BEB8-BB3FFB15BF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EA1B831-D4DB-4308-A321-41AC8E6CC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6076683-38D1-49BD-ADF7-88464D98A955}"/>
              </a:ext>
            </a:extLst>
          </p:cNvPr>
          <p:cNvSpPr>
            <a:spLocks noGrp="1"/>
          </p:cNvSpPr>
          <p:nvPr>
            <p:ph type="dt" sz="half" idx="10"/>
          </p:nvPr>
        </p:nvSpPr>
        <p:spPr/>
        <p:txBody>
          <a:bodyPr/>
          <a:lstStyle/>
          <a:p>
            <a:fld id="{22AED5FF-3A32-4C60-8186-1491B11A8169}" type="datetimeFigureOut">
              <a:rPr lang="fr-FR" smtClean="0"/>
              <a:t>07/05/2021</a:t>
            </a:fld>
            <a:endParaRPr lang="fr-FR"/>
          </a:p>
        </p:txBody>
      </p:sp>
      <p:sp>
        <p:nvSpPr>
          <p:cNvPr id="6" name="Espace réservé du pied de page 5">
            <a:extLst>
              <a:ext uri="{FF2B5EF4-FFF2-40B4-BE49-F238E27FC236}">
                <a16:creationId xmlns:a16="http://schemas.microsoft.com/office/drawing/2014/main" id="{59A85473-8E82-4247-8495-4EE78904D8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39AE1B-681D-41B2-BD3B-2646ABFAAE69}"/>
              </a:ext>
            </a:extLst>
          </p:cNvPr>
          <p:cNvSpPr>
            <a:spLocks noGrp="1"/>
          </p:cNvSpPr>
          <p:nvPr>
            <p:ph type="sldNum" sz="quarter" idx="12"/>
          </p:nvPr>
        </p:nvSpPr>
        <p:spPr/>
        <p:txBody>
          <a:bodyPr/>
          <a:lstStyle/>
          <a:p>
            <a:fld id="{FE73A111-562B-48A5-A5C6-ABBF283D1EF5}" type="slidenum">
              <a:rPr lang="fr-FR" smtClean="0"/>
              <a:t>‹N°›</a:t>
            </a:fld>
            <a:endParaRPr lang="fr-FR"/>
          </a:p>
        </p:txBody>
      </p:sp>
    </p:spTree>
    <p:extLst>
      <p:ext uri="{BB962C8B-B14F-4D97-AF65-F5344CB8AC3E}">
        <p14:creationId xmlns:p14="http://schemas.microsoft.com/office/powerpoint/2010/main" val="419370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B1AEF03-D598-4461-AE00-0E86F0B32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2E62650-03B9-457B-BEC5-56A5F9142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8F818E-E922-457B-8F50-0063F47DA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ED5FF-3A32-4C60-8186-1491B11A8169}" type="datetimeFigureOut">
              <a:rPr lang="fr-FR" smtClean="0"/>
              <a:t>07/05/2021</a:t>
            </a:fld>
            <a:endParaRPr lang="fr-FR"/>
          </a:p>
        </p:txBody>
      </p:sp>
      <p:sp>
        <p:nvSpPr>
          <p:cNvPr id="5" name="Espace réservé du pied de page 4">
            <a:extLst>
              <a:ext uri="{FF2B5EF4-FFF2-40B4-BE49-F238E27FC236}">
                <a16:creationId xmlns:a16="http://schemas.microsoft.com/office/drawing/2014/main" id="{580E53EF-0084-4A13-A376-18D79D2F6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D9B020C-956B-4F45-9AB6-43D588897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3A111-562B-48A5-A5C6-ABBF283D1EF5}" type="slidenum">
              <a:rPr lang="fr-FR" smtClean="0"/>
              <a:t>‹N°›</a:t>
            </a:fld>
            <a:endParaRPr lang="fr-FR"/>
          </a:p>
        </p:txBody>
      </p:sp>
    </p:spTree>
    <p:extLst>
      <p:ext uri="{BB962C8B-B14F-4D97-AF65-F5344CB8AC3E}">
        <p14:creationId xmlns:p14="http://schemas.microsoft.com/office/powerpoint/2010/main" val="353000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25132421-90BE-4CE1-B5B5-A777D6C8AAE6}"/>
              </a:ext>
            </a:extLst>
          </p:cNvPr>
          <p:cNvSpPr>
            <a:spLocks noGrp="1"/>
          </p:cNvSpPr>
          <p:nvPr>
            <p:ph type="ctrTitle"/>
          </p:nvPr>
        </p:nvSpPr>
        <p:spPr>
          <a:xfrm>
            <a:off x="804672" y="510768"/>
            <a:ext cx="3877056" cy="2249424"/>
          </a:xfrm>
        </p:spPr>
        <p:txBody>
          <a:bodyPr anchor="b">
            <a:normAutofit/>
          </a:bodyPr>
          <a:lstStyle/>
          <a:p>
            <a:pPr algn="l"/>
            <a:r>
              <a:rPr lang="fr-FR" sz="5000" dirty="0" err="1"/>
              <a:t>Individual</a:t>
            </a:r>
            <a:r>
              <a:rPr lang="fr-FR" sz="5000" dirty="0"/>
              <a:t> </a:t>
            </a:r>
            <a:r>
              <a:rPr lang="fr-FR" sz="5000" dirty="0" err="1"/>
              <a:t>Research</a:t>
            </a:r>
            <a:r>
              <a:rPr lang="fr-FR" sz="5000" dirty="0"/>
              <a:t> Project</a:t>
            </a:r>
          </a:p>
        </p:txBody>
      </p:sp>
      <p:pic>
        <p:nvPicPr>
          <p:cNvPr id="1028" name="Picture 4" descr="Cranfield University – PeaceTraining.eu">
            <a:extLst>
              <a:ext uri="{FF2B5EF4-FFF2-40B4-BE49-F238E27FC236}">
                <a16:creationId xmlns:a16="http://schemas.microsoft.com/office/drawing/2014/main" id="{04B741F9-C69F-423B-90B0-3A3C69DBE8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03701" y="510768"/>
            <a:ext cx="4352193" cy="26113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ATS | A6 Alliance">
            <a:extLst>
              <a:ext uri="{FF2B5EF4-FFF2-40B4-BE49-F238E27FC236}">
                <a16:creationId xmlns:a16="http://schemas.microsoft.com/office/drawing/2014/main" id="{56A96DB0-7D92-4463-AFBF-B44E2ED1E6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53781" y="3742850"/>
            <a:ext cx="5702113" cy="259446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E5450CBD-915C-4534-811B-868DE2808B1B}"/>
              </a:ext>
            </a:extLst>
          </p:cNvPr>
          <p:cNvSpPr txBox="1"/>
          <p:nvPr/>
        </p:nvSpPr>
        <p:spPr>
          <a:xfrm>
            <a:off x="794785" y="3428761"/>
            <a:ext cx="2582374" cy="830997"/>
          </a:xfrm>
          <a:prstGeom prst="rect">
            <a:avLst/>
          </a:prstGeom>
          <a:noFill/>
        </p:spPr>
        <p:txBody>
          <a:bodyPr wrap="none" rtlCol="0">
            <a:spAutoFit/>
          </a:bodyPr>
          <a:lstStyle/>
          <a:p>
            <a:r>
              <a:rPr lang="fr-FR" sz="4800" dirty="0" err="1">
                <a:latin typeface="+mj-lt"/>
              </a:rPr>
              <a:t>DataWise</a:t>
            </a:r>
            <a:endParaRPr lang="en-US" sz="4800" dirty="0">
              <a:latin typeface="+mj-lt"/>
            </a:endParaRPr>
          </a:p>
        </p:txBody>
      </p:sp>
    </p:spTree>
    <p:extLst>
      <p:ext uri="{BB962C8B-B14F-4D97-AF65-F5344CB8AC3E}">
        <p14:creationId xmlns:p14="http://schemas.microsoft.com/office/powerpoint/2010/main" val="15769729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C785025-5560-4867-A0F0-EC042627DEC7}"/>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ASTERIX data formats (ex: CAT010)</a:t>
            </a:r>
          </a:p>
        </p:txBody>
      </p:sp>
      <p:sp>
        <p:nvSpPr>
          <p:cNvPr id="3" name="Espace réservé du contenu 2">
            <a:extLst>
              <a:ext uri="{FF2B5EF4-FFF2-40B4-BE49-F238E27FC236}">
                <a16:creationId xmlns:a16="http://schemas.microsoft.com/office/drawing/2014/main" id="{19D69629-A7BB-4505-9A4D-DA9A29DFC29B}"/>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chemeClr val="bg1"/>
                </a:solidFill>
              </a:rPr>
              <a:t>CAT010: Surface movement detected from ground radars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Image 6" descr="Une image contenant table&#10;&#10;Description générée automatiquement">
            <a:extLst>
              <a:ext uri="{FF2B5EF4-FFF2-40B4-BE49-F238E27FC236}">
                <a16:creationId xmlns:a16="http://schemas.microsoft.com/office/drawing/2014/main" id="{DE996D9A-7CE0-48E0-8C55-C3714BDE051E}"/>
              </a:ext>
            </a:extLst>
          </p:cNvPr>
          <p:cNvPicPr>
            <a:picLocks noChangeAspect="1"/>
          </p:cNvPicPr>
          <p:nvPr/>
        </p:nvPicPr>
        <p:blipFill>
          <a:blip r:embed="rId2"/>
          <a:stretch>
            <a:fillRect/>
          </a:stretch>
        </p:blipFill>
        <p:spPr>
          <a:xfrm>
            <a:off x="1500446" y="2426818"/>
            <a:ext cx="3456321" cy="4431182"/>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table&#10;&#10;Description générée automatiquement">
            <a:extLst>
              <a:ext uri="{FF2B5EF4-FFF2-40B4-BE49-F238E27FC236}">
                <a16:creationId xmlns:a16="http://schemas.microsoft.com/office/drawing/2014/main" id="{05326AE7-7DE0-4876-85A7-513D5B58297E}"/>
              </a:ext>
            </a:extLst>
          </p:cNvPr>
          <p:cNvPicPr>
            <a:picLocks noChangeAspect="1"/>
          </p:cNvPicPr>
          <p:nvPr/>
        </p:nvPicPr>
        <p:blipFill>
          <a:blip r:embed="rId3"/>
          <a:stretch>
            <a:fillRect/>
          </a:stretch>
        </p:blipFill>
        <p:spPr>
          <a:xfrm>
            <a:off x="7214979" y="2426818"/>
            <a:ext cx="3567101" cy="4431182"/>
          </a:xfrm>
          <a:prstGeom prst="rect">
            <a:avLst/>
          </a:prstGeom>
        </p:spPr>
      </p:pic>
    </p:spTree>
    <p:extLst>
      <p:ext uri="{BB962C8B-B14F-4D97-AF65-F5344CB8AC3E}">
        <p14:creationId xmlns:p14="http://schemas.microsoft.com/office/powerpoint/2010/main" val="168025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460C975E-A602-4B3C-B59E-32DE261BB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4818" y="1463040"/>
            <a:ext cx="5890683" cy="4167658"/>
          </a:xfrm>
          <a:prstGeom prst="rect">
            <a:avLst/>
          </a:prstGeom>
        </p:spPr>
      </p:pic>
      <p:sp>
        <p:nvSpPr>
          <p:cNvPr id="12" name="Freeform: Shape 11">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917627F-58D4-45A2-AC78-FE0D1A866F09}"/>
              </a:ext>
            </a:extLst>
          </p:cNvPr>
          <p:cNvSpPr>
            <a:spLocks noGrp="1"/>
          </p:cNvSpPr>
          <p:nvPr>
            <p:ph type="title"/>
          </p:nvPr>
        </p:nvSpPr>
        <p:spPr>
          <a:xfrm>
            <a:off x="804672" y="338328"/>
            <a:ext cx="3877056" cy="2249424"/>
          </a:xfrm>
        </p:spPr>
        <p:txBody>
          <a:bodyPr vert="horz" lIns="91440" tIns="45720" rIns="91440" bIns="45720" rtlCol="0" anchor="b">
            <a:normAutofit/>
          </a:bodyPr>
          <a:lstStyle/>
          <a:p>
            <a:r>
              <a:rPr lang="en-US" sz="5400" kern="1200" dirty="0">
                <a:solidFill>
                  <a:schemeClr val="tx1"/>
                </a:solidFill>
                <a:latin typeface="+mj-lt"/>
                <a:ea typeface="+mj-ea"/>
                <a:cs typeface="+mj-cs"/>
              </a:rPr>
              <a:t>Federated learning</a:t>
            </a:r>
          </a:p>
        </p:txBody>
      </p:sp>
      <p:sp>
        <p:nvSpPr>
          <p:cNvPr id="3" name="ZoneTexte 2">
            <a:extLst>
              <a:ext uri="{FF2B5EF4-FFF2-40B4-BE49-F238E27FC236}">
                <a16:creationId xmlns:a16="http://schemas.microsoft.com/office/drawing/2014/main" id="{53039D5C-737F-4658-BFC6-8A9F8D4CA5E9}"/>
              </a:ext>
            </a:extLst>
          </p:cNvPr>
          <p:cNvSpPr txBox="1"/>
          <p:nvPr/>
        </p:nvSpPr>
        <p:spPr>
          <a:xfrm>
            <a:off x="6128919" y="5770485"/>
            <a:ext cx="5782480" cy="369332"/>
          </a:xfrm>
          <a:prstGeom prst="rect">
            <a:avLst/>
          </a:prstGeom>
          <a:noFill/>
        </p:spPr>
        <p:txBody>
          <a:bodyPr wrap="none" rtlCol="0">
            <a:spAutoFit/>
          </a:bodyPr>
          <a:lstStyle/>
          <a:p>
            <a:r>
              <a:rPr lang="fr-FR" dirty="0">
                <a:solidFill>
                  <a:schemeClr val="bg1"/>
                </a:solidFill>
              </a:rPr>
              <a:t>Google uses FL to </a:t>
            </a:r>
            <a:r>
              <a:rPr lang="fr-FR" dirty="0" err="1">
                <a:solidFill>
                  <a:schemeClr val="bg1"/>
                </a:solidFill>
              </a:rPr>
              <a:t>improve</a:t>
            </a:r>
            <a:r>
              <a:rPr lang="fr-FR" dirty="0">
                <a:solidFill>
                  <a:schemeClr val="bg1"/>
                </a:solidFill>
              </a:rPr>
              <a:t> user </a:t>
            </a:r>
            <a:r>
              <a:rPr lang="fr-FR" dirty="0" err="1">
                <a:solidFill>
                  <a:schemeClr val="bg1"/>
                </a:solidFill>
              </a:rPr>
              <a:t>experience</a:t>
            </a:r>
            <a:r>
              <a:rPr lang="fr-FR" dirty="0">
                <a:solidFill>
                  <a:schemeClr val="bg1"/>
                </a:solidFill>
              </a:rPr>
              <a:t> on smartphones</a:t>
            </a:r>
            <a:endParaRPr lang="en-US" dirty="0">
              <a:solidFill>
                <a:schemeClr val="bg1"/>
              </a:solidFill>
            </a:endParaRPr>
          </a:p>
        </p:txBody>
      </p:sp>
    </p:spTree>
    <p:extLst>
      <p:ext uri="{BB962C8B-B14F-4D97-AF65-F5344CB8AC3E}">
        <p14:creationId xmlns:p14="http://schemas.microsoft.com/office/powerpoint/2010/main" val="8798703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03E8A70-AD86-4827-8846-1FFB25EDB9E7}"/>
              </a:ext>
            </a:extLst>
          </p:cNvPr>
          <p:cNvSpPr>
            <a:spLocks noGrp="1"/>
          </p:cNvSpPr>
          <p:nvPr>
            <p:ph type="title"/>
          </p:nvPr>
        </p:nvSpPr>
        <p:spPr>
          <a:xfrm>
            <a:off x="804672" y="640080"/>
            <a:ext cx="3282696" cy="5257800"/>
          </a:xfrm>
        </p:spPr>
        <p:txBody>
          <a:bodyPr>
            <a:normAutofit/>
          </a:bodyPr>
          <a:lstStyle/>
          <a:p>
            <a:r>
              <a:rPr lang="fr-FR">
                <a:solidFill>
                  <a:schemeClr val="bg1"/>
                </a:solidFill>
              </a:rPr>
              <a:t>Federated learning</a:t>
            </a:r>
            <a:endParaRPr lang="en-US">
              <a:solidFill>
                <a:schemeClr val="bg1"/>
              </a:solidFill>
            </a:endParaRPr>
          </a:p>
        </p:txBody>
      </p:sp>
      <p:sp>
        <p:nvSpPr>
          <p:cNvPr id="3" name="Espace réservé du contenu 2">
            <a:extLst>
              <a:ext uri="{FF2B5EF4-FFF2-40B4-BE49-F238E27FC236}">
                <a16:creationId xmlns:a16="http://schemas.microsoft.com/office/drawing/2014/main" id="{1985E4F6-29C9-46FA-9B35-36B111BFB330}"/>
              </a:ext>
            </a:extLst>
          </p:cNvPr>
          <p:cNvSpPr>
            <a:spLocks noGrp="1"/>
          </p:cNvSpPr>
          <p:nvPr>
            <p:ph idx="1"/>
          </p:nvPr>
        </p:nvSpPr>
        <p:spPr>
          <a:xfrm>
            <a:off x="5362674" y="843379"/>
            <a:ext cx="6024654" cy="5054502"/>
          </a:xfrm>
        </p:spPr>
        <p:txBody>
          <a:bodyPr anchor="ctr">
            <a:normAutofit/>
          </a:bodyPr>
          <a:lstStyle/>
          <a:p>
            <a:pPr marL="0" indent="0">
              <a:buNone/>
            </a:pPr>
            <a:r>
              <a:rPr lang="fr-FR" sz="2400" dirty="0"/>
              <a:t>Pros :</a:t>
            </a:r>
          </a:p>
          <a:p>
            <a:pPr>
              <a:buFontTx/>
              <a:buChar char="-"/>
            </a:pPr>
            <a:r>
              <a:rPr lang="fr-FR" sz="2400" dirty="0"/>
              <a:t>Data </a:t>
            </a:r>
            <a:r>
              <a:rPr lang="fr-FR" sz="2400" dirty="0" err="1"/>
              <a:t>privacy</a:t>
            </a:r>
            <a:endParaRPr lang="fr-FR" sz="2400" dirty="0"/>
          </a:p>
          <a:p>
            <a:pPr>
              <a:buFontTx/>
              <a:buChar char="-"/>
            </a:pPr>
            <a:r>
              <a:rPr lang="fr-FR" sz="2400" dirty="0" err="1"/>
              <a:t>Less</a:t>
            </a:r>
            <a:r>
              <a:rPr lang="fr-FR" sz="2400" dirty="0"/>
              <a:t> data </a:t>
            </a:r>
            <a:r>
              <a:rPr lang="fr-FR" sz="2400" dirty="0" err="1"/>
              <a:t>transfers</a:t>
            </a:r>
            <a:endParaRPr lang="fr-FR" sz="2400" dirty="0"/>
          </a:p>
          <a:p>
            <a:pPr>
              <a:buFontTx/>
              <a:buChar char="-"/>
            </a:pPr>
            <a:r>
              <a:rPr lang="fr-FR" sz="2400" dirty="0"/>
              <a:t>Can </a:t>
            </a:r>
            <a:r>
              <a:rPr lang="fr-FR" sz="2400" dirty="0" err="1"/>
              <a:t>improve</a:t>
            </a:r>
            <a:r>
              <a:rPr lang="fr-FR" sz="2400" dirty="0"/>
              <a:t> user </a:t>
            </a:r>
            <a:r>
              <a:rPr lang="fr-FR" sz="2400" dirty="0" err="1"/>
              <a:t>experience</a:t>
            </a:r>
            <a:endParaRPr lang="fr-FR" sz="2400" dirty="0"/>
          </a:p>
          <a:p>
            <a:pPr marL="0" indent="0">
              <a:buNone/>
            </a:pPr>
            <a:r>
              <a:rPr lang="fr-FR" sz="2400" dirty="0"/>
              <a:t>Cons :</a:t>
            </a:r>
          </a:p>
          <a:p>
            <a:pPr>
              <a:buFontTx/>
              <a:buChar char="-"/>
            </a:pPr>
            <a:r>
              <a:rPr lang="fr-FR" sz="2400" dirty="0"/>
              <a:t>Possible </a:t>
            </a:r>
            <a:r>
              <a:rPr lang="fr-FR" sz="2400" dirty="0" err="1"/>
              <a:t>bottleneck</a:t>
            </a:r>
            <a:r>
              <a:rPr lang="fr-FR" sz="2400" dirty="0"/>
              <a:t> </a:t>
            </a:r>
            <a:r>
              <a:rPr lang="fr-FR" sz="2400" dirty="0" err="1"/>
              <a:t>effect</a:t>
            </a:r>
            <a:r>
              <a:rPr lang="fr-FR" sz="2400" dirty="0"/>
              <a:t> on central server</a:t>
            </a:r>
          </a:p>
          <a:p>
            <a:pPr>
              <a:buFontTx/>
              <a:buChar char="-"/>
            </a:pPr>
            <a:r>
              <a:rPr lang="fr-FR" sz="2400" dirty="0"/>
              <a:t>Non-</a:t>
            </a:r>
            <a:r>
              <a:rPr lang="fr-FR" sz="2400" dirty="0" err="1"/>
              <a:t>iid</a:t>
            </a:r>
            <a:r>
              <a:rPr lang="fr-FR" sz="2400" dirty="0"/>
              <a:t> </a:t>
            </a:r>
            <a:r>
              <a:rPr lang="fr-FR" sz="2400" dirty="0" err="1"/>
              <a:t>datasets</a:t>
            </a:r>
            <a:r>
              <a:rPr lang="fr-FR" sz="2400" dirty="0"/>
              <a:t> </a:t>
            </a:r>
            <a:r>
              <a:rPr lang="fr-FR" sz="2400" dirty="0" err="1"/>
              <a:t>may</a:t>
            </a:r>
            <a:r>
              <a:rPr lang="fr-FR" sz="2400" dirty="0"/>
              <a:t> </a:t>
            </a:r>
            <a:r>
              <a:rPr lang="fr-FR" sz="2400" dirty="0" err="1"/>
              <a:t>distort</a:t>
            </a:r>
            <a:r>
              <a:rPr lang="fr-FR" sz="2400" dirty="0"/>
              <a:t> the final model</a:t>
            </a:r>
          </a:p>
        </p:txBody>
      </p:sp>
    </p:spTree>
    <p:extLst>
      <p:ext uri="{BB962C8B-B14F-4D97-AF65-F5344CB8AC3E}">
        <p14:creationId xmlns:p14="http://schemas.microsoft.com/office/powerpoint/2010/main" val="96588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1625290-625A-49EB-89C9-1F4E75860606}"/>
              </a:ext>
            </a:extLst>
          </p:cNvPr>
          <p:cNvSpPr>
            <a:spLocks noGrp="1"/>
          </p:cNvSpPr>
          <p:nvPr>
            <p:ph type="title"/>
          </p:nvPr>
        </p:nvSpPr>
        <p:spPr>
          <a:xfrm>
            <a:off x="804672" y="640080"/>
            <a:ext cx="3282696" cy="5257800"/>
          </a:xfrm>
        </p:spPr>
        <p:txBody>
          <a:bodyPr>
            <a:normAutofit/>
          </a:bodyPr>
          <a:lstStyle/>
          <a:p>
            <a:r>
              <a:rPr lang="fr-FR">
                <a:solidFill>
                  <a:schemeClr val="bg1"/>
                </a:solidFill>
              </a:rPr>
              <a:t>Variants of Federated Learning</a:t>
            </a:r>
            <a:endParaRPr lang="en-US">
              <a:solidFill>
                <a:schemeClr val="bg1"/>
              </a:solidFill>
            </a:endParaRPr>
          </a:p>
        </p:txBody>
      </p:sp>
      <p:sp>
        <p:nvSpPr>
          <p:cNvPr id="3" name="Espace réservé du contenu 2">
            <a:extLst>
              <a:ext uri="{FF2B5EF4-FFF2-40B4-BE49-F238E27FC236}">
                <a16:creationId xmlns:a16="http://schemas.microsoft.com/office/drawing/2014/main" id="{B815BB34-E670-487F-AAE5-A63BF8ACE3FC}"/>
              </a:ext>
            </a:extLst>
          </p:cNvPr>
          <p:cNvSpPr>
            <a:spLocks noGrp="1"/>
          </p:cNvSpPr>
          <p:nvPr>
            <p:ph idx="1"/>
          </p:nvPr>
        </p:nvSpPr>
        <p:spPr>
          <a:xfrm>
            <a:off x="5362674" y="786062"/>
            <a:ext cx="6024654" cy="5111818"/>
          </a:xfrm>
        </p:spPr>
        <p:txBody>
          <a:bodyPr anchor="ctr">
            <a:normAutofit/>
          </a:bodyPr>
          <a:lstStyle/>
          <a:p>
            <a:r>
              <a:rPr lang="fr-FR" sz="2400" dirty="0" err="1"/>
              <a:t>Decentralized</a:t>
            </a:r>
            <a:r>
              <a:rPr lang="fr-FR" sz="2400" dirty="0"/>
              <a:t> FL : No central server ; </a:t>
            </a:r>
            <a:r>
              <a:rPr lang="fr-FR" sz="2400" dirty="0" err="1"/>
              <a:t>nodes</a:t>
            </a:r>
            <a:r>
              <a:rPr lang="fr-FR" sz="2400" dirty="0"/>
              <a:t> </a:t>
            </a:r>
            <a:r>
              <a:rPr lang="fr-FR" sz="2400" dirty="0" err="1"/>
              <a:t>coordinate</a:t>
            </a:r>
            <a:r>
              <a:rPr lang="fr-FR" sz="2400" dirty="0"/>
              <a:t> </a:t>
            </a:r>
            <a:r>
              <a:rPr lang="fr-FR" sz="2400" dirty="0" err="1"/>
              <a:t>themselves</a:t>
            </a:r>
            <a:r>
              <a:rPr lang="fr-FR" sz="2400" dirty="0"/>
              <a:t> to </a:t>
            </a:r>
            <a:r>
              <a:rPr lang="fr-FR" sz="2400" dirty="0" err="1"/>
              <a:t>choose</a:t>
            </a:r>
            <a:r>
              <a:rPr lang="fr-FR" sz="2400" dirty="0"/>
              <a:t> the model ; </a:t>
            </a:r>
            <a:r>
              <a:rPr lang="fr-FR" sz="2400" dirty="0" err="1"/>
              <a:t>transfer</a:t>
            </a:r>
            <a:r>
              <a:rPr lang="fr-FR" sz="2400" dirty="0"/>
              <a:t> of </a:t>
            </a:r>
            <a:r>
              <a:rPr lang="fr-FR" sz="2400" dirty="0" err="1"/>
              <a:t>trained</a:t>
            </a:r>
            <a:r>
              <a:rPr lang="fr-FR" sz="2400" dirty="0"/>
              <a:t> model to </a:t>
            </a:r>
            <a:r>
              <a:rPr lang="fr-FR" sz="2400" dirty="0" err="1"/>
              <a:t>randomly</a:t>
            </a:r>
            <a:r>
              <a:rPr lang="fr-FR" sz="2400" dirty="0"/>
              <a:t> </a:t>
            </a:r>
            <a:r>
              <a:rPr lang="fr-FR" sz="2400" dirty="0" err="1"/>
              <a:t>selected</a:t>
            </a:r>
            <a:r>
              <a:rPr lang="fr-FR" sz="2400" dirty="0"/>
              <a:t> </a:t>
            </a:r>
            <a:r>
              <a:rPr lang="fr-FR" sz="2400" dirty="0" err="1"/>
              <a:t>nodes</a:t>
            </a:r>
            <a:endParaRPr lang="fr-FR" sz="2400" dirty="0"/>
          </a:p>
          <a:p>
            <a:r>
              <a:rPr lang="fr-FR" sz="2400" dirty="0" err="1"/>
              <a:t>Heterogeneous</a:t>
            </a:r>
            <a:r>
              <a:rPr lang="fr-FR" sz="2400" dirty="0"/>
              <a:t> FL : </a:t>
            </a:r>
            <a:r>
              <a:rPr lang="fr-FR" sz="2400" dirty="0" err="1"/>
              <a:t>Nodes</a:t>
            </a:r>
            <a:r>
              <a:rPr lang="fr-FR" sz="2400" dirty="0"/>
              <a:t> </a:t>
            </a:r>
            <a:r>
              <a:rPr lang="fr-FR" sz="2400" dirty="0" err="1"/>
              <a:t>vary</a:t>
            </a:r>
            <a:r>
              <a:rPr lang="fr-FR" sz="2400" dirty="0"/>
              <a:t> in nature (</a:t>
            </a:r>
            <a:r>
              <a:rPr lang="fr-FR" sz="2400" dirty="0" err="1"/>
              <a:t>computing</a:t>
            </a:r>
            <a:r>
              <a:rPr lang="fr-FR" sz="2400" dirty="0"/>
              <a:t> power, </a:t>
            </a:r>
            <a:r>
              <a:rPr lang="fr-FR" sz="2400" dirty="0" err="1"/>
              <a:t>dataset</a:t>
            </a:r>
            <a:r>
              <a:rPr lang="fr-FR" sz="2400" dirty="0"/>
              <a:t> </a:t>
            </a:r>
            <a:r>
              <a:rPr lang="fr-FR" sz="2400" dirty="0" err="1"/>
              <a:t>features</a:t>
            </a:r>
            <a:r>
              <a:rPr lang="fr-FR" sz="2400" dirty="0"/>
              <a:t> or observations, communication </a:t>
            </a:r>
            <a:r>
              <a:rPr lang="fr-FR" sz="2400" dirty="0" err="1"/>
              <a:t>protocol</a:t>
            </a:r>
            <a:r>
              <a:rPr lang="fr-FR" sz="2400" dirty="0"/>
              <a:t>...)</a:t>
            </a:r>
            <a:endParaRPr lang="en-US" sz="2400" dirty="0"/>
          </a:p>
        </p:txBody>
      </p:sp>
    </p:spTree>
    <p:extLst>
      <p:ext uri="{BB962C8B-B14F-4D97-AF65-F5344CB8AC3E}">
        <p14:creationId xmlns:p14="http://schemas.microsoft.com/office/powerpoint/2010/main" val="3687385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C5E8BBA-6F58-4066-89B1-7F4ECC9B7721}"/>
              </a:ext>
            </a:extLst>
          </p:cNvPr>
          <p:cNvSpPr>
            <a:spLocks noGrp="1"/>
          </p:cNvSpPr>
          <p:nvPr>
            <p:ph type="title"/>
          </p:nvPr>
        </p:nvSpPr>
        <p:spPr>
          <a:xfrm>
            <a:off x="804672" y="640080"/>
            <a:ext cx="3282696" cy="5257800"/>
          </a:xfrm>
        </p:spPr>
        <p:txBody>
          <a:bodyPr>
            <a:normAutofit/>
          </a:bodyPr>
          <a:lstStyle/>
          <a:p>
            <a:r>
              <a:rPr lang="fr-FR">
                <a:solidFill>
                  <a:schemeClr val="bg1"/>
                </a:solidFill>
              </a:rPr>
              <a:t>Auto encoders - decoders</a:t>
            </a:r>
            <a:endParaRPr lang="en-US">
              <a:solidFill>
                <a:schemeClr val="bg1"/>
              </a:solidFill>
            </a:endParaRPr>
          </a:p>
        </p:txBody>
      </p:sp>
      <p:sp>
        <p:nvSpPr>
          <p:cNvPr id="3" name="Espace réservé du contenu 2">
            <a:extLst>
              <a:ext uri="{FF2B5EF4-FFF2-40B4-BE49-F238E27FC236}">
                <a16:creationId xmlns:a16="http://schemas.microsoft.com/office/drawing/2014/main" id="{1E7B05E8-D389-48EE-8B7E-79A0D066524D}"/>
              </a:ext>
            </a:extLst>
          </p:cNvPr>
          <p:cNvSpPr>
            <a:spLocks noGrp="1"/>
          </p:cNvSpPr>
          <p:nvPr>
            <p:ph idx="1"/>
          </p:nvPr>
        </p:nvSpPr>
        <p:spPr>
          <a:xfrm>
            <a:off x="5358384" y="246188"/>
            <a:ext cx="6024654" cy="3576705"/>
          </a:xfrm>
        </p:spPr>
        <p:txBody>
          <a:bodyPr anchor="ctr">
            <a:normAutofit lnSpcReduction="10000"/>
          </a:bodyPr>
          <a:lstStyle/>
          <a:p>
            <a:r>
              <a:rPr lang="fr-FR" sz="2400" dirty="0"/>
              <a:t>Neural Network </a:t>
            </a:r>
            <a:r>
              <a:rPr lang="fr-FR" sz="2400" dirty="0" err="1"/>
              <a:t>used</a:t>
            </a:r>
            <a:r>
              <a:rPr lang="fr-FR" sz="2400" dirty="0"/>
              <a:t> to </a:t>
            </a:r>
            <a:r>
              <a:rPr lang="fr-FR" sz="2400" dirty="0" err="1"/>
              <a:t>compress</a:t>
            </a:r>
            <a:r>
              <a:rPr lang="fr-FR" sz="2400" dirty="0"/>
              <a:t> and </a:t>
            </a:r>
            <a:r>
              <a:rPr lang="fr-FR" sz="2400" dirty="0" err="1"/>
              <a:t>decompress</a:t>
            </a:r>
            <a:r>
              <a:rPr lang="fr-FR" sz="2400" dirty="0"/>
              <a:t> data</a:t>
            </a:r>
          </a:p>
          <a:p>
            <a:r>
              <a:rPr lang="fr-FR" sz="2400" dirty="0"/>
              <a:t>« </a:t>
            </a:r>
            <a:r>
              <a:rPr lang="fr-FR" sz="2400" dirty="0" err="1"/>
              <a:t>Hourglass</a:t>
            </a:r>
            <a:r>
              <a:rPr lang="fr-FR" sz="2400" dirty="0"/>
              <a:t> » architecture</a:t>
            </a:r>
          </a:p>
          <a:p>
            <a:endParaRPr lang="fr-FR" sz="2400" dirty="0"/>
          </a:p>
          <a:p>
            <a:pPr marL="0" indent="0">
              <a:buNone/>
            </a:pPr>
            <a:r>
              <a:rPr lang="fr-FR" sz="2400" dirty="0"/>
              <a:t>In </a:t>
            </a:r>
            <a:r>
              <a:rPr lang="fr-FR" sz="2400" dirty="0" err="1"/>
              <a:t>our</a:t>
            </a:r>
            <a:r>
              <a:rPr lang="fr-FR" sz="2400" dirty="0"/>
              <a:t> </a:t>
            </a:r>
            <a:r>
              <a:rPr lang="fr-FR" sz="2400" dirty="0" err="1"/>
              <a:t>context</a:t>
            </a:r>
            <a:r>
              <a:rPr lang="fr-FR" sz="2400" dirty="0"/>
              <a:t>, the central server </a:t>
            </a:r>
            <a:r>
              <a:rPr lang="fr-FR" sz="2400" dirty="0" err="1"/>
              <a:t>could</a:t>
            </a:r>
            <a:r>
              <a:rPr lang="fr-FR" sz="2400" dirty="0"/>
              <a:t> </a:t>
            </a:r>
            <a:r>
              <a:rPr lang="fr-FR" sz="2400" dirty="0" err="1"/>
              <a:t>choose</a:t>
            </a:r>
            <a:r>
              <a:rPr lang="fr-FR" sz="2400" dirty="0"/>
              <a:t> an encoder-</a:t>
            </a:r>
            <a:r>
              <a:rPr lang="fr-FR" sz="2400" dirty="0" err="1"/>
              <a:t>decoder</a:t>
            </a:r>
            <a:r>
              <a:rPr lang="fr-FR" sz="2400" dirty="0"/>
              <a:t> architecture </a:t>
            </a:r>
            <a:r>
              <a:rPr lang="fr-FR" sz="2400" dirty="0" err="1"/>
              <a:t>depending</a:t>
            </a:r>
            <a:r>
              <a:rPr lang="fr-FR" sz="2400" dirty="0"/>
              <a:t> on the volumes of data to </a:t>
            </a:r>
            <a:r>
              <a:rPr lang="fr-FR" sz="2400" dirty="0" err="1"/>
              <a:t>be</a:t>
            </a:r>
            <a:r>
              <a:rPr lang="fr-FR" sz="2400" dirty="0"/>
              <a:t> </a:t>
            </a:r>
            <a:r>
              <a:rPr lang="fr-FR" sz="2400" dirty="0" err="1"/>
              <a:t>transmitted</a:t>
            </a:r>
            <a:r>
              <a:rPr lang="fr-FR" sz="2400" dirty="0"/>
              <a:t>. Once the final model </a:t>
            </a:r>
            <a:r>
              <a:rPr lang="fr-FR" sz="2400" dirty="0" err="1"/>
              <a:t>is</a:t>
            </a:r>
            <a:r>
              <a:rPr lang="fr-FR" sz="2400" dirty="0"/>
              <a:t> </a:t>
            </a:r>
            <a:r>
              <a:rPr lang="fr-FR" sz="2400" dirty="0" err="1"/>
              <a:t>obtained</a:t>
            </a:r>
            <a:r>
              <a:rPr lang="fr-FR" sz="2400" dirty="0"/>
              <a:t>, the server </a:t>
            </a:r>
            <a:r>
              <a:rPr lang="fr-FR" sz="2400" dirty="0" err="1"/>
              <a:t>sends</a:t>
            </a:r>
            <a:r>
              <a:rPr lang="fr-FR" sz="2400" dirty="0"/>
              <a:t> </a:t>
            </a:r>
            <a:r>
              <a:rPr lang="fr-FR" sz="2400" dirty="0" err="1"/>
              <a:t>it</a:t>
            </a:r>
            <a:r>
              <a:rPr lang="fr-FR" sz="2400" dirty="0"/>
              <a:t> to all planes, </a:t>
            </a:r>
            <a:r>
              <a:rPr lang="fr-FR" sz="2400" dirty="0" err="1"/>
              <a:t>which</a:t>
            </a:r>
            <a:r>
              <a:rPr lang="fr-FR" sz="2400" dirty="0"/>
              <a:t> use </a:t>
            </a:r>
            <a:r>
              <a:rPr lang="fr-FR" sz="2400" dirty="0" err="1"/>
              <a:t>it</a:t>
            </a:r>
            <a:r>
              <a:rPr lang="fr-FR" sz="2400" dirty="0"/>
              <a:t> to encode the data, </a:t>
            </a:r>
            <a:r>
              <a:rPr lang="fr-FR" sz="2400" dirty="0" err="1"/>
              <a:t>while</a:t>
            </a:r>
            <a:r>
              <a:rPr lang="fr-FR" sz="2400" dirty="0"/>
              <a:t> the server uses </a:t>
            </a:r>
            <a:r>
              <a:rPr lang="fr-FR" sz="2400" dirty="0" err="1"/>
              <a:t>it</a:t>
            </a:r>
            <a:r>
              <a:rPr lang="fr-FR" sz="2400" dirty="0"/>
              <a:t> to </a:t>
            </a:r>
            <a:r>
              <a:rPr lang="fr-FR" sz="2400" dirty="0" err="1"/>
              <a:t>decode</a:t>
            </a:r>
            <a:r>
              <a:rPr lang="fr-FR" sz="2400" dirty="0"/>
              <a:t> </a:t>
            </a:r>
            <a:r>
              <a:rPr lang="fr-FR" sz="2400" dirty="0" err="1"/>
              <a:t>it</a:t>
            </a:r>
            <a:r>
              <a:rPr lang="fr-FR" sz="2400" dirty="0"/>
              <a:t>.</a:t>
            </a:r>
          </a:p>
        </p:txBody>
      </p:sp>
      <p:pic>
        <p:nvPicPr>
          <p:cNvPr id="1028" name="Picture 4" descr="Autoencoder: schema">
            <a:extLst>
              <a:ext uri="{FF2B5EF4-FFF2-40B4-BE49-F238E27FC236}">
                <a16:creationId xmlns:a16="http://schemas.microsoft.com/office/drawing/2014/main" id="{A2E29BFB-AF9C-400E-A5A0-06BFC54F0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6960" y="4069081"/>
            <a:ext cx="6667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75AD43D3-C1D7-4965-BC5A-F217E7CDB63C}"/>
              </a:ext>
            </a:extLst>
          </p:cNvPr>
          <p:cNvSpPr txBox="1"/>
          <p:nvPr/>
        </p:nvSpPr>
        <p:spPr>
          <a:xfrm>
            <a:off x="6613050" y="6242480"/>
            <a:ext cx="3515321" cy="369332"/>
          </a:xfrm>
          <a:prstGeom prst="rect">
            <a:avLst/>
          </a:prstGeom>
          <a:noFill/>
        </p:spPr>
        <p:txBody>
          <a:bodyPr wrap="none" rtlCol="0">
            <a:spAutoFit/>
          </a:bodyPr>
          <a:lstStyle/>
          <a:p>
            <a:r>
              <a:rPr lang="fr-FR" dirty="0"/>
              <a:t>Encoder-</a:t>
            </a:r>
            <a:r>
              <a:rPr lang="fr-FR" dirty="0" err="1"/>
              <a:t>decoder</a:t>
            </a:r>
            <a:r>
              <a:rPr lang="fr-FR" dirty="0"/>
              <a:t> on MNIST </a:t>
            </a:r>
            <a:r>
              <a:rPr lang="fr-FR" dirty="0" err="1"/>
              <a:t>dataset</a:t>
            </a:r>
            <a:endParaRPr lang="en-US" dirty="0"/>
          </a:p>
        </p:txBody>
      </p:sp>
    </p:spTree>
    <p:extLst>
      <p:ext uri="{BB962C8B-B14F-4D97-AF65-F5344CB8AC3E}">
        <p14:creationId xmlns:p14="http://schemas.microsoft.com/office/powerpoint/2010/main" val="1723250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11F49A6-79FB-4D95-833D-1FD07ADD6397}"/>
              </a:ext>
            </a:extLst>
          </p:cNvPr>
          <p:cNvSpPr>
            <a:spLocks noGrp="1"/>
          </p:cNvSpPr>
          <p:nvPr>
            <p:ph type="title"/>
          </p:nvPr>
        </p:nvSpPr>
        <p:spPr>
          <a:xfrm>
            <a:off x="386863" y="640080"/>
            <a:ext cx="4023212" cy="5257800"/>
          </a:xfrm>
        </p:spPr>
        <p:txBody>
          <a:bodyPr>
            <a:normAutofit/>
          </a:bodyPr>
          <a:lstStyle/>
          <a:p>
            <a:r>
              <a:rPr lang="en-US" dirty="0">
                <a:solidFill>
                  <a:schemeClr val="bg1"/>
                </a:solidFill>
              </a:rPr>
              <a:t>FL framework applied to our context</a:t>
            </a:r>
          </a:p>
        </p:txBody>
      </p:sp>
      <p:sp>
        <p:nvSpPr>
          <p:cNvPr id="3" name="Espace réservé du contenu 2">
            <a:extLst>
              <a:ext uri="{FF2B5EF4-FFF2-40B4-BE49-F238E27FC236}">
                <a16:creationId xmlns:a16="http://schemas.microsoft.com/office/drawing/2014/main" id="{B2AC3E90-04E9-44FF-9032-835140914F12}"/>
              </a:ext>
            </a:extLst>
          </p:cNvPr>
          <p:cNvSpPr>
            <a:spLocks noGrp="1"/>
          </p:cNvSpPr>
          <p:nvPr>
            <p:ph idx="1"/>
          </p:nvPr>
        </p:nvSpPr>
        <p:spPr>
          <a:xfrm>
            <a:off x="5358384" y="640081"/>
            <a:ext cx="6024654" cy="5257800"/>
          </a:xfrm>
        </p:spPr>
        <p:txBody>
          <a:bodyPr anchor="ctr">
            <a:normAutofit/>
          </a:bodyPr>
          <a:lstStyle/>
          <a:p>
            <a:r>
              <a:rPr lang="en-US" sz="2400" dirty="0"/>
              <a:t>For Air-ground data transfer:</a:t>
            </a:r>
          </a:p>
          <a:p>
            <a:pPr marL="457200" indent="-457200">
              <a:buAutoNum type="arabicPeriod"/>
            </a:pPr>
            <a:r>
              <a:rPr lang="en-US" sz="2400" dirty="0"/>
              <a:t>The ground station monitors a specific bounding box</a:t>
            </a:r>
          </a:p>
          <a:p>
            <a:pPr marL="457200" indent="-457200">
              <a:buAutoNum type="arabicPeriod"/>
            </a:pPr>
            <a:r>
              <a:rPr lang="en-US" sz="2400" dirty="0"/>
              <a:t>If a critical number of aircrafts in the BB is reached, the GS chooses an encoder-decoder model adapted to the expected amount of data to be transmitted. The more data expected, the more important the compression ratio</a:t>
            </a:r>
          </a:p>
          <a:p>
            <a:pPr marL="457200" indent="-457200">
              <a:buAutoNum type="arabicPeriod"/>
            </a:pPr>
            <a:r>
              <a:rPr lang="en-US" sz="2400" dirty="0"/>
              <a:t>The FL process is applied to the aircrafts in the BB (with improvements found in the literature)</a:t>
            </a:r>
          </a:p>
          <a:p>
            <a:pPr marL="457200" indent="-457200">
              <a:buAutoNum type="arabicPeriod"/>
            </a:pPr>
            <a:r>
              <a:rPr lang="en-US" sz="2400" dirty="0"/>
              <a:t>The aircrafts use the encoder to send info and the GS to decode it.</a:t>
            </a:r>
          </a:p>
        </p:txBody>
      </p:sp>
    </p:spTree>
    <p:extLst>
      <p:ext uri="{BB962C8B-B14F-4D97-AF65-F5344CB8AC3E}">
        <p14:creationId xmlns:p14="http://schemas.microsoft.com/office/powerpoint/2010/main" val="2565402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32" name="Rectangle 7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utoencoder: schema">
            <a:extLst>
              <a:ext uri="{FF2B5EF4-FFF2-40B4-BE49-F238E27FC236}">
                <a16:creationId xmlns:a16="http://schemas.microsoft.com/office/drawing/2014/main" id="{A2E29BFB-AF9C-400E-A5A0-06BFC54F03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0796" y="1903478"/>
            <a:ext cx="4378880" cy="1379347"/>
          </a:xfrm>
          <a:prstGeom prst="rect">
            <a:avLst/>
          </a:prstGeom>
          <a:noFill/>
          <a:extLst>
            <a:ext uri="{909E8E84-426E-40DD-AFC4-6F175D3DCCD1}">
              <a14:hiddenFill xmlns:a14="http://schemas.microsoft.com/office/drawing/2010/main">
                <a:solidFill>
                  <a:srgbClr val="FFFFFF"/>
                </a:solidFill>
              </a14:hiddenFill>
            </a:ext>
          </a:extLst>
        </p:spPr>
      </p:pic>
      <p:sp>
        <p:nvSpPr>
          <p:cNvPr id="1033" name="Freeform: Shape 74">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4" name="Freeform: Shape 76">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7C5E8BBA-6F58-4066-89B1-7F4ECC9B7721}"/>
              </a:ext>
            </a:extLst>
          </p:cNvPr>
          <p:cNvSpPr>
            <a:spLocks noGrp="1"/>
          </p:cNvSpPr>
          <p:nvPr>
            <p:ph type="title"/>
          </p:nvPr>
        </p:nvSpPr>
        <p:spPr>
          <a:xfrm>
            <a:off x="804672" y="365125"/>
            <a:ext cx="4378881" cy="1325563"/>
          </a:xfrm>
        </p:spPr>
        <p:txBody>
          <a:bodyPr>
            <a:normAutofit/>
          </a:bodyPr>
          <a:lstStyle/>
          <a:p>
            <a:r>
              <a:rPr lang="fr-FR"/>
              <a:t>Auto encoders - decoders</a:t>
            </a:r>
            <a:endParaRPr lang="en-US"/>
          </a:p>
        </p:txBody>
      </p:sp>
      <p:sp>
        <p:nvSpPr>
          <p:cNvPr id="3" name="Espace réservé du contenu 2">
            <a:extLst>
              <a:ext uri="{FF2B5EF4-FFF2-40B4-BE49-F238E27FC236}">
                <a16:creationId xmlns:a16="http://schemas.microsoft.com/office/drawing/2014/main" id="{1E7B05E8-D389-48EE-8B7E-79A0D066524D}"/>
              </a:ext>
            </a:extLst>
          </p:cNvPr>
          <p:cNvSpPr>
            <a:spLocks noGrp="1"/>
          </p:cNvSpPr>
          <p:nvPr>
            <p:ph idx="1"/>
          </p:nvPr>
        </p:nvSpPr>
        <p:spPr>
          <a:xfrm>
            <a:off x="804672" y="2020824"/>
            <a:ext cx="5076090" cy="4151376"/>
          </a:xfrm>
        </p:spPr>
        <p:txBody>
          <a:bodyPr>
            <a:normAutofit/>
          </a:bodyPr>
          <a:lstStyle/>
          <a:p>
            <a:r>
              <a:rPr lang="fr-FR" sz="2000"/>
              <a:t>Neural Network used to compress and decompress data</a:t>
            </a:r>
          </a:p>
          <a:p>
            <a:r>
              <a:rPr lang="fr-FR" sz="2000"/>
              <a:t>« Hourglass » architecture</a:t>
            </a:r>
          </a:p>
          <a:p>
            <a:endParaRPr lang="fr-FR" sz="2000"/>
          </a:p>
          <a:p>
            <a:pPr marL="0" indent="0">
              <a:buNone/>
            </a:pPr>
            <a:r>
              <a:rPr lang="fr-FR" sz="2000"/>
              <a:t>In our context, the central server could choose an encoder-decoder architecture depending on the volumes of data to be transmitted. Once the final model is obtained, the server sends it to all planes, which use it to encode the data, while the server uses it to decode it.</a:t>
            </a:r>
          </a:p>
        </p:txBody>
      </p:sp>
      <p:sp>
        <p:nvSpPr>
          <p:cNvPr id="4" name="ZoneTexte 3">
            <a:extLst>
              <a:ext uri="{FF2B5EF4-FFF2-40B4-BE49-F238E27FC236}">
                <a16:creationId xmlns:a16="http://schemas.microsoft.com/office/drawing/2014/main" id="{75AD43D3-C1D7-4965-BC5A-F217E7CDB63C}"/>
              </a:ext>
            </a:extLst>
          </p:cNvPr>
          <p:cNvSpPr txBox="1"/>
          <p:nvPr/>
        </p:nvSpPr>
        <p:spPr>
          <a:xfrm>
            <a:off x="7390796" y="3144891"/>
            <a:ext cx="4378880" cy="137934"/>
          </a:xfrm>
          <a:prstGeom prst="rect">
            <a:avLst/>
          </a:prstGeom>
          <a:solidFill>
            <a:srgbClr val="000000">
              <a:alpha val="50000"/>
            </a:srgbClr>
          </a:solidFill>
          <a:ln>
            <a:noFill/>
          </a:ln>
        </p:spPr>
        <p:txBody>
          <a:bodyPr wrap="square" rtlCol="0">
            <a:noAutofit/>
          </a:bodyPr>
          <a:lstStyle/>
          <a:p>
            <a:pPr algn="ctr">
              <a:spcAft>
                <a:spcPts val="600"/>
              </a:spcAft>
            </a:pPr>
            <a:r>
              <a:rPr lang="fr-FR" sz="1050">
                <a:solidFill>
                  <a:srgbClr val="FFFFFF"/>
                </a:solidFill>
              </a:rPr>
              <a:t>Encoder-</a:t>
            </a:r>
            <a:r>
              <a:rPr lang="fr-FR" sz="1050" err="1">
                <a:solidFill>
                  <a:srgbClr val="FFFFFF"/>
                </a:solidFill>
              </a:rPr>
              <a:t>decoder</a:t>
            </a:r>
            <a:r>
              <a:rPr lang="fr-FR" sz="1050">
                <a:solidFill>
                  <a:srgbClr val="FFFFFF"/>
                </a:solidFill>
              </a:rPr>
              <a:t> on MNIST </a:t>
            </a:r>
            <a:r>
              <a:rPr lang="fr-FR" sz="1050" err="1">
                <a:solidFill>
                  <a:srgbClr val="FFFFFF"/>
                </a:solidFill>
              </a:rPr>
              <a:t>dataset</a:t>
            </a:r>
            <a:endParaRPr lang="en-US" sz="1050">
              <a:solidFill>
                <a:srgbClr val="FFFFFF"/>
              </a:solidFill>
            </a:endParaRPr>
          </a:p>
        </p:txBody>
      </p:sp>
    </p:spTree>
    <p:extLst>
      <p:ext uri="{BB962C8B-B14F-4D97-AF65-F5344CB8AC3E}">
        <p14:creationId xmlns:p14="http://schemas.microsoft.com/office/powerpoint/2010/main" val="189622560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F49A9E-AA1A-48CA-9615-1A98322FBBAC}"/>
              </a:ext>
            </a:extLst>
          </p:cNvPr>
          <p:cNvSpPr/>
          <p:nvPr/>
        </p:nvSpPr>
        <p:spPr>
          <a:xfrm>
            <a:off x="1" y="0"/>
            <a:ext cx="12192000" cy="2041864"/>
          </a:xfrm>
          <a:prstGeom prst="rect">
            <a:avLst/>
          </a:prstGeom>
          <a:solidFill>
            <a:schemeClr val="tx1">
              <a:lumMod val="85000"/>
              <a:lumOff val="1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re 1">
            <a:extLst>
              <a:ext uri="{FF2B5EF4-FFF2-40B4-BE49-F238E27FC236}">
                <a16:creationId xmlns:a16="http://schemas.microsoft.com/office/drawing/2014/main" id="{AD5BCD05-B3CB-4B9C-AC4B-EE182695AE81}"/>
              </a:ext>
            </a:extLst>
          </p:cNvPr>
          <p:cNvSpPr>
            <a:spLocks noGrp="1"/>
          </p:cNvSpPr>
          <p:nvPr>
            <p:ph type="title"/>
          </p:nvPr>
        </p:nvSpPr>
        <p:spPr>
          <a:xfrm>
            <a:off x="500849" y="499623"/>
            <a:ext cx="10515600" cy="1042618"/>
          </a:xfrm>
        </p:spPr>
        <p:txBody>
          <a:bodyPr/>
          <a:lstStyle/>
          <a:p>
            <a:r>
              <a:rPr lang="fr-FR" dirty="0">
                <a:ln w="0"/>
                <a:solidFill>
                  <a:schemeClr val="bg1"/>
                </a:solidFill>
                <a:effectLst>
                  <a:outerShdw blurRad="38100" dist="19050" dir="2700000" algn="tl" rotWithShape="0">
                    <a:schemeClr val="dk1">
                      <a:alpha val="40000"/>
                    </a:schemeClr>
                  </a:outerShdw>
                </a:effectLst>
              </a:rPr>
              <a:t>Challenges &amp; Questions</a:t>
            </a:r>
            <a:endParaRPr lang="en-US" dirty="0">
              <a:ln w="0"/>
              <a:solidFill>
                <a:schemeClr val="bg1"/>
              </a:solidFill>
              <a:effectLst>
                <a:outerShdw blurRad="38100" dist="19050" dir="2700000" algn="tl" rotWithShape="0">
                  <a:schemeClr val="dk1">
                    <a:alpha val="40000"/>
                  </a:schemeClr>
                </a:outerShdw>
              </a:effectLst>
            </a:endParaRPr>
          </a:p>
        </p:txBody>
      </p:sp>
      <p:sp>
        <p:nvSpPr>
          <p:cNvPr id="5" name="ZoneTexte 4">
            <a:extLst>
              <a:ext uri="{FF2B5EF4-FFF2-40B4-BE49-F238E27FC236}">
                <a16:creationId xmlns:a16="http://schemas.microsoft.com/office/drawing/2014/main" id="{B3E95520-1BFD-4F15-B2E8-B382BEAE9663}"/>
              </a:ext>
            </a:extLst>
          </p:cNvPr>
          <p:cNvSpPr txBox="1"/>
          <p:nvPr/>
        </p:nvSpPr>
        <p:spPr>
          <a:xfrm>
            <a:off x="709863" y="2404603"/>
            <a:ext cx="11000874" cy="3539430"/>
          </a:xfrm>
          <a:prstGeom prst="rect">
            <a:avLst/>
          </a:prstGeom>
          <a:noFill/>
        </p:spPr>
        <p:txBody>
          <a:bodyPr wrap="square" rtlCol="0">
            <a:spAutoFit/>
          </a:bodyPr>
          <a:lstStyle/>
          <a:p>
            <a:pPr marL="457200" indent="-457200">
              <a:buFontTx/>
              <a:buChar char="-"/>
            </a:pPr>
            <a:r>
              <a:rPr lang="en-US" sz="2800" dirty="0"/>
              <a:t>Make sure that air-ground data transfers of ML models aren’t more demanding on bandwidth than existing simple data transfers</a:t>
            </a:r>
          </a:p>
          <a:p>
            <a:pPr marL="457200" indent="-457200">
              <a:buFontTx/>
              <a:buChar char="-"/>
            </a:pPr>
            <a:r>
              <a:rPr lang="en-US" sz="2800" dirty="0"/>
              <a:t>Find a way to experiment (programming framework to model multiple aircrafts and their communication needs…)</a:t>
            </a:r>
          </a:p>
          <a:p>
            <a:endParaRPr lang="en-US" sz="2800" dirty="0"/>
          </a:p>
          <a:p>
            <a:r>
              <a:rPr lang="en-US" sz="2800" dirty="0"/>
              <a:t>-What is expected about ASTERIX documentation ?</a:t>
            </a:r>
          </a:p>
          <a:p>
            <a:r>
              <a:rPr lang="en-US" sz="2800" dirty="0"/>
              <a:t>-Meeting with NATS mid-May ? What are the expected advancements ?</a:t>
            </a:r>
          </a:p>
          <a:p>
            <a:r>
              <a:rPr lang="en-US" sz="2800" dirty="0"/>
              <a:t>-GANTT ?</a:t>
            </a:r>
          </a:p>
        </p:txBody>
      </p:sp>
    </p:spTree>
    <p:extLst>
      <p:ext uri="{BB962C8B-B14F-4D97-AF65-F5344CB8AC3E}">
        <p14:creationId xmlns:p14="http://schemas.microsoft.com/office/powerpoint/2010/main" val="305369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6485A-F41C-4B28-A377-5E6D1C507873}"/>
              </a:ext>
            </a:extLst>
          </p:cNvPr>
          <p:cNvSpPr>
            <a:spLocks noGrp="1"/>
          </p:cNvSpPr>
          <p:nvPr>
            <p:ph type="title"/>
          </p:nvPr>
        </p:nvSpPr>
        <p:spPr/>
        <p:txBody>
          <a:bodyPr/>
          <a:lstStyle/>
          <a:p>
            <a:r>
              <a:rPr lang="en-US" dirty="0"/>
              <a:t>Ideas 1</a:t>
            </a:r>
          </a:p>
        </p:txBody>
      </p:sp>
      <p:sp>
        <p:nvSpPr>
          <p:cNvPr id="3" name="Espace réservé du contenu 2">
            <a:extLst>
              <a:ext uri="{FF2B5EF4-FFF2-40B4-BE49-F238E27FC236}">
                <a16:creationId xmlns:a16="http://schemas.microsoft.com/office/drawing/2014/main" id="{38637D26-80CE-444C-A290-92925BDB0CFC}"/>
              </a:ext>
            </a:extLst>
          </p:cNvPr>
          <p:cNvSpPr>
            <a:spLocks noGrp="1"/>
          </p:cNvSpPr>
          <p:nvPr>
            <p:ph idx="1"/>
          </p:nvPr>
        </p:nvSpPr>
        <p:spPr/>
        <p:txBody>
          <a:bodyPr>
            <a:normAutofit fontScale="92500" lnSpcReduction="20000"/>
          </a:bodyPr>
          <a:lstStyle/>
          <a:p>
            <a:r>
              <a:rPr lang="en-US" dirty="0"/>
              <a:t>Ground station has a 4D trajectory NN predictor.</a:t>
            </a:r>
          </a:p>
          <a:p>
            <a:r>
              <a:rPr lang="en-US" dirty="0"/>
              <a:t>Before the start of the flight, the GS runs the NN which predicts the expected trajectory of the aircraft as a sequence of 4D points, evenly spaced in time</a:t>
            </a:r>
          </a:p>
          <a:p>
            <a:r>
              <a:rPr lang="en-US" dirty="0"/>
              <a:t>The GS sends the trajectory to the aircraft, which saves it in its memory</a:t>
            </a:r>
          </a:p>
          <a:p>
            <a:r>
              <a:rPr lang="en-US" dirty="0"/>
              <a:t>During the flight, instead of sending ADS-B data, the airplane compares the unsent ADS-B message with the trajectory.</a:t>
            </a:r>
          </a:p>
          <a:p>
            <a:r>
              <a:rPr lang="en-US" dirty="0"/>
              <a:t>If the message is similar to the prediction (e.g. the difference is under a certain threshold), the message is not sent. Else, if the error can pause a threat to airspace security, the message is sent.</a:t>
            </a:r>
          </a:p>
          <a:p>
            <a:r>
              <a:rPr lang="en-US" dirty="0"/>
              <a:t>If rectifications can be made, the prediction adjusts on both ends to resume message-less flight. Else, ADS-B communication resumes until </a:t>
            </a:r>
            <a:r>
              <a:rPr lang="en-US"/>
              <a:t>perturbations end. </a:t>
            </a:r>
            <a:endParaRPr lang="en-US" dirty="0"/>
          </a:p>
        </p:txBody>
      </p:sp>
    </p:spTree>
    <p:extLst>
      <p:ext uri="{BB962C8B-B14F-4D97-AF65-F5344CB8AC3E}">
        <p14:creationId xmlns:p14="http://schemas.microsoft.com/office/powerpoint/2010/main" val="11968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278E389-5886-4A01-B8D1-D301DC3D71AD}"/>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Presentation Plan</a:t>
            </a:r>
          </a:p>
        </p:txBody>
      </p:sp>
      <p:sp>
        <p:nvSpPr>
          <p:cNvPr id="3" name="Espace réservé du contenu 2">
            <a:extLst>
              <a:ext uri="{FF2B5EF4-FFF2-40B4-BE49-F238E27FC236}">
                <a16:creationId xmlns:a16="http://schemas.microsoft.com/office/drawing/2014/main" id="{2C2BD013-9205-4B5D-A618-3ED8DF62E41B}"/>
              </a:ext>
            </a:extLst>
          </p:cNvPr>
          <p:cNvSpPr>
            <a:spLocks noGrp="1"/>
          </p:cNvSpPr>
          <p:nvPr>
            <p:ph idx="1"/>
          </p:nvPr>
        </p:nvSpPr>
        <p:spPr>
          <a:xfrm>
            <a:off x="5358383" y="640081"/>
            <a:ext cx="6481191" cy="5257800"/>
          </a:xfrm>
        </p:spPr>
        <p:txBody>
          <a:bodyPr anchor="ctr">
            <a:normAutofit/>
          </a:bodyPr>
          <a:lstStyle/>
          <a:p>
            <a:pPr marL="0" indent="0">
              <a:buNone/>
            </a:pPr>
            <a:r>
              <a:rPr lang="en-US" sz="2400" dirty="0"/>
              <a:t>I – Literature review</a:t>
            </a:r>
          </a:p>
          <a:p>
            <a:r>
              <a:rPr lang="en-US" sz="2400" dirty="0"/>
              <a:t>Edge computing</a:t>
            </a:r>
          </a:p>
          <a:p>
            <a:r>
              <a:rPr lang="en-US" sz="2400" dirty="0"/>
              <a:t>ATM challenges</a:t>
            </a:r>
          </a:p>
          <a:p>
            <a:r>
              <a:rPr lang="en-US" sz="2400" dirty="0"/>
              <a:t>FL challenges</a:t>
            </a:r>
          </a:p>
          <a:p>
            <a:r>
              <a:rPr lang="en-US" sz="2400" dirty="0"/>
              <a:t>Proposed improvements to FL &amp; ATM systems</a:t>
            </a:r>
          </a:p>
          <a:p>
            <a:r>
              <a:rPr lang="en-US" sz="2400" dirty="0"/>
              <a:t>ASTERIX data formats</a:t>
            </a:r>
          </a:p>
          <a:p>
            <a:pPr marL="0" indent="0">
              <a:buNone/>
            </a:pPr>
            <a:r>
              <a:rPr lang="en-US" sz="2400" dirty="0"/>
              <a:t>II – Next steps &amp; challenges</a:t>
            </a:r>
          </a:p>
          <a:p>
            <a:pPr marL="0" indent="0">
              <a:buNone/>
            </a:pPr>
            <a:endParaRPr lang="en-US" sz="2400" dirty="0"/>
          </a:p>
        </p:txBody>
      </p:sp>
    </p:spTree>
    <p:extLst>
      <p:ext uri="{BB962C8B-B14F-4D97-AF65-F5344CB8AC3E}">
        <p14:creationId xmlns:p14="http://schemas.microsoft.com/office/powerpoint/2010/main" val="60072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71CE8B9D-2E78-4F1D-B257-AE0A6B949DE0}"/>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Edge </a:t>
            </a:r>
            <a:r>
              <a:rPr lang="fr-FR" dirty="0" err="1">
                <a:solidFill>
                  <a:schemeClr val="bg1"/>
                </a:solidFill>
              </a:rPr>
              <a:t>Computing</a:t>
            </a:r>
            <a:endParaRPr lang="fr-FR" dirty="0">
              <a:solidFill>
                <a:schemeClr val="bg1"/>
              </a:solidFill>
            </a:endParaRPr>
          </a:p>
        </p:txBody>
      </p:sp>
      <p:sp>
        <p:nvSpPr>
          <p:cNvPr id="3" name="Espace réservé du contenu 2">
            <a:extLst>
              <a:ext uri="{FF2B5EF4-FFF2-40B4-BE49-F238E27FC236}">
                <a16:creationId xmlns:a16="http://schemas.microsoft.com/office/drawing/2014/main" id="{205F16B6-F968-435A-8F18-52DE4EEDD073}"/>
              </a:ext>
            </a:extLst>
          </p:cNvPr>
          <p:cNvSpPr>
            <a:spLocks noGrp="1"/>
          </p:cNvSpPr>
          <p:nvPr>
            <p:ph idx="1"/>
          </p:nvPr>
        </p:nvSpPr>
        <p:spPr>
          <a:xfrm>
            <a:off x="5512308" y="248574"/>
            <a:ext cx="6024654" cy="2835306"/>
          </a:xfrm>
        </p:spPr>
        <p:txBody>
          <a:bodyPr anchor="ctr">
            <a:normAutofit/>
          </a:bodyPr>
          <a:lstStyle/>
          <a:p>
            <a:r>
              <a:rPr lang="en-US" sz="2400" dirty="0"/>
              <a:t>Process the data near the data source</a:t>
            </a:r>
          </a:p>
          <a:p>
            <a:r>
              <a:rPr lang="en-US" sz="2400" dirty="0"/>
              <a:t>Send only the processed and reduced data to the cloud / central server</a:t>
            </a:r>
          </a:p>
          <a:p>
            <a:r>
              <a:rPr lang="en-US" sz="2400" dirty="0"/>
              <a:t>Mostly for connected devices and their numerous sensors</a:t>
            </a:r>
          </a:p>
        </p:txBody>
      </p:sp>
      <p:pic>
        <p:nvPicPr>
          <p:cNvPr id="1026" name="Picture 2" descr="What Is Edge Computing? (FR)">
            <a:extLst>
              <a:ext uri="{FF2B5EF4-FFF2-40B4-BE49-F238E27FC236}">
                <a16:creationId xmlns:a16="http://schemas.microsoft.com/office/drawing/2014/main" id="{2A37DABF-4ACF-432B-A9F2-FEF1A2032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9913" y="3314700"/>
            <a:ext cx="5457049" cy="306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510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C785025-5560-4867-A0F0-EC042627DEC7}"/>
              </a:ext>
            </a:extLst>
          </p:cNvPr>
          <p:cNvSpPr>
            <a:spLocks noGrp="1"/>
          </p:cNvSpPr>
          <p:nvPr>
            <p:ph type="title"/>
          </p:nvPr>
        </p:nvSpPr>
        <p:spPr>
          <a:xfrm>
            <a:off x="804672" y="640080"/>
            <a:ext cx="3282696" cy="5257800"/>
          </a:xfrm>
        </p:spPr>
        <p:txBody>
          <a:bodyPr>
            <a:normAutofit/>
          </a:bodyPr>
          <a:lstStyle/>
          <a:p>
            <a:r>
              <a:rPr lang="en-US">
                <a:solidFill>
                  <a:schemeClr val="bg1"/>
                </a:solidFill>
              </a:rPr>
              <a:t>ATM challenges</a:t>
            </a:r>
          </a:p>
        </p:txBody>
      </p:sp>
      <p:sp>
        <p:nvSpPr>
          <p:cNvPr id="3" name="Espace réservé du contenu 2">
            <a:extLst>
              <a:ext uri="{FF2B5EF4-FFF2-40B4-BE49-F238E27FC236}">
                <a16:creationId xmlns:a16="http://schemas.microsoft.com/office/drawing/2014/main" id="{19D69629-A7BB-4505-9A4D-DA9A29DFC29B}"/>
              </a:ext>
            </a:extLst>
          </p:cNvPr>
          <p:cNvSpPr>
            <a:spLocks noGrp="1"/>
          </p:cNvSpPr>
          <p:nvPr>
            <p:ph idx="1"/>
          </p:nvPr>
        </p:nvSpPr>
        <p:spPr>
          <a:xfrm>
            <a:off x="5358384" y="640081"/>
            <a:ext cx="6024654" cy="5257800"/>
          </a:xfrm>
        </p:spPr>
        <p:txBody>
          <a:bodyPr anchor="ctr">
            <a:normAutofit/>
          </a:bodyPr>
          <a:lstStyle/>
          <a:p>
            <a:r>
              <a:rPr lang="en-US" sz="2400" dirty="0"/>
              <a:t>Increasing data storage volumes (100TB/year &amp; rising)</a:t>
            </a:r>
          </a:p>
          <a:p>
            <a:pPr marL="0" indent="0">
              <a:buNone/>
            </a:pPr>
            <a:r>
              <a:rPr lang="en-US" sz="2400" dirty="0"/>
              <a:t>→ Exponential growth predicted because of different kinds of aircrafts are expected (drones)</a:t>
            </a:r>
          </a:p>
          <a:p>
            <a:r>
              <a:rPr lang="en-US" sz="2400" dirty="0"/>
              <a:t>Increasing query time</a:t>
            </a:r>
          </a:p>
          <a:p>
            <a:pPr marL="0" indent="0">
              <a:buNone/>
            </a:pPr>
            <a:r>
              <a:rPr lang="en-US" sz="2400" dirty="0"/>
              <a:t>→ Indexes larger than datasets</a:t>
            </a:r>
          </a:p>
          <a:p>
            <a:pPr marL="0" indent="0">
              <a:buNone/>
            </a:pPr>
            <a:r>
              <a:rPr lang="en-US" sz="2400" dirty="0"/>
              <a:t>→ Threat to airspace security</a:t>
            </a:r>
          </a:p>
          <a:p>
            <a:r>
              <a:rPr lang="en-US" sz="2400" dirty="0"/>
              <a:t>Data accuracy</a:t>
            </a:r>
          </a:p>
          <a:p>
            <a:pPr marL="0" indent="0">
              <a:buNone/>
            </a:pPr>
            <a:r>
              <a:rPr lang="en-US" sz="2400" dirty="0"/>
              <a:t>→ Sensor inaccuracy</a:t>
            </a:r>
          </a:p>
          <a:p>
            <a:pPr marL="0" indent="0">
              <a:buNone/>
            </a:pPr>
            <a:r>
              <a:rPr lang="en-US" sz="2400" dirty="0"/>
              <a:t>→ Communication failures</a:t>
            </a:r>
          </a:p>
          <a:p>
            <a:endParaRPr lang="en-US" sz="2400" dirty="0"/>
          </a:p>
        </p:txBody>
      </p:sp>
    </p:spTree>
    <p:extLst>
      <p:ext uri="{BB962C8B-B14F-4D97-AF65-F5344CB8AC3E}">
        <p14:creationId xmlns:p14="http://schemas.microsoft.com/office/powerpoint/2010/main" val="229902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80EDB15-8C74-469F-839A-3392A25F370E}"/>
              </a:ext>
            </a:extLst>
          </p:cNvPr>
          <p:cNvSpPr>
            <a:spLocks noGrp="1"/>
          </p:cNvSpPr>
          <p:nvPr>
            <p:ph type="title"/>
          </p:nvPr>
        </p:nvSpPr>
        <p:spPr>
          <a:xfrm>
            <a:off x="804672" y="640080"/>
            <a:ext cx="3282696" cy="5257800"/>
          </a:xfrm>
        </p:spPr>
        <p:txBody>
          <a:bodyPr>
            <a:normAutofit/>
          </a:bodyPr>
          <a:lstStyle/>
          <a:p>
            <a:r>
              <a:rPr lang="en-US">
                <a:solidFill>
                  <a:schemeClr val="bg1"/>
                </a:solidFill>
              </a:rPr>
              <a:t>ADS-BI to tackle both challenges	 </a:t>
            </a:r>
          </a:p>
        </p:txBody>
      </p:sp>
      <p:sp>
        <p:nvSpPr>
          <p:cNvPr id="3" name="Espace réservé du contenu 2">
            <a:extLst>
              <a:ext uri="{FF2B5EF4-FFF2-40B4-BE49-F238E27FC236}">
                <a16:creationId xmlns:a16="http://schemas.microsoft.com/office/drawing/2014/main" id="{C37B548B-5F63-4087-B4A2-F12936088657}"/>
              </a:ext>
            </a:extLst>
          </p:cNvPr>
          <p:cNvSpPr>
            <a:spLocks noGrp="1"/>
          </p:cNvSpPr>
          <p:nvPr>
            <p:ph idx="1"/>
          </p:nvPr>
        </p:nvSpPr>
        <p:spPr>
          <a:xfrm>
            <a:off x="5358384" y="640081"/>
            <a:ext cx="6024654" cy="5257800"/>
          </a:xfrm>
        </p:spPr>
        <p:txBody>
          <a:bodyPr anchor="ctr">
            <a:normAutofit/>
          </a:bodyPr>
          <a:lstStyle/>
          <a:p>
            <a:r>
              <a:rPr lang="en-US" sz="2400" dirty="0"/>
              <a:t>Improved data storage and retrieval through </a:t>
            </a:r>
            <a:r>
              <a:rPr lang="en-US" sz="2400" dirty="0" err="1"/>
              <a:t>spatio</a:t>
            </a:r>
            <a:r>
              <a:rPr lang="en-US" sz="2400" dirty="0"/>
              <a:t>-temporal partitioning</a:t>
            </a:r>
          </a:p>
          <a:p>
            <a:r>
              <a:rPr lang="en-US" sz="2400" dirty="0"/>
              <a:t>Reduced query response time with a novel DB indexing method</a:t>
            </a:r>
          </a:p>
          <a:p>
            <a:r>
              <a:rPr lang="en-US" sz="2400" dirty="0"/>
              <a:t>Data compression system exploiting similarities within each block as well as patterns emerging among different blocks.</a:t>
            </a:r>
          </a:p>
        </p:txBody>
      </p:sp>
    </p:spTree>
    <p:extLst>
      <p:ext uri="{BB962C8B-B14F-4D97-AF65-F5344CB8AC3E}">
        <p14:creationId xmlns:p14="http://schemas.microsoft.com/office/powerpoint/2010/main" val="137988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A2D54A5-FF57-4772-92F9-B8C683402C24}"/>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kern="1200">
                <a:solidFill>
                  <a:srgbClr val="FFFFFF"/>
                </a:solidFill>
                <a:latin typeface="+mj-lt"/>
                <a:ea typeface="+mj-ea"/>
                <a:cs typeface="+mj-cs"/>
              </a:rPr>
              <a:t>4D-data cleansing</a:t>
            </a:r>
          </a:p>
        </p:txBody>
      </p:sp>
      <p:sp>
        <p:nvSpPr>
          <p:cNvPr id="3" name="Espace réservé du contenu 2">
            <a:extLst>
              <a:ext uri="{FF2B5EF4-FFF2-40B4-BE49-F238E27FC236}">
                <a16:creationId xmlns:a16="http://schemas.microsoft.com/office/drawing/2014/main" id="{15B605F2-9C51-4FCF-B958-3BAD0DCE8849}"/>
              </a:ext>
            </a:extLst>
          </p:cNvPr>
          <p:cNvSpPr>
            <a:spLocks noGrp="1"/>
          </p:cNvSpPr>
          <p:nvPr>
            <p:ph idx="1"/>
          </p:nvPr>
        </p:nvSpPr>
        <p:spPr>
          <a:xfrm>
            <a:off x="804672" y="3602038"/>
            <a:ext cx="3308131" cy="1655762"/>
          </a:xfrm>
        </p:spPr>
        <p:txBody>
          <a:bodyPr vert="horz" lIns="91440" tIns="45720" rIns="91440" bIns="45720" rtlCol="0">
            <a:normAutofit/>
          </a:bodyPr>
          <a:lstStyle/>
          <a:p>
            <a:pPr marL="0" indent="0">
              <a:buNone/>
            </a:pPr>
            <a:r>
              <a:rPr lang="en-US" sz="2000" u="sng" kern="1200">
                <a:solidFill>
                  <a:srgbClr val="FFFFFF"/>
                </a:solidFill>
                <a:latin typeface="+mn-lt"/>
                <a:ea typeface="+mn-ea"/>
                <a:cs typeface="+mn-cs"/>
              </a:rPr>
              <a:t>Common errors: missing, duplicated or false (spatial or chronological) data</a:t>
            </a:r>
          </a:p>
        </p:txBody>
      </p:sp>
      <p:pic>
        <p:nvPicPr>
          <p:cNvPr id="11" name="Picture 4">
            <a:extLst>
              <a:ext uri="{FF2B5EF4-FFF2-40B4-BE49-F238E27FC236}">
                <a16:creationId xmlns:a16="http://schemas.microsoft.com/office/drawing/2014/main" id="{92489227-2E05-4445-B338-85DE39911D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7222" y="2864090"/>
            <a:ext cx="3451210" cy="4072224"/>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A60E6F6A-9107-4AB8-B682-ECCD37409502}"/>
              </a:ext>
            </a:extLst>
          </p:cNvPr>
          <p:cNvSpPr txBox="1">
            <a:spLocks/>
          </p:cNvSpPr>
          <p:nvPr/>
        </p:nvSpPr>
        <p:spPr>
          <a:xfrm>
            <a:off x="4917474" y="195943"/>
            <a:ext cx="6024654" cy="246888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Solutions:</a:t>
            </a:r>
          </a:p>
          <a:p>
            <a:r>
              <a:rPr lang="en-US" sz="2400" dirty="0"/>
              <a:t>Newton interpolation for missing data</a:t>
            </a:r>
          </a:p>
          <a:p>
            <a:r>
              <a:rPr lang="en-US" sz="2400" dirty="0"/>
              <a:t>Simple dense NN for noise cancellation</a:t>
            </a:r>
          </a:p>
          <a:p>
            <a:r>
              <a:rPr lang="en-US" sz="2400" dirty="0"/>
              <a:t>DBSCAN clustering to find outliers</a:t>
            </a:r>
          </a:p>
          <a:p>
            <a:r>
              <a:rPr lang="en-US" sz="2400" dirty="0"/>
              <a:t>“Unit cube sampling”</a:t>
            </a:r>
          </a:p>
        </p:txBody>
      </p:sp>
    </p:spTree>
    <p:extLst>
      <p:ext uri="{BB962C8B-B14F-4D97-AF65-F5344CB8AC3E}">
        <p14:creationId xmlns:p14="http://schemas.microsoft.com/office/powerpoint/2010/main" val="247766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746BD85-2E48-40B5-85D4-BCFDE0319DA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Performance on real data</a:t>
            </a:r>
          </a:p>
        </p:txBody>
      </p:sp>
      <p:pic>
        <p:nvPicPr>
          <p:cNvPr id="5" name="Image 4">
            <a:extLst>
              <a:ext uri="{FF2B5EF4-FFF2-40B4-BE49-F238E27FC236}">
                <a16:creationId xmlns:a16="http://schemas.microsoft.com/office/drawing/2014/main" id="{9CD0BD2D-1CB3-46AC-920E-6C439ACD6E9E}"/>
              </a:ext>
            </a:extLst>
          </p:cNvPr>
          <p:cNvPicPr>
            <a:picLocks noChangeAspect="1"/>
          </p:cNvPicPr>
          <p:nvPr/>
        </p:nvPicPr>
        <p:blipFill>
          <a:blip r:embed="rId2"/>
          <a:stretch>
            <a:fillRect/>
          </a:stretch>
        </p:blipFill>
        <p:spPr>
          <a:xfrm>
            <a:off x="4777316" y="935928"/>
            <a:ext cx="6780700" cy="4983814"/>
          </a:xfrm>
          <a:prstGeom prst="rect">
            <a:avLst/>
          </a:prstGeom>
        </p:spPr>
      </p:pic>
    </p:spTree>
    <p:extLst>
      <p:ext uri="{BB962C8B-B14F-4D97-AF65-F5344CB8AC3E}">
        <p14:creationId xmlns:p14="http://schemas.microsoft.com/office/powerpoint/2010/main" val="74951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C785025-5560-4867-A0F0-EC042627DEC7}"/>
              </a:ext>
            </a:extLst>
          </p:cNvPr>
          <p:cNvSpPr>
            <a:spLocks noGrp="1"/>
          </p:cNvSpPr>
          <p:nvPr>
            <p:ph type="title"/>
          </p:nvPr>
        </p:nvSpPr>
        <p:spPr>
          <a:xfrm>
            <a:off x="804672" y="640080"/>
            <a:ext cx="3282696" cy="5257800"/>
          </a:xfrm>
        </p:spPr>
        <p:txBody>
          <a:bodyPr>
            <a:normAutofit/>
          </a:bodyPr>
          <a:lstStyle/>
          <a:p>
            <a:r>
              <a:rPr lang="en-US" dirty="0">
                <a:solidFill>
                  <a:schemeClr val="bg1"/>
                </a:solidFill>
              </a:rPr>
              <a:t>Challenges associated with FL</a:t>
            </a:r>
          </a:p>
        </p:txBody>
      </p:sp>
      <p:sp>
        <p:nvSpPr>
          <p:cNvPr id="3" name="Espace réservé du contenu 2">
            <a:extLst>
              <a:ext uri="{FF2B5EF4-FFF2-40B4-BE49-F238E27FC236}">
                <a16:creationId xmlns:a16="http://schemas.microsoft.com/office/drawing/2014/main" id="{19D69629-A7BB-4505-9A4D-DA9A29DFC29B}"/>
              </a:ext>
            </a:extLst>
          </p:cNvPr>
          <p:cNvSpPr>
            <a:spLocks noGrp="1"/>
          </p:cNvSpPr>
          <p:nvPr>
            <p:ph idx="1"/>
          </p:nvPr>
        </p:nvSpPr>
        <p:spPr>
          <a:xfrm>
            <a:off x="5358384" y="640081"/>
            <a:ext cx="6024654" cy="5257800"/>
          </a:xfrm>
        </p:spPr>
        <p:txBody>
          <a:bodyPr anchor="ctr">
            <a:normAutofit/>
          </a:bodyPr>
          <a:lstStyle/>
          <a:p>
            <a:pPr marL="0" indent="0">
              <a:buNone/>
            </a:pPr>
            <a:r>
              <a:rPr lang="en-US" sz="2400" dirty="0"/>
              <a:t>4 main challenges</a:t>
            </a:r>
          </a:p>
          <a:p>
            <a:r>
              <a:rPr lang="en-US" sz="2400" dirty="0"/>
              <a:t>Expensive communications</a:t>
            </a:r>
          </a:p>
          <a:p>
            <a:r>
              <a:rPr lang="en-US" sz="2400" dirty="0"/>
              <a:t>Systems heterogeneity</a:t>
            </a:r>
          </a:p>
          <a:p>
            <a:r>
              <a:rPr lang="en-US" sz="2400" dirty="0"/>
              <a:t>Statistical heterogeneity</a:t>
            </a:r>
          </a:p>
          <a:p>
            <a:r>
              <a:rPr lang="en-US" sz="2400" dirty="0"/>
              <a:t>Privacy concerns</a:t>
            </a:r>
          </a:p>
        </p:txBody>
      </p:sp>
    </p:spTree>
    <p:extLst>
      <p:ext uri="{BB962C8B-B14F-4D97-AF65-F5344CB8AC3E}">
        <p14:creationId xmlns:p14="http://schemas.microsoft.com/office/powerpoint/2010/main" val="163143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BC785025-5560-4867-A0F0-EC042627DEC7}"/>
              </a:ext>
            </a:extLst>
          </p:cNvPr>
          <p:cNvSpPr>
            <a:spLocks noGrp="1"/>
          </p:cNvSpPr>
          <p:nvPr>
            <p:ph type="title"/>
          </p:nvPr>
        </p:nvSpPr>
        <p:spPr>
          <a:xfrm>
            <a:off x="804672" y="640080"/>
            <a:ext cx="3282696" cy="5257800"/>
          </a:xfrm>
        </p:spPr>
        <p:txBody>
          <a:bodyPr>
            <a:normAutofit/>
          </a:bodyPr>
          <a:lstStyle/>
          <a:p>
            <a:r>
              <a:rPr lang="en-US">
                <a:solidFill>
                  <a:schemeClr val="bg1"/>
                </a:solidFill>
              </a:rPr>
              <a:t>Potential solutions to improve FL frameworks</a:t>
            </a:r>
          </a:p>
        </p:txBody>
      </p:sp>
      <p:sp>
        <p:nvSpPr>
          <p:cNvPr id="3" name="Espace réservé du contenu 2">
            <a:extLst>
              <a:ext uri="{FF2B5EF4-FFF2-40B4-BE49-F238E27FC236}">
                <a16:creationId xmlns:a16="http://schemas.microsoft.com/office/drawing/2014/main" id="{19D69629-A7BB-4505-9A4D-DA9A29DFC29B}"/>
              </a:ext>
            </a:extLst>
          </p:cNvPr>
          <p:cNvSpPr>
            <a:spLocks noGrp="1"/>
          </p:cNvSpPr>
          <p:nvPr>
            <p:ph idx="1"/>
          </p:nvPr>
        </p:nvSpPr>
        <p:spPr>
          <a:xfrm>
            <a:off x="5358384" y="640081"/>
            <a:ext cx="6024654" cy="5257800"/>
          </a:xfrm>
        </p:spPr>
        <p:txBody>
          <a:bodyPr anchor="ctr">
            <a:normAutofit/>
          </a:bodyPr>
          <a:lstStyle/>
          <a:p>
            <a:r>
              <a:rPr lang="en-US" sz="2400" dirty="0" err="1"/>
              <a:t>Sparsification</a:t>
            </a:r>
            <a:r>
              <a:rPr lang="en-US" sz="2400" dirty="0"/>
              <a:t> / Discretization of weights updates</a:t>
            </a:r>
          </a:p>
          <a:p>
            <a:r>
              <a:rPr lang="en-US" sz="2400" dirty="0"/>
              <a:t>Reduced update communication frequency</a:t>
            </a:r>
          </a:p>
          <a:p>
            <a:r>
              <a:rPr lang="en-US" sz="2400" dirty="0"/>
              <a:t>Low-rank weight matrix (U = A.B where A is a random rectangular matrix and B is a compatible rectangular matrix; we train B)</a:t>
            </a:r>
          </a:p>
          <a:p>
            <a:r>
              <a:rPr lang="en-US" sz="2400" dirty="0"/>
              <a:t>Lossy compression of updates</a:t>
            </a:r>
          </a:p>
          <a:p>
            <a:endParaRPr lang="en-US" sz="2400" dirty="0"/>
          </a:p>
        </p:txBody>
      </p:sp>
    </p:spTree>
    <p:extLst>
      <p:ext uri="{BB962C8B-B14F-4D97-AF65-F5344CB8AC3E}">
        <p14:creationId xmlns:p14="http://schemas.microsoft.com/office/powerpoint/2010/main" val="390192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812</Words>
  <Application>Microsoft Office PowerPoint</Application>
  <PresentationFormat>Grand écran</PresentationFormat>
  <Paragraphs>93</Paragraphs>
  <Slides>18</Slides>
  <Notes>0</Notes>
  <HiddenSlides>5</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Individual Research Project</vt:lpstr>
      <vt:lpstr>Presentation Plan</vt:lpstr>
      <vt:lpstr>Edge Computing</vt:lpstr>
      <vt:lpstr>ATM challenges</vt:lpstr>
      <vt:lpstr>ADS-BI to tackle both challenges  </vt:lpstr>
      <vt:lpstr>4D-data cleansing</vt:lpstr>
      <vt:lpstr>Performance on real data</vt:lpstr>
      <vt:lpstr>Challenges associated with FL</vt:lpstr>
      <vt:lpstr>Potential solutions to improve FL frameworks</vt:lpstr>
      <vt:lpstr>ASTERIX data formats (ex: CAT010)</vt:lpstr>
      <vt:lpstr>Federated learning</vt:lpstr>
      <vt:lpstr>Federated learning</vt:lpstr>
      <vt:lpstr>Variants of Federated Learning</vt:lpstr>
      <vt:lpstr>Auto encoders - decoders</vt:lpstr>
      <vt:lpstr>FL framework applied to our context</vt:lpstr>
      <vt:lpstr>Auto encoders - decoders</vt:lpstr>
      <vt:lpstr>Challenges &amp; Questions</vt:lpstr>
      <vt:lpstr>Ideas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IRP</dc:title>
  <dc:creator>Adam Elyoumi</dc:creator>
  <cp:lastModifiedBy>Adam Elyoumi</cp:lastModifiedBy>
  <cp:revision>3</cp:revision>
  <dcterms:created xsi:type="dcterms:W3CDTF">2021-04-16T19:48:13Z</dcterms:created>
  <dcterms:modified xsi:type="dcterms:W3CDTF">2021-05-06T22:34:56Z</dcterms:modified>
</cp:coreProperties>
</file>