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424" r:id="rId6"/>
    <p:sldId id="414" r:id="rId7"/>
    <p:sldId id="430" r:id="rId8"/>
    <p:sldId id="432" r:id="rId9"/>
    <p:sldId id="433" r:id="rId10"/>
    <p:sldId id="421" r:id="rId11"/>
    <p:sldId id="429" r:id="rId12"/>
    <p:sldId id="426" r:id="rId13"/>
    <p:sldId id="438" r:id="rId14"/>
    <p:sldId id="439" r:id="rId15"/>
    <p:sldId id="440" r:id="rId16"/>
    <p:sldId id="412" r:id="rId17"/>
    <p:sldId id="434" r:id="rId18"/>
    <p:sldId id="270" r:id="rId19"/>
  </p:sldIdLst>
  <p:sldSz cx="9144000" cy="6858000" type="screen4x3"/>
  <p:notesSz cx="6864350" cy="99964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FF"/>
    <a:srgbClr val="009900"/>
    <a:srgbClr val="969696"/>
    <a:srgbClr val="777777"/>
    <a:srgbClr val="0066CC"/>
    <a:srgbClr val="CC3300"/>
    <a:srgbClr val="FFCC00"/>
    <a:srgbClr val="00ADEA"/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86408" autoAdjust="0"/>
  </p:normalViewPr>
  <p:slideViewPr>
    <p:cSldViewPr snapToGrid="0">
      <p:cViewPr varScale="1">
        <p:scale>
          <a:sx n="86" d="100"/>
          <a:sy n="86" d="100"/>
        </p:scale>
        <p:origin x="1248" y="58"/>
      </p:cViewPr>
      <p:guideLst>
        <p:guide orient="horz" pos="21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1509" y="-69"/>
      </p:cViewPr>
      <p:guideLst>
        <p:guide orient="horz" pos="3148"/>
        <p:guide pos="216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053B-DBAC-456F-95A8-57B30202768C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8FE1-C507-41C4-B533-BE248FFDA2B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9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B4633-AB24-45CB-966C-EE4913A87181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BBC4-4A49-4B31-85EA-7C57C9A2341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71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35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7884368" y="6356350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6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Page </a:t>
            </a:r>
            <a:fld id="{B5A18F36-EFE2-479B-92C8-BADEF19CDE7B}" type="slidenum">
              <a:rPr lang="en-GB" sz="1600" b="1" smtClean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pPr algn="r"/>
              <a:t>‹N°›</a:t>
            </a:fld>
            <a:endParaRPr lang="en-GB" sz="1600" b="1" dirty="0">
              <a:solidFill>
                <a:srgbClr val="777777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51520" y="6354325"/>
            <a:ext cx="8693783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5"/>
          <p:cNvSpPr txBox="1">
            <a:spLocks/>
          </p:cNvSpPr>
          <p:nvPr/>
        </p:nvSpPr>
        <p:spPr>
          <a:xfrm>
            <a:off x="251518" y="6356349"/>
            <a:ext cx="78006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1" kern="1200" baseline="0" dirty="0">
                <a:solidFill>
                  <a:srgbClr val="FF0000"/>
                </a:solidFill>
                <a:effectLst/>
                <a:latin typeface="Calibri" pitchFamily="34" charset="0"/>
                <a:ea typeface="+mn-ea"/>
                <a:cs typeface="Calibri" pitchFamily="34" charset="0"/>
              </a:rPr>
              <a:t>DataWise</a:t>
            </a:r>
            <a:endParaRPr lang="en-GB" sz="16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94017" y="113040"/>
            <a:ext cx="4034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Centre for Autonomous and Cyber-Physical Systems</a:t>
            </a:r>
          </a:p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School of Aerospace, Transport and Manufacturing 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51520" y="683695"/>
            <a:ext cx="8693783" cy="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" y="93417"/>
            <a:ext cx="1178753" cy="117411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211521" y="113040"/>
            <a:ext cx="236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El </a:t>
            </a:r>
            <a:r>
              <a:rPr lang="en-GB" sz="1400" b="1" dirty="0" err="1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Youmi</a:t>
            </a:r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 Adam</a:t>
            </a:r>
            <a:endParaRPr lang="en-GB" sz="1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GB" sz="1400" b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a.a.el-youmi</a:t>
            </a:r>
            <a:r>
              <a:rPr lang="en-GB" sz="1400" b="1" dirty="0">
                <a:solidFill>
                  <a:srgbClr val="777777"/>
                </a:solidFill>
                <a:latin typeface="Calibri" pitchFamily="34" charset="0"/>
                <a:cs typeface="Calibri" pitchFamily="34" charset="0"/>
              </a:rPr>
              <a:t>@cranfield.ac.uk</a:t>
            </a:r>
          </a:p>
        </p:txBody>
      </p:sp>
    </p:spTree>
    <p:extLst>
      <p:ext uri="{BB962C8B-B14F-4D97-AF65-F5344CB8AC3E}">
        <p14:creationId xmlns:p14="http://schemas.microsoft.com/office/powerpoint/2010/main" val="13783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509" y="1431742"/>
            <a:ext cx="863902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sz="2600" b="1" dirty="0"/>
              <a:t>2020-2021 AAI MSc Individual Research Project:</a:t>
            </a:r>
          </a:p>
          <a:p>
            <a:pPr algn="ctr">
              <a:spcAft>
                <a:spcPts val="1800"/>
              </a:spcAft>
            </a:pPr>
            <a:r>
              <a:rPr lang="en-GB" sz="2800" b="1" i="1" dirty="0">
                <a:solidFill>
                  <a:srgbClr val="FF0000"/>
                </a:solidFill>
              </a:rPr>
              <a:t>DataWise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2nd Progress Review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777777"/>
                </a:solidFill>
                <a:latin typeface="Arial" pitchFamily="34" charset="0"/>
                <a:cs typeface="Arial" pitchFamily="34" charset="0"/>
              </a:rPr>
              <a:t>27/08/2021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035" y="5426880"/>
            <a:ext cx="7361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GB" b="1" dirty="0">
                <a:latin typeface="Arial" pitchFamily="34" charset="0"/>
                <a:cs typeface="Arial" pitchFamily="34" charset="0"/>
              </a:rPr>
              <a:t>Supervisors: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Pr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Weisi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Guo and Dr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Dimitrios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b="1" dirty="0" err="1">
                <a:latin typeface="Arial" pitchFamily="34" charset="0"/>
                <a:cs typeface="Arial" pitchFamily="34" charset="0"/>
              </a:rPr>
              <a:t>Panagiotakopoulos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3552F8-FF81-40B5-B5C3-00788879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779" y="4290484"/>
            <a:ext cx="3174441" cy="76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31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698322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Results – Model predictions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B801E3-C70C-4DC8-985A-0765E1AB7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45" y="3784651"/>
            <a:ext cx="3182639" cy="22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F4338A7-D315-4AF9-A03B-7597D3966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745" y="1150757"/>
            <a:ext cx="3165953" cy="225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0D7BA82-095C-4AA5-8601-F38A6D01D7F7}"/>
              </a:ext>
            </a:extLst>
          </p:cNvPr>
          <p:cNvSpPr txBox="1"/>
          <p:nvPr/>
        </p:nvSpPr>
        <p:spPr>
          <a:xfrm>
            <a:off x="-428375" y="4652195"/>
            <a:ext cx="259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Delay </a:t>
            </a:r>
            <a:r>
              <a:rPr lang="fr-FR" sz="1200" dirty="0" err="1"/>
              <a:t>parameter</a:t>
            </a:r>
            <a:r>
              <a:rPr lang="fr-FR" sz="1200" dirty="0"/>
              <a:t> = 30</a:t>
            </a:r>
          </a:p>
          <a:p>
            <a:pPr algn="ctr"/>
            <a:r>
              <a:rPr lang="fr-FR" sz="1200" dirty="0"/>
              <a:t>Batch size = 125</a:t>
            </a:r>
            <a:endParaRPr lang="en-US" sz="1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0CDBC-3B7C-4867-9933-A0E2CEC44C35}"/>
              </a:ext>
            </a:extLst>
          </p:cNvPr>
          <p:cNvSpPr txBox="1"/>
          <p:nvPr/>
        </p:nvSpPr>
        <p:spPr>
          <a:xfrm>
            <a:off x="-428375" y="2053693"/>
            <a:ext cx="259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Delay </a:t>
            </a:r>
            <a:r>
              <a:rPr lang="fr-FR" sz="1200" dirty="0" err="1"/>
              <a:t>parameter</a:t>
            </a:r>
            <a:r>
              <a:rPr lang="fr-FR" sz="1200" dirty="0"/>
              <a:t> = 20</a:t>
            </a:r>
          </a:p>
          <a:p>
            <a:pPr algn="ctr"/>
            <a:r>
              <a:rPr lang="fr-FR" sz="1200" dirty="0"/>
              <a:t>Batch size = 500</a:t>
            </a:r>
            <a:endParaRPr lang="en-US" sz="1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8C1CC10-56B5-49B4-A087-8A93263DBBB4}"/>
              </a:ext>
            </a:extLst>
          </p:cNvPr>
          <p:cNvSpPr txBox="1"/>
          <p:nvPr/>
        </p:nvSpPr>
        <p:spPr>
          <a:xfrm>
            <a:off x="5917489" y="4462189"/>
            <a:ext cx="259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Delay </a:t>
            </a:r>
            <a:r>
              <a:rPr lang="fr-FR" sz="1200" i="1" dirty="0" err="1"/>
              <a:t>parameter</a:t>
            </a:r>
            <a:r>
              <a:rPr lang="fr-FR" sz="1200" i="1" dirty="0"/>
              <a:t> = 30</a:t>
            </a:r>
          </a:p>
          <a:p>
            <a:pPr algn="ctr"/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 epochs </a:t>
            </a:r>
          </a:p>
          <a:p>
            <a:pPr algn="ctr"/>
            <a:r>
              <a:rPr lang="en-US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500 batch size</a:t>
            </a:r>
            <a:endParaRPr lang="fr-FR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E079B0-9433-4BD3-90D5-F5E6D6D2C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49"/>
          <a:stretch/>
        </p:blipFill>
        <p:spPr bwMode="auto">
          <a:xfrm>
            <a:off x="5064676" y="1814239"/>
            <a:ext cx="3923071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30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Results – Federated Learning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59B919-261E-4883-9E61-95365AC8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997" y="1921434"/>
            <a:ext cx="5918593" cy="301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83F6ED-D082-491E-BD79-EC236291E333}"/>
              </a:ext>
            </a:extLst>
          </p:cNvPr>
          <p:cNvSpPr txBox="1"/>
          <p:nvPr/>
        </p:nvSpPr>
        <p:spPr>
          <a:xfrm>
            <a:off x="2922493" y="5082989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/>
              <a:t>Learning </a:t>
            </a:r>
            <a:r>
              <a:rPr lang="fr-FR" sz="1600" i="1" dirty="0" err="1"/>
              <a:t>curves</a:t>
            </a:r>
            <a:r>
              <a:rPr lang="fr-FR" sz="1600" i="1" dirty="0"/>
              <a:t> for all training clients over all cycles, and test </a:t>
            </a:r>
            <a:r>
              <a:rPr lang="fr-FR" sz="1600" i="1" dirty="0" err="1"/>
              <a:t>error</a:t>
            </a:r>
            <a:r>
              <a:rPr lang="fr-FR" sz="1600" i="1" dirty="0"/>
              <a:t> on the </a:t>
            </a:r>
            <a:r>
              <a:rPr lang="fr-FR" sz="1600" i="1" dirty="0" err="1"/>
              <a:t>resulting</a:t>
            </a:r>
            <a:r>
              <a:rPr lang="fr-FR" sz="1600" i="1" dirty="0"/>
              <a:t> model </a:t>
            </a:r>
            <a:endParaRPr lang="en-US" sz="1600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40DF9C-486D-4E77-9CAB-E1B3B2432C21}"/>
              </a:ext>
            </a:extLst>
          </p:cNvPr>
          <p:cNvSpPr txBox="1"/>
          <p:nvPr/>
        </p:nvSpPr>
        <p:spPr>
          <a:xfrm>
            <a:off x="242046" y="2598003"/>
            <a:ext cx="19632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Parameters</a:t>
            </a:r>
            <a:r>
              <a:rPr lang="fr-FR" dirty="0"/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 cycles: 5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N° of aircrafts: 4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Epochs per cycle: 15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Batch size: 256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Delay parameter: 30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DPs per client: ~2500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3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Results – Federated Learning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57A1C87-9293-4C78-B147-49E0F87A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49" y="2884073"/>
            <a:ext cx="3315262" cy="234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FC028A6-5783-43E0-B062-73BA35446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901" y="2884073"/>
            <a:ext cx="3313940" cy="234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44203B6-4751-45BB-B2A5-BD2630B10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67" y="1724420"/>
            <a:ext cx="6736466" cy="3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FBF3E66-DD5D-4D5C-8C33-3E4D70FD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731" y="2090080"/>
            <a:ext cx="7575699" cy="7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D4FA56D-B5AD-4228-92E9-1A45D394831C}"/>
              </a:ext>
            </a:extLst>
          </p:cNvPr>
          <p:cNvSpPr txBox="1"/>
          <p:nvPr/>
        </p:nvSpPr>
        <p:spPr>
          <a:xfrm>
            <a:off x="995731" y="5328887"/>
            <a:ext cx="3027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Penalties in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transferred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as a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of  the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aircrafts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taking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part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6D202A-6AEF-4C4C-ACC6-D133612053B7}"/>
              </a:ext>
            </a:extLst>
          </p:cNvPr>
          <p:cNvSpPr txBox="1"/>
          <p:nvPr/>
        </p:nvSpPr>
        <p:spPr>
          <a:xfrm>
            <a:off x="5407150" y="5268253"/>
            <a:ext cx="3027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plots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seconf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LSTM layer (45% of the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model’s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10% higher loss</a:t>
            </a:r>
          </a:p>
        </p:txBody>
      </p:sp>
    </p:spTree>
    <p:extLst>
      <p:ext uri="{BB962C8B-B14F-4D97-AF65-F5344CB8AC3E}">
        <p14:creationId xmlns:p14="http://schemas.microsoft.com/office/powerpoint/2010/main" val="324975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Timeline - Gantt chart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95E4FE-901D-432F-93D5-E4333B24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635"/>
            <a:ext cx="9144000" cy="206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4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6515E-A349-4646-85C8-8EB92E270A9C}"/>
              </a:ext>
            </a:extLst>
          </p:cNvPr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Conclusions and advice for future research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06C0AE-04FB-4E1D-BFC2-5DFF0FD44C9E}"/>
              </a:ext>
            </a:extLst>
          </p:cNvPr>
          <p:cNvSpPr txBox="1"/>
          <p:nvPr/>
        </p:nvSpPr>
        <p:spPr>
          <a:xfrm>
            <a:off x="1041991" y="3795671"/>
            <a:ext cx="70600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Find the right architecture to obtain satisfying results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Find best trade-off between performance, model size and dataset size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Replace mock weather data by real data ; add more trajectories of the same path if available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30DD1A0-86CA-407B-A3E7-9FFA043F2693}"/>
              </a:ext>
            </a:extLst>
          </p:cNvPr>
          <p:cNvSpPr txBox="1"/>
          <p:nvPr/>
        </p:nvSpPr>
        <p:spPr>
          <a:xfrm>
            <a:off x="1041991" y="1934076"/>
            <a:ext cx="706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Great project to discover ATM &amp; ML concepts such as FL and more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Practical implementation of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neural network &amp; FL framework quite challenging : Deep Learning module helped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3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994" y="3075057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186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D8316837-0012-4F9D-9EAE-5245475015E1}"/>
              </a:ext>
            </a:extLst>
          </p:cNvPr>
          <p:cNvSpPr txBox="1">
            <a:spLocks/>
          </p:cNvSpPr>
          <p:nvPr/>
        </p:nvSpPr>
        <p:spPr>
          <a:xfrm>
            <a:off x="1428651" y="1566885"/>
            <a:ext cx="6286697" cy="44370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Introduction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I – Literature Review</a:t>
            </a:r>
          </a:p>
          <a:p>
            <a:r>
              <a:rPr lang="en-US" sz="2400" dirty="0"/>
              <a:t>Federated Learning</a:t>
            </a:r>
          </a:p>
          <a:p>
            <a:r>
              <a:rPr lang="en-US" sz="2400" dirty="0"/>
              <a:t>Research on Air Traffic System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II – Practical part</a:t>
            </a:r>
          </a:p>
          <a:p>
            <a:r>
              <a:rPr lang="en-US" sz="2400" dirty="0"/>
              <a:t>Problematic to solve &amp; System flowchart</a:t>
            </a:r>
          </a:p>
          <a:p>
            <a:r>
              <a:rPr lang="en-US" sz="2400" dirty="0"/>
              <a:t>Data &amp; ANN architecture</a:t>
            </a:r>
          </a:p>
          <a:p>
            <a:r>
              <a:rPr lang="en-US" sz="2400" dirty="0"/>
              <a:t>Results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III – Timeline and conclusions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02A524D-D0B0-40B2-BA0C-9624C4EB20D0}"/>
              </a:ext>
            </a:extLst>
          </p:cNvPr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0035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5866" y="807408"/>
            <a:ext cx="7548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algn="ctr"/>
            <a:r>
              <a:rPr lang="en-GB" sz="2000" dirty="0">
                <a:latin typeface="Arial" pitchFamily="34" charset="0"/>
                <a:cs typeface="Arial" pitchFamily="34" charset="0"/>
              </a:rPr>
              <a:t>Initial project definition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40ACA7-8E86-4D6B-B515-BE459ACAC4A8}"/>
              </a:ext>
            </a:extLst>
          </p:cNvPr>
          <p:cNvSpPr txBox="1"/>
          <p:nvPr/>
        </p:nvSpPr>
        <p:spPr>
          <a:xfrm>
            <a:off x="1104834" y="2158994"/>
            <a:ext cx="693433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Project goal: Analyze and reduce the data transfers in the existing Air Traffic</a:t>
            </a:r>
            <a:r>
              <a:rPr lang="en-US" sz="2000" dirty="0"/>
              <a:t> </a:t>
            </a:r>
            <a:r>
              <a:rPr lang="en-US" sz="2000" b="0" i="0" u="none" strike="noStrike" dirty="0">
                <a:effectLst/>
              </a:rPr>
              <a:t>Management (ATM) system in order to prevent future issues related to an increasing number of stakeholders and volume of data transferred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Increasing data volumes are costly and cause database queries to be slower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→ Potential security hazard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 want to find ways to reduce this ATM system using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8320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Lit. Review: Federated Learning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EC30AD-03AE-4C9E-BED1-F0FC225D891C}"/>
              </a:ext>
            </a:extLst>
          </p:cNvPr>
          <p:cNvSpPr txBox="1"/>
          <p:nvPr/>
        </p:nvSpPr>
        <p:spPr>
          <a:xfrm>
            <a:off x="1374940" y="5634610"/>
            <a:ext cx="599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 case </a:t>
            </a:r>
            <a:r>
              <a:rPr lang="fr-FR" dirty="0" err="1"/>
              <a:t>example</a:t>
            </a:r>
            <a:r>
              <a:rPr lang="fr-FR" dirty="0"/>
              <a:t> : Speech </a:t>
            </a:r>
            <a:r>
              <a:rPr lang="fr-FR" dirty="0" err="1"/>
              <a:t>prediction</a:t>
            </a:r>
            <a:r>
              <a:rPr lang="fr-FR" dirty="0"/>
              <a:t> for mobile phones</a:t>
            </a:r>
            <a:endParaRPr lang="en-US" dirty="0"/>
          </a:p>
        </p:txBody>
      </p:sp>
      <p:pic>
        <p:nvPicPr>
          <p:cNvPr id="2050" name="Picture 2" descr="Federated Learning. A Machine Learning adventure with… | by Jose Corbacho |  ProAndroidDev">
            <a:extLst>
              <a:ext uri="{FF2B5EF4-FFF2-40B4-BE49-F238E27FC236}">
                <a16:creationId xmlns:a16="http://schemas.microsoft.com/office/drawing/2014/main" id="{E9E278CF-A16B-4D53-981F-F081A25AD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" t="11124" r="1081" b="1178"/>
          <a:stretch/>
        </p:blipFill>
        <p:spPr bwMode="auto">
          <a:xfrm>
            <a:off x="1298448" y="1655064"/>
            <a:ext cx="6986016" cy="29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741CBA2-BE71-45CA-BA3F-0486FDE1BD9E}"/>
              </a:ext>
            </a:extLst>
          </p:cNvPr>
          <p:cNvSpPr txBox="1"/>
          <p:nvPr/>
        </p:nvSpPr>
        <p:spPr>
          <a:xfrm>
            <a:off x="2404872" y="4700016"/>
            <a:ext cx="4773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Federated</a:t>
            </a:r>
            <a:r>
              <a:rPr lang="fr-FR" sz="1400" i="1" dirty="0"/>
              <a:t> Learning (FL) cycle illustration</a:t>
            </a:r>
          </a:p>
          <a:p>
            <a:pPr algn="ctr"/>
            <a:r>
              <a:rPr lang="fr-FR" sz="1400" i="1" dirty="0"/>
              <a:t>Source: proandroiddev.com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4603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Literature Review – Federated Learning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AD6D34-5C14-4B33-B9F6-095D59472473}"/>
              </a:ext>
            </a:extLst>
          </p:cNvPr>
          <p:cNvSpPr txBox="1"/>
          <p:nvPr/>
        </p:nvSpPr>
        <p:spPr>
          <a:xfrm>
            <a:off x="1761033" y="2063475"/>
            <a:ext cx="6317647" cy="295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Common challenges associated with FL: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i="0" dirty="0">
                <a:effectLst/>
              </a:rPr>
              <a:t>Communications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Systems heterogeneity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i="0" dirty="0">
                <a:effectLst/>
              </a:rPr>
              <a:t>Statistical heterog</a:t>
            </a:r>
            <a:r>
              <a:rPr lang="en-US" dirty="0"/>
              <a:t>eneity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0" dirty="0">
                <a:effectLst/>
              </a:rPr>
              <a:t>Many ways to improve FL framework found in the literature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Discretization / </a:t>
            </a:r>
            <a:r>
              <a:rPr lang="en-US" dirty="0" err="1"/>
              <a:t>sparsification</a:t>
            </a:r>
            <a:r>
              <a:rPr lang="en-US" dirty="0"/>
              <a:t> of weights updates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i="0" dirty="0">
                <a:effectLst/>
              </a:rPr>
              <a:t>Lossy weight compression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Low-rank weights matrix</a:t>
            </a:r>
          </a:p>
        </p:txBody>
      </p:sp>
    </p:spTree>
    <p:extLst>
      <p:ext uri="{BB962C8B-B14F-4D97-AF65-F5344CB8AC3E}">
        <p14:creationId xmlns:p14="http://schemas.microsoft.com/office/powerpoint/2010/main" val="41570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Lit. Review: ATM system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1159CB-3DB9-4280-A7CC-41B835F599C6}"/>
              </a:ext>
            </a:extLst>
          </p:cNvPr>
          <p:cNvSpPr txBox="1"/>
          <p:nvPr/>
        </p:nvSpPr>
        <p:spPr>
          <a:xfrm>
            <a:off x="1096108" y="2425327"/>
            <a:ext cx="6951784" cy="229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Common challenges associated with the data in the ATM system: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i="0" dirty="0">
                <a:effectLst/>
              </a:rPr>
              <a:t>Increasing data volumes transferred and stored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Longer query times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→ Solutions proposed in the literature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Novel database indexing technique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dirty="0"/>
              <a:t>Automatic 4D data cleansing</a:t>
            </a:r>
          </a:p>
        </p:txBody>
      </p:sp>
    </p:spTree>
    <p:extLst>
      <p:ext uri="{BB962C8B-B14F-4D97-AF65-F5344CB8AC3E}">
        <p14:creationId xmlns:p14="http://schemas.microsoft.com/office/powerpoint/2010/main" val="274942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1272" y="705202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Practical part: Designed System Flowchart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76C643-038D-4D67-8189-B8F4F1151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3" y="1315723"/>
            <a:ext cx="8796154" cy="49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82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Details of the RNN 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584A1B-4D49-4813-947C-FA34E1AE61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9"/>
          <a:stretch/>
        </p:blipFill>
        <p:spPr>
          <a:xfrm>
            <a:off x="0" y="1648047"/>
            <a:ext cx="9144000" cy="457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4940" y="854058"/>
            <a:ext cx="75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rial" pitchFamily="34" charset="0"/>
                <a:cs typeface="Arial" pitchFamily="34" charset="0"/>
              </a:rPr>
              <a:t>Data 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2ABF4B-ADD7-43D4-81DE-139960E61339}"/>
              </a:ext>
            </a:extLst>
          </p:cNvPr>
          <p:cNvSpPr txBox="1"/>
          <p:nvPr/>
        </p:nvSpPr>
        <p:spPr>
          <a:xfrm>
            <a:off x="329609" y="1726598"/>
            <a:ext cx="859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Aircraft </a:t>
            </a:r>
            <a:r>
              <a:rPr lang="fr-FR" b="1" dirty="0" err="1"/>
              <a:t>trajectories</a:t>
            </a:r>
            <a:r>
              <a:rPr lang="fr-FR" dirty="0"/>
              <a:t>: </a:t>
            </a:r>
            <a:r>
              <a:rPr lang="fr-FR" dirty="0" err="1"/>
              <a:t>Github</a:t>
            </a:r>
            <a:r>
              <a:rPr lang="fr-FR" dirty="0"/>
              <a:t> (Houston - Boston </a:t>
            </a:r>
            <a:r>
              <a:rPr lang="fr-FR" dirty="0" err="1"/>
              <a:t>trajectories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b="1" dirty="0" err="1"/>
              <a:t>Atmospheric</a:t>
            </a:r>
            <a:r>
              <a:rPr lang="fr-FR" b="1" dirty="0"/>
              <a:t> &amp; convective </a:t>
            </a:r>
            <a:r>
              <a:rPr lang="fr-FR" b="1" dirty="0" err="1"/>
              <a:t>weather</a:t>
            </a:r>
            <a:r>
              <a:rPr lang="fr-FR" b="1" dirty="0"/>
              <a:t> data</a:t>
            </a:r>
            <a:r>
              <a:rPr lang="fr-FR" dirty="0"/>
              <a:t>: </a:t>
            </a:r>
            <a:r>
              <a:rPr lang="fr-FR" dirty="0" err="1"/>
              <a:t>Randomly</a:t>
            </a:r>
            <a:r>
              <a:rPr lang="fr-FR" dirty="0"/>
              <a:t> </a:t>
            </a:r>
            <a:r>
              <a:rPr lang="fr-FR" dirty="0" err="1"/>
              <a:t>generated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A97F97-8853-4942-82A5-49F3255F3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32" y="3229953"/>
            <a:ext cx="25431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9DC0FE-1F4E-4356-8175-3C49E98A3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42" y="3209285"/>
            <a:ext cx="2447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9D63661-03D2-411A-A5D1-502ECD986CDA}"/>
              </a:ext>
            </a:extLst>
          </p:cNvPr>
          <p:cNvSpPr txBox="1"/>
          <p:nvPr/>
        </p:nvSpPr>
        <p:spPr>
          <a:xfrm>
            <a:off x="329609" y="5593101"/>
            <a:ext cx="378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Temperature map / Wind vector coordinates</a:t>
            </a:r>
            <a:endParaRPr 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Generated continuously</a:t>
            </a:r>
            <a:endParaRPr lang="en-US" sz="1400" b="0" dirty="0">
              <a:effectLst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A0BCCB-0C33-4361-A2EC-B6734C662DC1}"/>
              </a:ext>
            </a:extLst>
          </p:cNvPr>
          <p:cNvSpPr txBox="1"/>
          <p:nvPr/>
        </p:nvSpPr>
        <p:spPr>
          <a:xfrm>
            <a:off x="4369981" y="5593101"/>
            <a:ext cx="41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Air convective cells (binary map)</a:t>
            </a:r>
            <a:endParaRPr lang="en-US" sz="14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Generated in such a way that groups are formed</a:t>
            </a:r>
            <a:endParaRPr lang="en-US" sz="1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751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CD3EAC21452E41B21664C1CEE0122B" ma:contentTypeVersion="13" ma:contentTypeDescription="Create a new document." ma:contentTypeScope="" ma:versionID="40cdbe81f908f98db041f11a10367fbe">
  <xsd:schema xmlns:xsd="http://www.w3.org/2001/XMLSchema" xmlns:xs="http://www.w3.org/2001/XMLSchema" xmlns:p="http://schemas.microsoft.com/office/2006/metadata/properties" xmlns:ns3="514752ca-b80a-449f-8668-f75273954230" xmlns:ns4="15f04063-4e1e-44fe-adcd-9842e43cf927" targetNamespace="http://schemas.microsoft.com/office/2006/metadata/properties" ma:root="true" ma:fieldsID="3cec5c91e017f319a5e6732e76cf1c01" ns3:_="" ns4:_="">
    <xsd:import namespace="514752ca-b80a-449f-8668-f75273954230"/>
    <xsd:import namespace="15f04063-4e1e-44fe-adcd-9842e43cf92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752ca-b80a-449f-8668-f752739542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04063-4e1e-44fe-adcd-9842e43cf9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52507D-4AE1-4EBC-BA27-0ACAD00B16A0}">
  <ds:schemaRefs>
    <ds:schemaRef ds:uri="http://schemas.microsoft.com/office/2006/metadata/properties"/>
    <ds:schemaRef ds:uri="http://purl.org/dc/terms/"/>
    <ds:schemaRef ds:uri="15f04063-4e1e-44fe-adcd-9842e43cf927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514752ca-b80a-449f-8668-f7527395423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BF40CB-8F88-47C9-9A0E-CCC2DE4DE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4752ca-b80a-449f-8668-f75273954230"/>
    <ds:schemaRef ds:uri="15f04063-4e1e-44fe-adcd-9842e43cf9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1DF398-AAB5-4916-AD40-A3EE8B1884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10159</TotalTime>
  <Words>490</Words>
  <Application>Microsoft Office PowerPoint</Application>
  <PresentationFormat>Affichage à l'écran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ZbikowskiR</dc:creator>
  <cp:lastModifiedBy>Adam Elyoumi</cp:lastModifiedBy>
  <cp:revision>882</cp:revision>
  <cp:lastPrinted>2012-11-25T17:53:45Z</cp:lastPrinted>
  <dcterms:created xsi:type="dcterms:W3CDTF">2012-11-10T15:35:54Z</dcterms:created>
  <dcterms:modified xsi:type="dcterms:W3CDTF">2021-08-27T09:49:43Z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0x0101004CCD3EAC21452E41B21664C1CEE0122B</vt:lpwstr>
  </property>
</Properties>
</file>