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1" r:id="rId2"/>
    <p:sldId id="306" r:id="rId3"/>
    <p:sldId id="308" r:id="rId4"/>
    <p:sldId id="316" r:id="rId5"/>
    <p:sldId id="325" r:id="rId6"/>
    <p:sldId id="321" r:id="rId7"/>
    <p:sldId id="319" r:id="rId8"/>
    <p:sldId id="320" r:id="rId9"/>
    <p:sldId id="324" r:id="rId10"/>
    <p:sldId id="327" r:id="rId11"/>
    <p:sldId id="329" r:id="rId12"/>
    <p:sldId id="330" r:id="rId13"/>
    <p:sldId id="301" r:id="rId14"/>
    <p:sldId id="30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C8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8AB2A-0A2C-4C20-B34A-17861721A18A}" v="28" dt="2021-06-29T01:03:35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2" autoAdjust="0"/>
    <p:restoredTop sz="94660"/>
  </p:normalViewPr>
  <p:slideViewPr>
    <p:cSldViewPr snapToGrid="0">
      <p:cViewPr>
        <p:scale>
          <a:sx n="50" d="100"/>
          <a:sy n="50" d="100"/>
        </p:scale>
        <p:origin x="29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756E5-D68A-4344-AE50-8F3FEF4B563A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2BBB6-7B90-4981-8A6B-426F2A6369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0C069-E464-48E6-87DF-9D79471D6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528445-FBD1-4796-97C8-4AC3931CB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68D0B-A691-4B4D-BF0F-4A68FD80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1AC1-AAF8-483E-AC66-036C32180505}" type="datetime1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20BDF-EB9F-4E17-8DB5-52D443A4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F3816-7388-41E1-B289-F61C6C5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99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782C3-987A-4289-839D-9A01AABE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22DAC6-3061-4C0F-83FC-93D2E7C04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5AE92-D628-491B-87B0-38B84D9A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8EC5-958D-4662-85D6-1110D4D624F2}" type="datetime1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9DE348-3D1C-4248-9AC5-734975B2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D1ADCA-6DAA-442E-92C4-4A73ADC7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27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CEE8C8-AA1E-4EE4-ACEB-23654EFD7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FE7C9A-33D5-480A-9790-EABF699C7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91023-F3FC-47AB-B1B6-E897AE94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CAFA-D926-4E83-A3D1-77DD07FBE84A}" type="datetime1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E0331E-7344-47D9-B804-D9009846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3063FA-5F93-4EA4-9B14-C102AC73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1FF70-C855-4D25-AA20-03C9EF05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3BF6F-C20A-47BF-B148-D55B3E2D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F8A701-EFAF-4F82-A0A0-5766E70E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AA-B440-4FBD-B8F3-CBC78985EC6E}" type="datetime1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4C1516-9415-4C2C-8581-48C6C20B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5EF663-20CD-467A-9E0E-4DBD9BE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53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0D252-DBDC-44E1-B309-E7D03332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61E947-4D24-4D4E-BE2D-89571ACD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42D95A-BD72-4C70-95CF-1BCFA2D8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08A4-0F41-4946-8C8E-301FCCE74839}" type="datetime1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F8DC99-1DE7-4D6C-8819-DDF13B03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202CB3-B16D-42F9-B953-DD4804CC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59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53762-11BF-4A0C-9FCD-FE5CD37A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8BB92B-572A-4056-9703-B4479DB83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66191A-2DA2-4649-AB5F-B5EEAD27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2FCCA1-2479-4F94-859E-377A0838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B391-C3F0-4C44-924B-21D99192EC08}" type="datetime1">
              <a:rPr lang="fr-FR" smtClean="0"/>
              <a:t>10/08/2021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333B21-8FCB-479C-9CFE-C8BD6EFE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1B79E3-A4DF-4547-9238-5FE8125A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84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CF0DB-4F95-41CA-97FB-0ED7A9CB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97FD2F-58C3-462B-BC90-268CBECE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49DE17-1FE7-4802-9522-90BF72217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D4F98-4946-46E1-ADE1-B1508CB0E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ABE072-3883-41AD-8001-26AFCA8D2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862834-7A97-47EE-AE03-9A07C72C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68B0-637C-4999-B21A-C80FBEDDA93A}" type="datetime1">
              <a:rPr lang="fr-FR" smtClean="0"/>
              <a:t>10/08/2021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6C02B6-164F-4603-8D5B-FF8604B1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F21D82-1B85-4DC9-AA02-5F34FF12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27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B0938-95B8-4B3C-A6C7-4BCD92FD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170656-0015-47D7-A492-D7CFA31B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E1E2-B7C6-4B39-B7DB-C4DB04FCB9A0}" type="datetime1">
              <a:rPr lang="fr-FR" smtClean="0"/>
              <a:t>10/08/2021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454892-9DBE-4D7A-8C8F-3E4B8BB9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4DFB49-CEF9-4D02-AEB6-12DC21CF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04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070111-8008-49BE-BE33-4C8B8B2A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EF90C-CC87-4A3C-B377-C01993202A3B}" type="datetime1">
              <a:rPr lang="fr-FR" smtClean="0"/>
              <a:t>10/08/2021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8D442D-9337-4CDB-B2E7-F65901B9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332EFB-C4D7-4FCC-ACCE-3130BCFC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02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95753-5602-4A9D-B3AE-F0B8C8A2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3BF82-5303-4F18-BF87-D9A2C760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238DF7-E0EF-41C6-9A21-7727F4405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20BFD0-4923-4A22-AB99-A4A37CF9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65E3-18F9-4839-B6B4-EC66771E436A}" type="datetime1">
              <a:rPr lang="fr-FR" smtClean="0"/>
              <a:t>10/08/2021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871E6F-D6DE-4692-B2FB-1D785F79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B1D696-6E0F-4067-A01E-18486D5B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3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944B6-E6E9-413B-9A20-7714078D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23183D-D1BF-4856-BEB8-BB3FFB15B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A1B831-D4DB-4308-A321-41AC8E6C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076683-38D1-49BD-ADF7-88464D98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2F2-DFA6-47FF-87E0-81449058331C}" type="datetime1">
              <a:rPr lang="fr-FR" smtClean="0"/>
              <a:t>10/08/2021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A85473-8E82-4247-8495-4EE78904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39AE1B-681D-41B2-BD3B-2646ABFA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7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1AEF03-D598-4461-AE00-0E86F0B3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E62650-03B9-457B-BEC5-56A5F914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8F818E-E922-457B-8F50-0063F47DA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A42CD-9AF3-4EFA-97B2-05E6568F1544}" type="datetime1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0E53EF-0084-4A13-A376-18D79D2F6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9B020C-956B-4F45-9AB6-43D588897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3A111-562B-48A5-A5C6-ABBF283D1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00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78E389-5886-4A01-B8D1-D301DC3D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36" y="3066520"/>
            <a:ext cx="1802343" cy="70467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2BD013-9205-4B5D-A618-3ED8DF62E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Introduction</a:t>
            </a:r>
          </a:p>
          <a:p>
            <a:pPr marL="0" indent="0">
              <a:buNone/>
            </a:pPr>
            <a:r>
              <a:rPr lang="en-US" sz="2400" dirty="0"/>
              <a:t>I – Project reminder</a:t>
            </a:r>
          </a:p>
          <a:p>
            <a:r>
              <a:rPr lang="en-US" sz="2400" dirty="0"/>
              <a:t>Flowchart</a:t>
            </a:r>
          </a:p>
          <a:p>
            <a:pPr marL="0" indent="0">
              <a:buNone/>
            </a:pPr>
            <a:r>
              <a:rPr lang="en-US" sz="2400" dirty="0"/>
              <a:t>II – Tests</a:t>
            </a:r>
          </a:p>
          <a:p>
            <a:r>
              <a:rPr lang="en-US" sz="2400" dirty="0"/>
              <a:t>Neural Network</a:t>
            </a:r>
          </a:p>
          <a:p>
            <a:r>
              <a:rPr lang="en-US" sz="2400" dirty="0"/>
              <a:t>Data</a:t>
            </a:r>
          </a:p>
          <a:p>
            <a:r>
              <a:rPr lang="en-US" sz="2400" dirty="0"/>
              <a:t>Results</a:t>
            </a:r>
          </a:p>
          <a:p>
            <a:pPr marL="0" indent="0">
              <a:buNone/>
            </a:pPr>
            <a:r>
              <a:rPr lang="en-US" sz="2400" dirty="0"/>
              <a:t>III – Data transfer reduction</a:t>
            </a:r>
          </a:p>
          <a:p>
            <a:pPr marL="0" indent="0">
              <a:buNone/>
            </a:pPr>
            <a:r>
              <a:rPr lang="en-US" sz="2400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494BC5-EA89-4993-BD8D-A2F71CED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73A111-562B-48A5-A5C6-ABBF283D1EF5}" type="slidenum"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fr-F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33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57ADC16-7EE8-42AD-A03E-F8384DFFBA28}"/>
              </a:ext>
            </a:extLst>
          </p:cNvPr>
          <p:cNvSpPr txBox="1"/>
          <p:nvPr/>
        </p:nvSpPr>
        <p:spPr>
          <a:xfrm>
            <a:off x="822664" y="808330"/>
            <a:ext cx="10546672" cy="514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u="sng" dirty="0">
                <a:solidFill>
                  <a:schemeClr val="tx2"/>
                </a:solidFill>
              </a:rPr>
              <a:t>L = 30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E0C12C9-EF43-4499-BEA7-AE3A8BB6A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42" y="2021035"/>
            <a:ext cx="5527797" cy="380664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6F4F5AF-2CB9-411E-9FCB-0E6B9E480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3" y="2021035"/>
            <a:ext cx="5679396" cy="38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9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57ADC16-7EE8-42AD-A03E-F8384DFFBA28}"/>
              </a:ext>
            </a:extLst>
          </p:cNvPr>
          <p:cNvSpPr txBox="1"/>
          <p:nvPr/>
        </p:nvSpPr>
        <p:spPr>
          <a:xfrm>
            <a:off x="822664" y="258597"/>
            <a:ext cx="10546672" cy="514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tx2"/>
                </a:solidFill>
              </a:rPr>
              <a:t>Federated learning</a:t>
            </a:r>
            <a:endParaRPr lang="en-US" sz="3200" u="sng" dirty="0">
              <a:solidFill>
                <a:schemeClr val="tx2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F473EBF-CECC-4C1F-99A2-D112591628B0}"/>
              </a:ext>
            </a:extLst>
          </p:cNvPr>
          <p:cNvSpPr txBox="1"/>
          <p:nvPr/>
        </p:nvSpPr>
        <p:spPr>
          <a:xfrm>
            <a:off x="847075" y="1422220"/>
            <a:ext cx="10497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44546A"/>
                </a:solidFill>
              </a:rPr>
              <a:t>Data divided evenly and randomly among the </a:t>
            </a:r>
            <a:r>
              <a:rPr lang="en-US" sz="2400" i="1" dirty="0">
                <a:solidFill>
                  <a:srgbClr val="44546A"/>
                </a:solidFill>
              </a:rPr>
              <a:t>n</a:t>
            </a:r>
            <a:r>
              <a:rPr lang="en-US" sz="2400" dirty="0">
                <a:solidFill>
                  <a:srgbClr val="44546A"/>
                </a:solidFill>
              </a:rPr>
              <a:t> aircrafts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44546A"/>
                </a:solidFill>
              </a:rPr>
              <a:t>The penalty functions correspond to the number of floating-point numbers that would be sent between the aircrafts and the central server over the whole training process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44546A"/>
                </a:solidFill>
              </a:rPr>
              <a:t>Stopping criterion: Max number of cycles reached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44546A"/>
                </a:solidFill>
              </a:rPr>
              <a:t>Every cycle, the models of all aircrafts are averaged and sent back to aircrafts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3918C392-62DB-4E99-8BB8-1351317A4C12}"/>
                  </a:ext>
                </a:extLst>
              </p:cNvPr>
              <p:cNvSpPr txBox="1"/>
              <p:nvPr/>
            </p:nvSpPr>
            <p:spPr>
              <a:xfrm>
                <a:off x="-176728" y="4280590"/>
                <a:ext cx="7426949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𝑝𝑒𝑛𝑎𝑙𝑡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𝐹𝐿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𝑐𝑦𝑐𝑙𝑒𝑠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∗2∗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𝑎𝑖𝑟𝑐𝑟𝑎𝑓𝑡𝑠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3918C392-62DB-4E99-8BB8-1351317A4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6728" y="4280590"/>
                <a:ext cx="7426949" cy="332399"/>
              </a:xfrm>
              <a:prstGeom prst="rect">
                <a:avLst/>
              </a:prstGeom>
              <a:blipFill>
                <a:blip r:embed="rId2"/>
                <a:stretch>
                  <a:fillRect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59E52B49-66E0-4819-9630-43270D7D5C54}"/>
                  </a:ext>
                </a:extLst>
              </p:cNvPr>
              <p:cNvSpPr txBox="1"/>
              <p:nvPr/>
            </p:nvSpPr>
            <p:spPr>
              <a:xfrm>
                <a:off x="-20472" y="5213277"/>
                <a:ext cx="6075684" cy="1167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𝑝𝑒𝑛𝑎𝑙𝑡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𝑐𝑙𝑎𝑠𝑠𝑖𝑐𝑎𝑙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𝑎𝑖𝑟𝑐𝑟𝑎𝑓𝑡𝑠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𝑎𝑖𝑐𝑟𝑎𝑓𝑡𝑠</m:t>
                              </m:r>
                            </m:sub>
                          </m:sSub>
                        </m:sup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𝑑𝑎𝑡𝑎𝑠𝑒𝑡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59E52B49-66E0-4819-9630-43270D7D5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472" y="5213277"/>
                <a:ext cx="6075684" cy="1167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lipse 45">
            <a:extLst>
              <a:ext uri="{FF2B5EF4-FFF2-40B4-BE49-F238E27FC236}">
                <a16:creationId xmlns:a16="http://schemas.microsoft.com/office/drawing/2014/main" id="{EA579B88-B2C5-4431-B5EA-E5F512F4F5E2}"/>
              </a:ext>
            </a:extLst>
          </p:cNvPr>
          <p:cNvSpPr/>
          <p:nvPr/>
        </p:nvSpPr>
        <p:spPr>
          <a:xfrm>
            <a:off x="7314614" y="4034742"/>
            <a:ext cx="807868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F435A33-71C2-451B-8393-C728B1C54324}"/>
              </a:ext>
            </a:extLst>
          </p:cNvPr>
          <p:cNvSpPr/>
          <p:nvPr/>
        </p:nvSpPr>
        <p:spPr>
          <a:xfrm>
            <a:off x="7067518" y="4737558"/>
            <a:ext cx="807868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908574D-B752-4F42-9F40-963EF0EF8944}"/>
              </a:ext>
            </a:extLst>
          </p:cNvPr>
          <p:cNvSpPr/>
          <p:nvPr/>
        </p:nvSpPr>
        <p:spPr>
          <a:xfrm>
            <a:off x="7314614" y="5882038"/>
            <a:ext cx="807868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7FBA925-D632-4F42-BE0C-028A621721E0}"/>
              </a:ext>
            </a:extLst>
          </p:cNvPr>
          <p:cNvSpPr txBox="1"/>
          <p:nvPr/>
        </p:nvSpPr>
        <p:spPr>
          <a:xfrm>
            <a:off x="7314614" y="53197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  <a:endParaRPr lang="en-US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F34D8A9-DB7D-4896-890D-89064E57F761}"/>
              </a:ext>
            </a:extLst>
          </p:cNvPr>
          <p:cNvSpPr/>
          <p:nvPr/>
        </p:nvSpPr>
        <p:spPr>
          <a:xfrm>
            <a:off x="10288068" y="4924498"/>
            <a:ext cx="807868" cy="37286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C9A634EA-43DB-463B-BD6C-8DC8A82847CA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8004172" y="4353000"/>
            <a:ext cx="1462564" cy="59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1869B2EB-82F3-441D-B859-167D148788BB}"/>
              </a:ext>
            </a:extLst>
          </p:cNvPr>
          <p:cNvCxnSpPr>
            <a:cxnSpLocks/>
            <a:stCxn id="47" idx="6"/>
            <a:endCxn id="59" idx="1"/>
          </p:cNvCxnSpPr>
          <p:nvPr/>
        </p:nvCxnSpPr>
        <p:spPr>
          <a:xfrm>
            <a:off x="7875386" y="4923989"/>
            <a:ext cx="1591350" cy="19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775DA39-4EFD-4ABC-9935-68B534BA6885}"/>
              </a:ext>
            </a:extLst>
          </p:cNvPr>
          <p:cNvCxnSpPr>
            <a:cxnSpLocks/>
            <a:stCxn id="48" idx="6"/>
          </p:cNvCxnSpPr>
          <p:nvPr/>
        </p:nvCxnSpPr>
        <p:spPr>
          <a:xfrm flipV="1">
            <a:off x="8122482" y="5269025"/>
            <a:ext cx="1344254" cy="79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CB1F06C7-B37E-4C32-8C64-BBBC1D8D155B}"/>
              </a:ext>
            </a:extLst>
          </p:cNvPr>
          <p:cNvSpPr txBox="1"/>
          <p:nvPr/>
        </p:nvSpPr>
        <p:spPr>
          <a:xfrm>
            <a:off x="6948712" y="517947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n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en-US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4C01735-287B-4145-AC2F-6AA54D691247}"/>
              </a:ext>
            </a:extLst>
          </p:cNvPr>
          <p:cNvSpPr txBox="1"/>
          <p:nvPr/>
        </p:nvSpPr>
        <p:spPr>
          <a:xfrm>
            <a:off x="10229796" y="4534731"/>
            <a:ext cx="196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Aggregated</a:t>
            </a:r>
            <a:r>
              <a:rPr lang="fr-FR" dirty="0"/>
              <a:t> model</a:t>
            </a:r>
            <a:endParaRPr lang="en-US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3585F6E-F295-4891-9880-473DA7A82201}"/>
              </a:ext>
            </a:extLst>
          </p:cNvPr>
          <p:cNvSpPr txBox="1"/>
          <p:nvPr/>
        </p:nvSpPr>
        <p:spPr>
          <a:xfrm>
            <a:off x="8441172" y="436109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1/n</a:t>
            </a:r>
            <a:endParaRPr lang="en-US" sz="105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0F86ECC-C091-4E40-830A-2C3D9A2CCFC6}"/>
              </a:ext>
            </a:extLst>
          </p:cNvPr>
          <p:cNvSpPr txBox="1"/>
          <p:nvPr/>
        </p:nvSpPr>
        <p:spPr>
          <a:xfrm>
            <a:off x="8283244" y="4752639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1/n</a:t>
            </a:r>
            <a:endParaRPr lang="en-US" sz="105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1A296A8-8D96-42AC-B6EC-988E22EAE92E}"/>
              </a:ext>
            </a:extLst>
          </p:cNvPr>
          <p:cNvSpPr txBox="1"/>
          <p:nvPr/>
        </p:nvSpPr>
        <p:spPr>
          <a:xfrm>
            <a:off x="8283244" y="5536689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1/n</a:t>
            </a:r>
            <a:endParaRPr lang="en-US" sz="1050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27709CD-D180-426F-8E4F-D572E42A0259}"/>
              </a:ext>
            </a:extLst>
          </p:cNvPr>
          <p:cNvSpPr txBox="1"/>
          <p:nvPr/>
        </p:nvSpPr>
        <p:spPr>
          <a:xfrm>
            <a:off x="9466736" y="4933319"/>
            <a:ext cx="38469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+</a:t>
            </a:r>
            <a:endParaRPr lang="en-US" dirty="0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868EE0F-E386-4A4F-8182-592F5BE65399}"/>
              </a:ext>
            </a:extLst>
          </p:cNvPr>
          <p:cNvCxnSpPr>
            <a:cxnSpLocks/>
            <a:stCxn id="59" idx="3"/>
            <a:endCxn id="50" idx="2"/>
          </p:cNvCxnSpPr>
          <p:nvPr/>
        </p:nvCxnSpPr>
        <p:spPr>
          <a:xfrm flipV="1">
            <a:off x="9851434" y="5110929"/>
            <a:ext cx="436634" cy="7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orme libre : forme 60">
            <a:extLst>
              <a:ext uri="{FF2B5EF4-FFF2-40B4-BE49-F238E27FC236}">
                <a16:creationId xmlns:a16="http://schemas.microsoft.com/office/drawing/2014/main" id="{8B8294F7-0EE8-4B5E-8430-CDAC40DBE032}"/>
              </a:ext>
            </a:extLst>
          </p:cNvPr>
          <p:cNvSpPr/>
          <p:nvPr/>
        </p:nvSpPr>
        <p:spPr>
          <a:xfrm>
            <a:off x="8150437" y="5362268"/>
            <a:ext cx="2453640" cy="808615"/>
          </a:xfrm>
          <a:custGeom>
            <a:avLst/>
            <a:gdLst>
              <a:gd name="connsiteX0" fmla="*/ 2453640 w 2453640"/>
              <a:gd name="connsiteY0" fmla="*/ 0 h 808615"/>
              <a:gd name="connsiteX1" fmla="*/ 1584960 w 2453640"/>
              <a:gd name="connsiteY1" fmla="*/ 716280 h 808615"/>
              <a:gd name="connsiteX2" fmla="*/ 0 w 2453640"/>
              <a:gd name="connsiteY2" fmla="*/ 777240 h 80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3640" h="808615">
                <a:moveTo>
                  <a:pt x="2453640" y="0"/>
                </a:moveTo>
                <a:cubicBezTo>
                  <a:pt x="2223770" y="293370"/>
                  <a:pt x="1993900" y="586740"/>
                  <a:pt x="1584960" y="716280"/>
                </a:cubicBezTo>
                <a:cubicBezTo>
                  <a:pt x="1176020" y="845820"/>
                  <a:pt x="588010" y="811530"/>
                  <a:pt x="0" y="7772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orme libre : forme 61">
            <a:extLst>
              <a:ext uri="{FF2B5EF4-FFF2-40B4-BE49-F238E27FC236}">
                <a16:creationId xmlns:a16="http://schemas.microsoft.com/office/drawing/2014/main" id="{ECA1ADCB-70BB-4814-8925-D8ABFBF46646}"/>
              </a:ext>
            </a:extLst>
          </p:cNvPr>
          <p:cNvSpPr/>
          <p:nvPr/>
        </p:nvSpPr>
        <p:spPr>
          <a:xfrm flipV="1">
            <a:off x="8045217" y="4066457"/>
            <a:ext cx="2324814" cy="901889"/>
          </a:xfrm>
          <a:custGeom>
            <a:avLst/>
            <a:gdLst>
              <a:gd name="connsiteX0" fmla="*/ 2453640 w 2453640"/>
              <a:gd name="connsiteY0" fmla="*/ 0 h 808615"/>
              <a:gd name="connsiteX1" fmla="*/ 1584960 w 2453640"/>
              <a:gd name="connsiteY1" fmla="*/ 716280 h 808615"/>
              <a:gd name="connsiteX2" fmla="*/ 0 w 2453640"/>
              <a:gd name="connsiteY2" fmla="*/ 777240 h 80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3640" h="808615">
                <a:moveTo>
                  <a:pt x="2453640" y="0"/>
                </a:moveTo>
                <a:cubicBezTo>
                  <a:pt x="2223770" y="293370"/>
                  <a:pt x="1993900" y="586740"/>
                  <a:pt x="1584960" y="716280"/>
                </a:cubicBezTo>
                <a:cubicBezTo>
                  <a:pt x="1176020" y="845820"/>
                  <a:pt x="588010" y="811530"/>
                  <a:pt x="0" y="7772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orme libre : forme 62">
            <a:extLst>
              <a:ext uri="{FF2B5EF4-FFF2-40B4-BE49-F238E27FC236}">
                <a16:creationId xmlns:a16="http://schemas.microsoft.com/office/drawing/2014/main" id="{BBC57363-32D7-41BB-8E3C-8553A361601D}"/>
              </a:ext>
            </a:extLst>
          </p:cNvPr>
          <p:cNvSpPr/>
          <p:nvPr/>
        </p:nvSpPr>
        <p:spPr>
          <a:xfrm>
            <a:off x="7799917" y="5060675"/>
            <a:ext cx="2560320" cy="599023"/>
          </a:xfrm>
          <a:custGeom>
            <a:avLst/>
            <a:gdLst>
              <a:gd name="connsiteX0" fmla="*/ 2560320 w 2560320"/>
              <a:gd name="connsiteY0" fmla="*/ 228600 h 599023"/>
              <a:gd name="connsiteX1" fmla="*/ 1493520 w 2560320"/>
              <a:gd name="connsiteY1" fmla="*/ 594360 h 599023"/>
              <a:gd name="connsiteX2" fmla="*/ 0 w 2560320"/>
              <a:gd name="connsiteY2" fmla="*/ 0 h 599023"/>
              <a:gd name="connsiteX3" fmla="*/ 0 w 2560320"/>
              <a:gd name="connsiteY3" fmla="*/ 0 h 599023"/>
              <a:gd name="connsiteX4" fmla="*/ 0 w 2560320"/>
              <a:gd name="connsiteY4" fmla="*/ 0 h 59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599023">
                <a:moveTo>
                  <a:pt x="2560320" y="228600"/>
                </a:moveTo>
                <a:cubicBezTo>
                  <a:pt x="2240280" y="430530"/>
                  <a:pt x="1920240" y="632460"/>
                  <a:pt x="1493520" y="594360"/>
                </a:cubicBezTo>
                <a:cubicBezTo>
                  <a:pt x="1066800" y="556260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215DE33-90FC-446B-8208-2F3ED5B6045A}"/>
              </a:ext>
            </a:extLst>
          </p:cNvPr>
          <p:cNvSpPr txBox="1"/>
          <p:nvPr/>
        </p:nvSpPr>
        <p:spPr>
          <a:xfrm>
            <a:off x="7970012" y="6348382"/>
            <a:ext cx="299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/>
              <a:t>Diagram of a single cycle of FL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1264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278D0-D4B8-497F-9AD7-ADEA2646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281"/>
            <a:ext cx="10515600" cy="687511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rgbClr val="44546A"/>
                </a:solidFill>
                <a:latin typeface="+mn-lt"/>
              </a:rPr>
              <a:t>Data </a:t>
            </a:r>
            <a:r>
              <a:rPr lang="fr-FR" sz="3600" dirty="0" err="1">
                <a:solidFill>
                  <a:srgbClr val="44546A"/>
                </a:solidFill>
                <a:latin typeface="+mn-lt"/>
              </a:rPr>
              <a:t>transfer</a:t>
            </a:r>
            <a:r>
              <a:rPr lang="fr-FR" sz="3600" dirty="0">
                <a:solidFill>
                  <a:srgbClr val="44546A"/>
                </a:solidFill>
                <a:latin typeface="+mn-lt"/>
              </a:rPr>
              <a:t> </a:t>
            </a:r>
            <a:r>
              <a:rPr lang="fr-FR" sz="3600" dirty="0" err="1">
                <a:solidFill>
                  <a:srgbClr val="44546A"/>
                </a:solidFill>
                <a:latin typeface="+mn-lt"/>
              </a:rPr>
              <a:t>reduction</a:t>
            </a:r>
            <a:endParaRPr lang="en-US" sz="3600" dirty="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C6DC9F-B1DB-49A3-8DEE-CE5FEB9A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497" y="1320288"/>
            <a:ext cx="5667442" cy="5200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solidFill>
                  <a:srgbClr val="44546A"/>
                </a:solidFill>
              </a:rPr>
              <a:t>Training phase </a:t>
            </a:r>
            <a:r>
              <a:rPr lang="en-US" sz="1800" dirty="0">
                <a:solidFill>
                  <a:srgbClr val="44546A"/>
                </a:solidFill>
              </a:rPr>
              <a:t>(fed. learning </a:t>
            </a:r>
            <a:r>
              <a:rPr lang="en-US" sz="1800" i="1" dirty="0">
                <a:solidFill>
                  <a:srgbClr val="44546A"/>
                </a:solidFill>
              </a:rPr>
              <a:t>vs. </a:t>
            </a:r>
            <a:r>
              <a:rPr lang="en-US" sz="1800" dirty="0">
                <a:solidFill>
                  <a:srgbClr val="44546A"/>
                </a:solidFill>
              </a:rPr>
              <a:t>no fed. learning)</a:t>
            </a:r>
          </a:p>
          <a:p>
            <a:pPr>
              <a:buFontTx/>
              <a:buChar char="-"/>
            </a:pPr>
            <a:r>
              <a:rPr lang="fr-FR" sz="1800" dirty="0" err="1">
                <a:solidFill>
                  <a:srgbClr val="44546A"/>
                </a:solidFill>
              </a:rPr>
              <a:t>With</a:t>
            </a:r>
            <a:r>
              <a:rPr lang="fr-FR" sz="1800" dirty="0">
                <a:solidFill>
                  <a:srgbClr val="44546A"/>
                </a:solidFill>
              </a:rPr>
              <a:t> the </a:t>
            </a:r>
            <a:r>
              <a:rPr lang="fr-FR" sz="1800" dirty="0" err="1">
                <a:solidFill>
                  <a:srgbClr val="44546A"/>
                </a:solidFill>
              </a:rPr>
              <a:t>current</a:t>
            </a:r>
            <a:r>
              <a:rPr lang="fr-FR" sz="1800" dirty="0">
                <a:solidFill>
                  <a:srgbClr val="44546A"/>
                </a:solidFill>
              </a:rPr>
              <a:t> model and the </a:t>
            </a:r>
            <a:r>
              <a:rPr lang="fr-FR" sz="1800" dirty="0" err="1">
                <a:solidFill>
                  <a:srgbClr val="44546A"/>
                </a:solidFill>
              </a:rPr>
              <a:t>following</a:t>
            </a:r>
            <a:r>
              <a:rPr lang="fr-FR" sz="1800" dirty="0">
                <a:solidFill>
                  <a:srgbClr val="44546A"/>
                </a:solidFill>
              </a:rPr>
              <a:t> </a:t>
            </a:r>
            <a:r>
              <a:rPr lang="fr-FR" sz="1800" dirty="0" err="1">
                <a:solidFill>
                  <a:srgbClr val="44546A"/>
                </a:solidFill>
              </a:rPr>
              <a:t>parameters</a:t>
            </a:r>
            <a:r>
              <a:rPr lang="fr-FR" sz="1800" dirty="0">
                <a:solidFill>
                  <a:srgbClr val="44546A"/>
                </a:solidFill>
              </a:rPr>
              <a:t>:</a:t>
            </a:r>
          </a:p>
          <a:p>
            <a:pPr marL="0" indent="0">
              <a:buNone/>
            </a:pPr>
            <a:endParaRPr lang="fr-FR" sz="1800" dirty="0">
              <a:solidFill>
                <a:srgbClr val="44546A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rgbClr val="44546A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rgbClr val="44546A"/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rgbClr val="44546A"/>
                </a:solidFill>
              </a:rPr>
              <a:t>Much </a:t>
            </a:r>
            <a:r>
              <a:rPr lang="fr-FR" sz="1800" b="1" dirty="0" err="1">
                <a:solidFill>
                  <a:srgbClr val="44546A"/>
                </a:solidFill>
              </a:rPr>
              <a:t>worse</a:t>
            </a:r>
            <a:r>
              <a:rPr lang="fr-FR" sz="1800" b="1" dirty="0">
                <a:solidFill>
                  <a:srgbClr val="44546A"/>
                </a:solidFill>
              </a:rPr>
              <a:t> </a:t>
            </a:r>
            <a:r>
              <a:rPr lang="fr-FR" sz="1800" b="1" dirty="0" err="1">
                <a:solidFill>
                  <a:srgbClr val="44546A"/>
                </a:solidFill>
              </a:rPr>
              <a:t>cost</a:t>
            </a:r>
            <a:r>
              <a:rPr lang="fr-FR" sz="1800" b="1" dirty="0">
                <a:solidFill>
                  <a:srgbClr val="44546A"/>
                </a:solidFill>
              </a:rPr>
              <a:t> </a:t>
            </a:r>
            <a:r>
              <a:rPr lang="fr-FR" sz="1800" b="1" dirty="0" err="1">
                <a:solidFill>
                  <a:srgbClr val="44546A"/>
                </a:solidFill>
              </a:rPr>
              <a:t>with</a:t>
            </a:r>
            <a:r>
              <a:rPr lang="fr-FR" sz="1800" b="1" dirty="0">
                <a:solidFill>
                  <a:srgbClr val="44546A"/>
                </a:solidFill>
              </a:rPr>
              <a:t> FL </a:t>
            </a:r>
            <a:r>
              <a:rPr lang="fr-FR" sz="1800" dirty="0">
                <a:solidFill>
                  <a:srgbClr val="44546A"/>
                </a:solidFill>
              </a:rPr>
              <a:t>(3x)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44546A"/>
                </a:solidFill>
              </a:rPr>
              <a:t>Can </a:t>
            </a:r>
            <a:r>
              <a:rPr lang="fr-FR" sz="1800" dirty="0" err="1">
                <a:solidFill>
                  <a:srgbClr val="44546A"/>
                </a:solidFill>
              </a:rPr>
              <a:t>be</a:t>
            </a:r>
            <a:r>
              <a:rPr lang="fr-FR" sz="1800" dirty="0">
                <a:solidFill>
                  <a:srgbClr val="44546A"/>
                </a:solidFill>
              </a:rPr>
              <a:t> </a:t>
            </a:r>
            <a:r>
              <a:rPr lang="fr-FR" sz="1800" dirty="0" err="1">
                <a:solidFill>
                  <a:srgbClr val="44546A"/>
                </a:solidFill>
              </a:rPr>
              <a:t>improved</a:t>
            </a:r>
            <a:r>
              <a:rPr lang="fr-FR" sz="1800" dirty="0">
                <a:solidFill>
                  <a:srgbClr val="44546A"/>
                </a:solidFill>
              </a:rPr>
              <a:t> by </a:t>
            </a:r>
            <a:r>
              <a:rPr lang="fr-FR" sz="1800" dirty="0" err="1">
                <a:solidFill>
                  <a:srgbClr val="44546A"/>
                </a:solidFill>
              </a:rPr>
              <a:t>reducing</a:t>
            </a:r>
            <a:r>
              <a:rPr lang="fr-FR" sz="1800" dirty="0">
                <a:solidFill>
                  <a:srgbClr val="44546A"/>
                </a:solidFill>
              </a:rPr>
              <a:t> the </a:t>
            </a:r>
            <a:r>
              <a:rPr lang="fr-FR" sz="1800" dirty="0" err="1">
                <a:solidFill>
                  <a:srgbClr val="44546A"/>
                </a:solidFill>
              </a:rPr>
              <a:t>number</a:t>
            </a:r>
            <a:r>
              <a:rPr lang="fr-FR" sz="1800" dirty="0">
                <a:solidFill>
                  <a:srgbClr val="44546A"/>
                </a:solidFill>
              </a:rPr>
              <a:t> of model </a:t>
            </a:r>
            <a:r>
              <a:rPr lang="fr-FR" sz="1800" dirty="0" err="1">
                <a:solidFill>
                  <a:srgbClr val="44546A"/>
                </a:solidFill>
              </a:rPr>
              <a:t>parameters</a:t>
            </a:r>
            <a:r>
              <a:rPr lang="fr-FR" sz="1800" dirty="0">
                <a:solidFill>
                  <a:srgbClr val="44546A"/>
                </a:solidFill>
              </a:rPr>
              <a:t> </a:t>
            </a:r>
            <a:r>
              <a:rPr lang="fr-FR" sz="1800" dirty="0" err="1">
                <a:solidFill>
                  <a:srgbClr val="44546A"/>
                </a:solidFill>
              </a:rPr>
              <a:t>while</a:t>
            </a:r>
            <a:r>
              <a:rPr lang="fr-FR" sz="1800" dirty="0">
                <a:solidFill>
                  <a:srgbClr val="44546A"/>
                </a:solidFill>
              </a:rPr>
              <a:t> </a:t>
            </a:r>
            <a:r>
              <a:rPr lang="fr-FR" sz="1800" dirty="0" err="1">
                <a:solidFill>
                  <a:srgbClr val="44546A"/>
                </a:solidFill>
              </a:rPr>
              <a:t>keeping</a:t>
            </a:r>
            <a:r>
              <a:rPr lang="fr-FR" sz="1800" dirty="0">
                <a:solidFill>
                  <a:srgbClr val="44546A"/>
                </a:solidFill>
              </a:rPr>
              <a:t> good </a:t>
            </a:r>
            <a:r>
              <a:rPr lang="fr-FR" sz="1800" dirty="0" err="1">
                <a:solidFill>
                  <a:srgbClr val="44546A"/>
                </a:solidFill>
              </a:rPr>
              <a:t>predictions</a:t>
            </a:r>
            <a:r>
              <a:rPr lang="fr-FR" sz="1800" dirty="0">
                <a:solidFill>
                  <a:srgbClr val="44546A"/>
                </a:solidFill>
              </a:rPr>
              <a:t>, but </a:t>
            </a:r>
            <a:r>
              <a:rPr lang="fr-FR" sz="1800" dirty="0" err="1">
                <a:solidFill>
                  <a:srgbClr val="44546A"/>
                </a:solidFill>
              </a:rPr>
              <a:t>we</a:t>
            </a:r>
            <a:r>
              <a:rPr lang="fr-FR" sz="1800" dirty="0">
                <a:solidFill>
                  <a:srgbClr val="44546A"/>
                </a:solidFill>
              </a:rPr>
              <a:t> </a:t>
            </a:r>
            <a:r>
              <a:rPr lang="fr-FR" sz="1800" dirty="0" err="1">
                <a:solidFill>
                  <a:srgbClr val="44546A"/>
                </a:solidFill>
              </a:rPr>
              <a:t>need</a:t>
            </a:r>
            <a:r>
              <a:rPr lang="fr-FR" sz="1800" dirty="0">
                <a:solidFill>
                  <a:srgbClr val="44546A"/>
                </a:solidFill>
              </a:rPr>
              <a:t> good </a:t>
            </a:r>
            <a:r>
              <a:rPr lang="fr-FR" sz="1800" dirty="0" err="1">
                <a:solidFill>
                  <a:srgbClr val="44546A"/>
                </a:solidFill>
              </a:rPr>
              <a:t>predictions</a:t>
            </a:r>
            <a:r>
              <a:rPr lang="fr-FR" sz="1800" dirty="0">
                <a:solidFill>
                  <a:srgbClr val="44546A"/>
                </a:solidFill>
              </a:rPr>
              <a:t> first.</a:t>
            </a:r>
          </a:p>
          <a:p>
            <a:pPr marL="0" indent="0">
              <a:buNone/>
            </a:pPr>
            <a:endParaRPr lang="fr-FR" sz="1800" dirty="0">
              <a:solidFill>
                <a:srgbClr val="44546A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D84FF5-188A-47E0-BC9A-F41A25AF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12</a:t>
            </a:fld>
            <a:endParaRPr lang="fr-FR" dirty="0"/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756251-44EC-44E9-9AFE-9380E566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010" y="2022814"/>
            <a:ext cx="1676400" cy="9525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9F4CD08-83D9-4E90-888C-5B49FCED8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303" y="1320288"/>
            <a:ext cx="5553075" cy="282892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A3EFC5D-B65E-4C12-A345-4F2C212B680E}"/>
              </a:ext>
            </a:extLst>
          </p:cNvPr>
          <p:cNvSpPr txBox="1"/>
          <p:nvPr/>
        </p:nvSpPr>
        <p:spPr>
          <a:xfrm>
            <a:off x="2651915" y="5043391"/>
            <a:ext cx="70242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fr-FR" sz="1800" u="sng" dirty="0">
                <a:solidFill>
                  <a:srgbClr val="44546A"/>
                </a:solidFill>
              </a:rPr>
              <a:t>Flight phase</a:t>
            </a:r>
          </a:p>
          <a:p>
            <a:pPr>
              <a:buFontTx/>
              <a:buChar char="-"/>
            </a:pPr>
            <a:r>
              <a:rPr lang="fr-FR" sz="1800" dirty="0" err="1">
                <a:solidFill>
                  <a:srgbClr val="44546A"/>
                </a:solidFill>
              </a:rPr>
              <a:t>Predictions</a:t>
            </a:r>
            <a:r>
              <a:rPr lang="fr-FR" sz="1800" dirty="0">
                <a:solidFill>
                  <a:srgbClr val="44546A"/>
                </a:solidFill>
              </a:rPr>
              <a:t> are </a:t>
            </a:r>
            <a:r>
              <a:rPr lang="fr-FR" sz="1800" dirty="0" err="1">
                <a:solidFill>
                  <a:srgbClr val="44546A"/>
                </a:solidFill>
              </a:rPr>
              <a:t>too</a:t>
            </a:r>
            <a:r>
              <a:rPr lang="fr-FR" sz="1800" dirty="0">
                <a:solidFill>
                  <a:srgbClr val="44546A"/>
                </a:solidFill>
              </a:rPr>
              <a:t> </a:t>
            </a:r>
            <a:r>
              <a:rPr lang="fr-FR" sz="1800" dirty="0" err="1">
                <a:solidFill>
                  <a:srgbClr val="44546A"/>
                </a:solidFill>
              </a:rPr>
              <a:t>inaccurate</a:t>
            </a:r>
            <a:r>
              <a:rPr lang="fr-FR" sz="1800" dirty="0">
                <a:solidFill>
                  <a:srgbClr val="44546A"/>
                </a:solidFill>
              </a:rPr>
              <a:t> to </a:t>
            </a:r>
            <a:r>
              <a:rPr lang="fr-FR" sz="1800" dirty="0" err="1">
                <a:solidFill>
                  <a:srgbClr val="44546A"/>
                </a:solidFill>
              </a:rPr>
              <a:t>provide</a:t>
            </a:r>
            <a:r>
              <a:rPr lang="fr-FR" sz="1800" dirty="0">
                <a:solidFill>
                  <a:srgbClr val="44546A"/>
                </a:solidFill>
              </a:rPr>
              <a:t> </a:t>
            </a:r>
            <a:r>
              <a:rPr lang="fr-FR" sz="1800" dirty="0" err="1">
                <a:solidFill>
                  <a:srgbClr val="44546A"/>
                </a:solidFill>
              </a:rPr>
              <a:t>useful</a:t>
            </a:r>
            <a:r>
              <a:rPr lang="fr-FR" sz="1800" dirty="0">
                <a:solidFill>
                  <a:srgbClr val="44546A"/>
                </a:solidFill>
              </a:rPr>
              <a:t> value </a:t>
            </a:r>
            <a:r>
              <a:rPr lang="fr-FR" sz="1800" dirty="0" err="1">
                <a:solidFill>
                  <a:srgbClr val="44546A"/>
                </a:solidFill>
              </a:rPr>
              <a:t>yet</a:t>
            </a:r>
            <a:r>
              <a:rPr lang="fr-FR" sz="1800" dirty="0">
                <a:solidFill>
                  <a:srgbClr val="44546A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fr-FR" sz="1800" dirty="0">
                <a:solidFill>
                  <a:srgbClr val="44546A"/>
                </a:solidFill>
              </a:rPr>
              <a:t>Most </a:t>
            </a:r>
            <a:r>
              <a:rPr lang="fr-FR" sz="1800" dirty="0" err="1">
                <a:solidFill>
                  <a:srgbClr val="44546A"/>
                </a:solidFill>
              </a:rPr>
              <a:t>predictions</a:t>
            </a:r>
            <a:r>
              <a:rPr lang="fr-FR" sz="1800" dirty="0">
                <a:solidFill>
                  <a:srgbClr val="44546A"/>
                </a:solidFill>
              </a:rPr>
              <a:t> are more </a:t>
            </a:r>
            <a:r>
              <a:rPr lang="fr-FR" sz="1800" dirty="0" err="1">
                <a:solidFill>
                  <a:srgbClr val="44546A"/>
                </a:solidFill>
              </a:rPr>
              <a:t>than</a:t>
            </a:r>
            <a:r>
              <a:rPr lang="fr-FR" sz="1800" dirty="0">
                <a:solidFill>
                  <a:srgbClr val="44546A"/>
                </a:solidFill>
              </a:rPr>
              <a:t> 200 km </a:t>
            </a:r>
            <a:r>
              <a:rPr lang="fr-FR" sz="1800" dirty="0" err="1">
                <a:solidFill>
                  <a:srgbClr val="44546A"/>
                </a:solidFill>
              </a:rPr>
              <a:t>away</a:t>
            </a:r>
            <a:r>
              <a:rPr lang="fr-FR" sz="1800" dirty="0">
                <a:solidFill>
                  <a:srgbClr val="44546A"/>
                </a:solidFill>
              </a:rPr>
              <a:t> </a:t>
            </a:r>
            <a:r>
              <a:rPr lang="fr-FR" sz="1800" dirty="0" err="1">
                <a:solidFill>
                  <a:srgbClr val="44546A"/>
                </a:solidFill>
              </a:rPr>
              <a:t>from</a:t>
            </a:r>
            <a:r>
              <a:rPr lang="fr-FR" sz="1800" dirty="0">
                <a:solidFill>
                  <a:srgbClr val="44546A"/>
                </a:solidFill>
              </a:rPr>
              <a:t> the </a:t>
            </a:r>
            <a:r>
              <a:rPr lang="fr-FR" sz="1800" dirty="0" err="1">
                <a:solidFill>
                  <a:srgbClr val="44546A"/>
                </a:solidFill>
              </a:rPr>
              <a:t>actual</a:t>
            </a:r>
            <a:r>
              <a:rPr lang="fr-FR" sz="1800" dirty="0">
                <a:solidFill>
                  <a:srgbClr val="44546A"/>
                </a:solidFill>
              </a:rPr>
              <a:t> data point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44546A"/>
                </a:solidFill>
              </a:rPr>
              <a:t>→ The data </a:t>
            </a:r>
            <a:r>
              <a:rPr lang="fr-FR" sz="1800" dirty="0" err="1">
                <a:solidFill>
                  <a:srgbClr val="44546A"/>
                </a:solidFill>
              </a:rPr>
              <a:t>link</a:t>
            </a:r>
            <a:r>
              <a:rPr lang="fr-FR" sz="1800" dirty="0">
                <a:solidFill>
                  <a:srgbClr val="44546A"/>
                </a:solidFill>
              </a:rPr>
              <a:t> must </a:t>
            </a:r>
            <a:r>
              <a:rPr lang="fr-FR" sz="1800" dirty="0" err="1">
                <a:solidFill>
                  <a:srgbClr val="44546A"/>
                </a:solidFill>
              </a:rPr>
              <a:t>be</a:t>
            </a:r>
            <a:r>
              <a:rPr lang="fr-FR" sz="1800" dirty="0">
                <a:solidFill>
                  <a:srgbClr val="44546A"/>
                </a:solidFill>
              </a:rPr>
              <a:t> </a:t>
            </a:r>
            <a:r>
              <a:rPr lang="fr-FR" sz="1800" dirty="0" err="1">
                <a:solidFill>
                  <a:srgbClr val="44546A"/>
                </a:solidFill>
              </a:rPr>
              <a:t>used</a:t>
            </a:r>
            <a:r>
              <a:rPr lang="fr-FR" sz="1800" dirty="0">
                <a:solidFill>
                  <a:srgbClr val="44546A"/>
                </a:solidFill>
              </a:rPr>
              <a:t> </a:t>
            </a:r>
            <a:r>
              <a:rPr lang="fr-FR" sz="1800" dirty="0" err="1">
                <a:solidFill>
                  <a:srgbClr val="44546A"/>
                </a:solidFill>
              </a:rPr>
              <a:t>systematically</a:t>
            </a:r>
            <a:endParaRPr lang="fr-FR" sz="1800" dirty="0">
              <a:solidFill>
                <a:srgbClr val="44546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2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B6187-7B29-41FB-8F6D-6C147EF2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C406B4-2A4E-4987-9C7F-974C6B08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13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BEB878-1347-473B-8C7B-8A25E26A1139}"/>
              </a:ext>
            </a:extLst>
          </p:cNvPr>
          <p:cNvSpPr txBox="1"/>
          <p:nvPr/>
        </p:nvSpPr>
        <p:spPr>
          <a:xfrm>
            <a:off x="2965152" y="499003"/>
            <a:ext cx="626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>
                <a:solidFill>
                  <a:srgbClr val="44546A"/>
                </a:solidFill>
              </a:rPr>
              <a:t>Conclusion – </a:t>
            </a:r>
            <a:r>
              <a:rPr lang="fr-FR" sz="3200" dirty="0" err="1">
                <a:solidFill>
                  <a:srgbClr val="44546A"/>
                </a:solidFill>
              </a:rPr>
              <a:t>Previous</a:t>
            </a:r>
            <a:r>
              <a:rPr lang="fr-FR" sz="3200" dirty="0">
                <a:solidFill>
                  <a:srgbClr val="44546A"/>
                </a:solidFill>
              </a:rPr>
              <a:t> interrogations</a:t>
            </a:r>
            <a:endParaRPr lang="en-US" sz="3200" dirty="0">
              <a:solidFill>
                <a:srgbClr val="44546A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0FADF64-EC5F-423D-8271-953088248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129"/>
            <a:ext cx="10515600" cy="525843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fr-FR" sz="2400" b="1" dirty="0" err="1">
                <a:solidFill>
                  <a:srgbClr val="44546A"/>
                </a:solidFill>
              </a:rPr>
              <a:t>Feasability</a:t>
            </a:r>
            <a:r>
              <a:rPr lang="fr-FR" sz="2400" b="1" dirty="0">
                <a:solidFill>
                  <a:srgbClr val="44546A"/>
                </a:solidFill>
              </a:rPr>
              <a:t> of running the NN on </a:t>
            </a:r>
            <a:r>
              <a:rPr lang="fr-FR" sz="2400" b="1" dirty="0" err="1">
                <a:solidFill>
                  <a:srgbClr val="44546A"/>
                </a:solidFill>
              </a:rPr>
              <a:t>board</a:t>
            </a:r>
            <a:r>
              <a:rPr lang="fr-FR" sz="2400" b="1" dirty="0">
                <a:solidFill>
                  <a:srgbClr val="44546A"/>
                </a:solidFill>
              </a:rPr>
              <a:t>: </a:t>
            </a:r>
            <a:r>
              <a:rPr lang="fr-FR" sz="2400" dirty="0">
                <a:solidFill>
                  <a:srgbClr val="44546A"/>
                </a:solidFill>
              </a:rPr>
              <a:t>Commercial </a:t>
            </a:r>
            <a:r>
              <a:rPr lang="fr-FR" sz="2400" dirty="0" err="1">
                <a:solidFill>
                  <a:srgbClr val="44546A"/>
                </a:solidFill>
              </a:rPr>
              <a:t>airplane</a:t>
            </a:r>
            <a:r>
              <a:rPr lang="fr-FR" sz="2400" dirty="0">
                <a:solidFill>
                  <a:srgbClr val="44546A"/>
                </a:solidFill>
              </a:rPr>
              <a:t> computer </a:t>
            </a:r>
            <a:r>
              <a:rPr lang="fr-FR" sz="2400" dirty="0" err="1">
                <a:solidFill>
                  <a:srgbClr val="44546A"/>
                </a:solidFill>
              </a:rPr>
              <a:t>much</a:t>
            </a:r>
            <a:r>
              <a:rPr lang="fr-FR" sz="2400" dirty="0">
                <a:solidFill>
                  <a:srgbClr val="44546A"/>
                </a:solidFill>
              </a:rPr>
              <a:t> </a:t>
            </a:r>
            <a:r>
              <a:rPr lang="fr-FR" sz="2400" dirty="0" err="1">
                <a:solidFill>
                  <a:srgbClr val="44546A"/>
                </a:solidFill>
              </a:rPr>
              <a:t>weaker</a:t>
            </a:r>
            <a:r>
              <a:rPr lang="fr-FR" sz="2400" dirty="0">
                <a:solidFill>
                  <a:srgbClr val="44546A"/>
                </a:solidFill>
              </a:rPr>
              <a:t> </a:t>
            </a:r>
            <a:r>
              <a:rPr lang="fr-FR" sz="2400" dirty="0" err="1">
                <a:solidFill>
                  <a:srgbClr val="44546A"/>
                </a:solidFill>
              </a:rPr>
              <a:t>than</a:t>
            </a:r>
            <a:r>
              <a:rPr lang="fr-FR" sz="2400" dirty="0">
                <a:solidFill>
                  <a:srgbClr val="44546A"/>
                </a:solidFill>
              </a:rPr>
              <a:t> </a:t>
            </a:r>
            <a:r>
              <a:rPr lang="fr-FR" sz="2400" dirty="0" err="1">
                <a:solidFill>
                  <a:srgbClr val="44546A"/>
                </a:solidFill>
              </a:rPr>
              <a:t>common</a:t>
            </a:r>
            <a:r>
              <a:rPr lang="fr-FR" sz="2400" dirty="0">
                <a:solidFill>
                  <a:srgbClr val="44546A"/>
                </a:solidFill>
              </a:rPr>
              <a:t> </a:t>
            </a:r>
            <a:r>
              <a:rPr lang="fr-FR" sz="2400" dirty="0" err="1">
                <a:solidFill>
                  <a:srgbClr val="44546A"/>
                </a:solidFill>
              </a:rPr>
              <a:t>PCs</a:t>
            </a:r>
            <a:r>
              <a:rPr lang="fr-FR" sz="2400" dirty="0">
                <a:solidFill>
                  <a:srgbClr val="44546A"/>
                </a:solidFill>
              </a:rPr>
              <a:t> ; Raspberry </a:t>
            </a:r>
            <a:r>
              <a:rPr lang="fr-FR" sz="2400" dirty="0" err="1">
                <a:solidFill>
                  <a:srgbClr val="44546A"/>
                </a:solidFill>
              </a:rPr>
              <a:t>Pi’s</a:t>
            </a:r>
            <a:r>
              <a:rPr lang="fr-FR" sz="2400" dirty="0">
                <a:solidFill>
                  <a:srgbClr val="44546A"/>
                </a:solidFill>
              </a:rPr>
              <a:t> (drones) can run </a:t>
            </a:r>
            <a:r>
              <a:rPr lang="fr-FR" sz="2400" dirty="0" err="1">
                <a:solidFill>
                  <a:srgbClr val="44546A"/>
                </a:solidFill>
              </a:rPr>
              <a:t>NNs</a:t>
            </a:r>
            <a:r>
              <a:rPr lang="fr-FR" sz="2400" dirty="0">
                <a:solidFill>
                  <a:srgbClr val="44546A"/>
                </a:solidFill>
              </a:rPr>
              <a:t> </a:t>
            </a:r>
            <a:r>
              <a:rPr lang="fr-FR" sz="2400" dirty="0" err="1">
                <a:solidFill>
                  <a:srgbClr val="44546A"/>
                </a:solidFill>
              </a:rPr>
              <a:t>efficiently</a:t>
            </a:r>
            <a:r>
              <a:rPr lang="fr-FR" sz="2400" dirty="0">
                <a:solidFill>
                  <a:srgbClr val="44546A"/>
                </a:solidFill>
              </a:rPr>
              <a:t>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2400" b="1" dirty="0">
                <a:solidFill>
                  <a:srgbClr val="44546A"/>
                </a:solidFill>
              </a:rPr>
              <a:t>When you say accurate prediction, how much percentage does it improve on the existing paper ? </a:t>
            </a:r>
            <a:r>
              <a:rPr lang="en-GB" sz="2400" dirty="0">
                <a:solidFill>
                  <a:srgbClr val="44546A"/>
                </a:solidFill>
              </a:rPr>
              <a:t>The paper only advances graphical results.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2400" b="1" dirty="0">
                <a:solidFill>
                  <a:srgbClr val="44546A"/>
                </a:solidFill>
              </a:rPr>
              <a:t>We are using NN to do some data processing on the aircraft, but you say later that we use Federated learning on AC historical data ? </a:t>
            </a:r>
            <a:r>
              <a:rPr lang="en-GB" sz="2400" dirty="0">
                <a:solidFill>
                  <a:srgbClr val="44546A"/>
                </a:solidFill>
              </a:rPr>
              <a:t>The NN is used to predict data points, the pre-processing is done by the program before calling the NN.</a:t>
            </a:r>
            <a:endParaRPr lang="fr-FR" sz="2400" dirty="0">
              <a:solidFill>
                <a:srgbClr val="44546A"/>
              </a:solidFill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2400" b="1" dirty="0">
                <a:solidFill>
                  <a:srgbClr val="44546A"/>
                </a:solidFill>
              </a:rPr>
              <a:t>How the coordinates prediction is compared ? Are we using historical data or real time ground system for comparison ? </a:t>
            </a:r>
            <a:r>
              <a:rPr lang="en-GB" sz="2400" dirty="0">
                <a:solidFill>
                  <a:srgbClr val="44546A"/>
                </a:solidFill>
              </a:rPr>
              <a:t>If the speed or the distance are above their respective thresholds, we need to send the position to the ground. We are using real time A/C data.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2400" b="1" dirty="0">
                <a:solidFill>
                  <a:srgbClr val="44546A"/>
                </a:solidFill>
              </a:rPr>
              <a:t>Why the weather check is every 1 hour ? </a:t>
            </a:r>
            <a:r>
              <a:rPr lang="en-GB" sz="2400" dirty="0">
                <a:solidFill>
                  <a:srgbClr val="44546A"/>
                </a:solidFill>
              </a:rPr>
              <a:t>Another parameter to test. Here, the tests are simplified and didn’t use weather forecasts.</a:t>
            </a:r>
          </a:p>
        </p:txBody>
      </p:sp>
    </p:spTree>
    <p:extLst>
      <p:ext uri="{BB962C8B-B14F-4D97-AF65-F5344CB8AC3E}">
        <p14:creationId xmlns:p14="http://schemas.microsoft.com/office/powerpoint/2010/main" val="175367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EE291-02BC-460F-9A44-25A3EE0A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Thank you for your attention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F922C0-4A14-4FB1-94F7-965746F6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A111-562B-48A5-A5C6-ABBF283D1EF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888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57ADC16-7EE8-42AD-A03E-F8384DFFBA28}"/>
              </a:ext>
            </a:extLst>
          </p:cNvPr>
          <p:cNvSpPr txBox="1"/>
          <p:nvPr/>
        </p:nvSpPr>
        <p:spPr>
          <a:xfrm>
            <a:off x="2033181" y="723983"/>
            <a:ext cx="8125327" cy="514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tx2"/>
                </a:solidFill>
              </a:rPr>
              <a:t>System recap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18589-67C9-4925-A6A8-21318AF8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73A111-562B-48A5-A5C6-ABBF283D1EF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D4C72DA-3671-4882-86AB-8A9F1943BD68}"/>
              </a:ext>
            </a:extLst>
          </p:cNvPr>
          <p:cNvSpPr txBox="1"/>
          <p:nvPr/>
        </p:nvSpPr>
        <p:spPr>
          <a:xfrm>
            <a:off x="1114772" y="2175329"/>
            <a:ext cx="99621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44546A"/>
                </a:solidFill>
              </a:rPr>
              <a:t>Our general goal is to reduce broadband usage by existing Mode-S data links</a:t>
            </a:r>
          </a:p>
          <a:p>
            <a:pPr algn="just"/>
            <a:endParaRPr lang="en-US" sz="2400" dirty="0">
              <a:solidFill>
                <a:srgbClr val="44546A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546A"/>
                </a:solidFill>
              </a:rPr>
              <a:t>We build a neural network that predicts an aircraft’s position in real 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546A"/>
                </a:solidFill>
              </a:rPr>
              <a:t>Runs both on the aircraft and ground stations (ANSP to coordinate all flights), so the ground station can infer the aircraft’s position within a certain margin, instead of getting it though a data link.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546A"/>
                </a:solidFill>
              </a:rPr>
              <a:t>Use weather data to make more accurate predictions.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546A"/>
                </a:solidFill>
              </a:rPr>
              <a:t>We try federated learning for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345890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57ADC16-7EE8-42AD-A03E-F8384DFFBA28}"/>
              </a:ext>
            </a:extLst>
          </p:cNvPr>
          <p:cNvSpPr txBox="1"/>
          <p:nvPr/>
        </p:nvSpPr>
        <p:spPr>
          <a:xfrm>
            <a:off x="2573211" y="36780"/>
            <a:ext cx="7045575" cy="514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tx2"/>
                </a:solidFill>
              </a:rPr>
              <a:t>Flowchart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C20665C-2999-4CEB-8EBF-87E85B67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21" y="657587"/>
            <a:ext cx="11022957" cy="62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57ADC16-7EE8-42AD-A03E-F8384DFFBA28}"/>
              </a:ext>
            </a:extLst>
          </p:cNvPr>
          <p:cNvSpPr txBox="1"/>
          <p:nvPr/>
        </p:nvSpPr>
        <p:spPr>
          <a:xfrm>
            <a:off x="822664" y="557454"/>
            <a:ext cx="10546672" cy="514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sz="3200" dirty="0">
                <a:solidFill>
                  <a:schemeClr val="tx2"/>
                </a:solidFill>
              </a:rPr>
              <a:t>T</a:t>
            </a:r>
            <a:r>
              <a:rPr lang="en-US" sz="3200" dirty="0" err="1">
                <a:solidFill>
                  <a:schemeClr val="tx2"/>
                </a:solidFill>
              </a:rPr>
              <a:t>rajectory</a:t>
            </a:r>
            <a:r>
              <a:rPr lang="en-US" sz="3200" dirty="0">
                <a:solidFill>
                  <a:schemeClr val="tx2"/>
                </a:solidFill>
              </a:rPr>
              <a:t> data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8966704-C5C5-4807-8EA0-2D578D0BE355}"/>
              </a:ext>
            </a:extLst>
          </p:cNvPr>
          <p:cNvSpPr txBox="1"/>
          <p:nvPr/>
        </p:nvSpPr>
        <p:spPr>
          <a:xfrm>
            <a:off x="619157" y="2046930"/>
            <a:ext cx="5313247" cy="3320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fr-FR" sz="2400" dirty="0">
                <a:solidFill>
                  <a:schemeClr val="tx2"/>
                </a:solidFill>
              </a:rPr>
              <a:t>Set of 169 real </a:t>
            </a:r>
            <a:r>
              <a:rPr lang="fr-FR" sz="2400" dirty="0" err="1">
                <a:solidFill>
                  <a:schemeClr val="tx2"/>
                </a:solidFill>
              </a:rPr>
              <a:t>trajectories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from</a:t>
            </a:r>
            <a:r>
              <a:rPr lang="fr-FR" sz="2400" dirty="0">
                <a:solidFill>
                  <a:schemeClr val="tx2"/>
                </a:solidFill>
              </a:rPr>
              <a:t> Houston to Boston </a:t>
            </a:r>
            <a:r>
              <a:rPr lang="fr-FR" sz="2400" dirty="0" err="1">
                <a:solidFill>
                  <a:schemeClr val="tx2"/>
                </a:solidFill>
              </a:rPr>
              <a:t>airports</a:t>
            </a:r>
            <a:endParaRPr lang="fr-FR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fr-FR" sz="2400" dirty="0" err="1">
                <a:solidFill>
                  <a:schemeClr val="tx2"/>
                </a:solidFill>
              </a:rPr>
              <a:t>Each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trajectory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contains</a:t>
            </a:r>
            <a:r>
              <a:rPr lang="fr-FR" sz="2400" dirty="0">
                <a:solidFill>
                  <a:schemeClr val="tx2"/>
                </a:solidFill>
              </a:rPr>
              <a:t> 80-120 data points </a:t>
            </a:r>
            <a:r>
              <a:rPr lang="fr-FR" sz="2400" dirty="0" err="1">
                <a:solidFill>
                  <a:schemeClr val="tx2"/>
                </a:solidFill>
              </a:rPr>
              <a:t>under</a:t>
            </a:r>
            <a:r>
              <a:rPr lang="fr-FR" sz="2400" dirty="0">
                <a:solidFill>
                  <a:schemeClr val="tx2"/>
                </a:solidFill>
              </a:rPr>
              <a:t> the </a:t>
            </a:r>
            <a:r>
              <a:rPr lang="fr-FR" sz="2400" dirty="0" err="1">
                <a:solidFill>
                  <a:schemeClr val="tx2"/>
                </a:solidFill>
              </a:rPr>
              <a:t>following</a:t>
            </a:r>
            <a:r>
              <a:rPr lang="fr-FR" sz="2400" dirty="0">
                <a:solidFill>
                  <a:schemeClr val="tx2"/>
                </a:solidFill>
              </a:rPr>
              <a:t> format: [Longitude, Latitude, Altitude, Speed]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fr-FR" sz="2400" dirty="0">
                <a:solidFill>
                  <a:schemeClr val="tx2"/>
                </a:solidFill>
              </a:rPr>
              <a:t>‘L’ </a:t>
            </a:r>
            <a:r>
              <a:rPr lang="fr-FR" sz="2400" dirty="0" err="1">
                <a:solidFill>
                  <a:schemeClr val="tx2"/>
                </a:solidFill>
              </a:rPr>
              <a:t>is</a:t>
            </a:r>
            <a:r>
              <a:rPr lang="fr-FR" sz="2400" dirty="0">
                <a:solidFill>
                  <a:schemeClr val="tx2"/>
                </a:solidFill>
              </a:rPr>
              <a:t> the « </a:t>
            </a:r>
            <a:r>
              <a:rPr lang="fr-FR" sz="2400" dirty="0" err="1">
                <a:solidFill>
                  <a:schemeClr val="tx2"/>
                </a:solidFill>
              </a:rPr>
              <a:t>delay</a:t>
            </a:r>
            <a:r>
              <a:rPr lang="fr-FR" sz="2400" dirty="0">
                <a:solidFill>
                  <a:schemeClr val="tx2"/>
                </a:solidFill>
              </a:rPr>
              <a:t> » </a:t>
            </a:r>
            <a:r>
              <a:rPr lang="fr-FR" sz="2400" dirty="0" err="1">
                <a:solidFill>
                  <a:schemeClr val="tx2"/>
                </a:solidFill>
              </a:rPr>
              <a:t>parameter</a:t>
            </a:r>
            <a:r>
              <a:rPr lang="fr-FR" sz="2400" dirty="0">
                <a:solidFill>
                  <a:schemeClr val="tx2"/>
                </a:solidFill>
              </a:rPr>
              <a:t>:  </a:t>
            </a:r>
            <a:r>
              <a:rPr lang="fr-FR" sz="2400" dirty="0" err="1">
                <a:solidFill>
                  <a:schemeClr val="tx2"/>
                </a:solidFill>
              </a:rPr>
              <a:t>each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trajectory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is</a:t>
            </a:r>
            <a:r>
              <a:rPr lang="fr-FR" sz="2400" dirty="0">
                <a:solidFill>
                  <a:schemeClr val="tx2"/>
                </a:solidFill>
              </a:rPr>
              <a:t> split </a:t>
            </a:r>
            <a:r>
              <a:rPr lang="fr-FR" sz="2400" dirty="0" err="1">
                <a:solidFill>
                  <a:schemeClr val="tx2"/>
                </a:solidFill>
              </a:rPr>
              <a:t>into</a:t>
            </a:r>
            <a:r>
              <a:rPr lang="fr-FR" sz="2400" dirty="0">
                <a:solidFill>
                  <a:schemeClr val="tx2"/>
                </a:solidFill>
              </a:rPr>
              <a:t> segments of L data points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4989CD3-FC14-42D6-B980-E146B485D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597" y="1706475"/>
            <a:ext cx="5696950" cy="40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0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57ADC16-7EE8-42AD-A03E-F8384DFFBA28}"/>
              </a:ext>
            </a:extLst>
          </p:cNvPr>
          <p:cNvSpPr txBox="1"/>
          <p:nvPr/>
        </p:nvSpPr>
        <p:spPr>
          <a:xfrm>
            <a:off x="822664" y="179678"/>
            <a:ext cx="10546672" cy="514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sz="3200" dirty="0" err="1">
                <a:solidFill>
                  <a:schemeClr val="tx2"/>
                </a:solidFill>
              </a:rPr>
              <a:t>Weather</a:t>
            </a:r>
            <a:r>
              <a:rPr lang="fr-FR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8966704-C5C5-4807-8EA0-2D578D0BE355}"/>
              </a:ext>
            </a:extLst>
          </p:cNvPr>
          <p:cNvSpPr txBox="1"/>
          <p:nvPr/>
        </p:nvSpPr>
        <p:spPr>
          <a:xfrm>
            <a:off x="694911" y="1371911"/>
            <a:ext cx="10802177" cy="1783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fr-FR" sz="2400" dirty="0">
                <a:solidFill>
                  <a:schemeClr val="tx2"/>
                </a:solidFill>
              </a:rPr>
              <a:t>Real </a:t>
            </a:r>
            <a:r>
              <a:rPr lang="fr-FR" sz="2400" dirty="0" err="1">
                <a:solidFill>
                  <a:schemeClr val="tx2"/>
                </a:solidFill>
              </a:rPr>
              <a:t>weather</a:t>
            </a:r>
            <a:r>
              <a:rPr lang="fr-FR" sz="2400" dirty="0">
                <a:solidFill>
                  <a:schemeClr val="tx2"/>
                </a:solidFill>
              </a:rPr>
              <a:t> data for a </a:t>
            </a:r>
            <a:r>
              <a:rPr lang="fr-FR" sz="2400" dirty="0" err="1">
                <a:solidFill>
                  <a:schemeClr val="tx2"/>
                </a:solidFill>
              </a:rPr>
              <a:t>specific</a:t>
            </a:r>
            <a:r>
              <a:rPr lang="fr-FR" sz="2400" dirty="0">
                <a:solidFill>
                  <a:schemeClr val="tx2"/>
                </a:solidFill>
              </a:rPr>
              <a:t> timestamp </a:t>
            </a:r>
            <a:r>
              <a:rPr lang="fr-FR" sz="2400" dirty="0" err="1">
                <a:solidFill>
                  <a:schemeClr val="tx2"/>
                </a:solidFill>
              </a:rPr>
              <a:t>is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difficult</a:t>
            </a:r>
            <a:r>
              <a:rPr lang="fr-FR" sz="2400" dirty="0">
                <a:solidFill>
                  <a:schemeClr val="tx2"/>
                </a:solidFill>
              </a:rPr>
              <a:t> to </a:t>
            </a:r>
            <a:r>
              <a:rPr lang="fr-FR" sz="2400" dirty="0" err="1">
                <a:solidFill>
                  <a:schemeClr val="tx2"/>
                </a:solidFill>
              </a:rPr>
              <a:t>find</a:t>
            </a:r>
            <a:endParaRPr lang="fr-FR" sz="2400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fr-FR" sz="2400" dirty="0" err="1">
                <a:solidFill>
                  <a:schemeClr val="tx2"/>
                </a:solidFill>
              </a:rPr>
              <a:t>We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randomly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generate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weather</a:t>
            </a:r>
            <a:r>
              <a:rPr lang="fr-FR" sz="2400" dirty="0">
                <a:solidFill>
                  <a:schemeClr val="tx2"/>
                </a:solidFill>
              </a:rPr>
              <a:t> data and </a:t>
            </a:r>
            <a:r>
              <a:rPr lang="fr-FR" sz="2400" dirty="0" err="1">
                <a:solidFill>
                  <a:schemeClr val="tx2"/>
                </a:solidFill>
              </a:rPr>
              <a:t>expect</a:t>
            </a:r>
            <a:r>
              <a:rPr lang="fr-FR" sz="2400" dirty="0">
                <a:solidFill>
                  <a:schemeClr val="tx2"/>
                </a:solidFill>
              </a:rPr>
              <a:t> the neural network to </a:t>
            </a:r>
            <a:r>
              <a:rPr lang="fr-FR" sz="2400" dirty="0" err="1">
                <a:solidFill>
                  <a:schemeClr val="tx2"/>
                </a:solidFill>
              </a:rPr>
              <a:t>overfit</a:t>
            </a:r>
            <a:r>
              <a:rPr lang="fr-FR" sz="2400" dirty="0">
                <a:solidFill>
                  <a:schemeClr val="tx2"/>
                </a:solidFill>
              </a:rPr>
              <a:t> on </a:t>
            </a:r>
            <a:r>
              <a:rPr lang="fr-FR" sz="2400" dirty="0" err="1">
                <a:solidFill>
                  <a:schemeClr val="tx2"/>
                </a:solidFill>
              </a:rPr>
              <a:t>it</a:t>
            </a:r>
            <a:endParaRPr lang="fr-FR" sz="2400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fr-FR" sz="2400" dirty="0" err="1">
                <a:solidFill>
                  <a:schemeClr val="tx2"/>
                </a:solidFill>
              </a:rPr>
              <a:t>We</a:t>
            </a:r>
            <a:r>
              <a:rPr lang="fr-FR" sz="2400" dirty="0">
                <a:solidFill>
                  <a:schemeClr val="tx2"/>
                </a:solidFill>
              </a:rPr>
              <a:t> split </a:t>
            </a:r>
            <a:r>
              <a:rPr lang="fr-FR" sz="2400" dirty="0" err="1">
                <a:solidFill>
                  <a:schemeClr val="tx2"/>
                </a:solidFill>
              </a:rPr>
              <a:t>trajectories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into</a:t>
            </a:r>
            <a:r>
              <a:rPr lang="fr-FR" sz="2400" dirty="0">
                <a:solidFill>
                  <a:schemeClr val="tx2"/>
                </a:solidFill>
              </a:rPr>
              <a:t> 3 </a:t>
            </a:r>
            <a:r>
              <a:rPr lang="fr-FR" sz="2400" dirty="0" err="1">
                <a:solidFill>
                  <a:schemeClr val="tx2"/>
                </a:solidFill>
              </a:rPr>
              <a:t>categories</a:t>
            </a:r>
            <a:r>
              <a:rPr lang="fr-FR" sz="2400" dirty="0">
                <a:solidFill>
                  <a:schemeClr val="tx2"/>
                </a:solidFill>
              </a:rPr>
              <a:t> and </a:t>
            </a:r>
            <a:r>
              <a:rPr lang="fr-FR" sz="2400" dirty="0" err="1">
                <a:solidFill>
                  <a:schemeClr val="tx2"/>
                </a:solidFill>
              </a:rPr>
              <a:t>assign</a:t>
            </a:r>
            <a:r>
              <a:rPr lang="fr-FR" sz="2400" dirty="0">
                <a:solidFill>
                  <a:schemeClr val="tx2"/>
                </a:solidFill>
              </a:rPr>
              <a:t> a </a:t>
            </a:r>
            <a:r>
              <a:rPr lang="fr-FR" sz="2400" dirty="0" err="1">
                <a:solidFill>
                  <a:schemeClr val="tx2"/>
                </a:solidFill>
              </a:rPr>
              <a:t>weather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map</a:t>
            </a:r>
            <a:r>
              <a:rPr lang="fr-FR" sz="2400" dirty="0">
                <a:solidFill>
                  <a:schemeClr val="tx2"/>
                </a:solidFill>
              </a:rPr>
              <a:t> to </a:t>
            </a:r>
            <a:r>
              <a:rPr lang="fr-FR" sz="2400" dirty="0" err="1">
                <a:solidFill>
                  <a:schemeClr val="tx2"/>
                </a:solidFill>
              </a:rPr>
              <a:t>each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category</a:t>
            </a:r>
            <a:endParaRPr lang="fr-FR" sz="2400" dirty="0">
              <a:solidFill>
                <a:schemeClr val="tx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AC46B9-F51D-402F-91B9-9AD8C78A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10" y="3624514"/>
            <a:ext cx="2442537" cy="23814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59A1D4C-54E0-40E9-990C-ED24004F6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953" y="3506015"/>
            <a:ext cx="2548529" cy="25259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FE758EF-9C37-471B-B485-677F15141E0B}"/>
              </a:ext>
            </a:extLst>
          </p:cNvPr>
          <p:cNvSpPr txBox="1"/>
          <p:nvPr/>
        </p:nvSpPr>
        <p:spPr>
          <a:xfrm>
            <a:off x="1364079" y="6031991"/>
            <a:ext cx="2016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Air convective </a:t>
            </a:r>
            <a:r>
              <a:rPr lang="fr-FR" dirty="0" err="1"/>
              <a:t>cells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3AB745E-3A13-43EE-9A12-5741CC087F05}"/>
              </a:ext>
            </a:extLst>
          </p:cNvPr>
          <p:cNvSpPr txBox="1"/>
          <p:nvPr/>
        </p:nvSpPr>
        <p:spPr>
          <a:xfrm>
            <a:off x="4252652" y="5966908"/>
            <a:ext cx="270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Temperature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  <a:p>
            <a:pPr algn="ctr"/>
            <a:r>
              <a:rPr lang="fr-FR" dirty="0"/>
              <a:t>or </a:t>
            </a:r>
            <a:r>
              <a:rPr lang="fr-FR" dirty="0" err="1"/>
              <a:t>wind</a:t>
            </a:r>
            <a:r>
              <a:rPr lang="fr-FR" dirty="0"/>
              <a:t>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coordinates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756E01-6C7C-474B-9F8A-71EDBB952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345" y="3254680"/>
            <a:ext cx="4859655" cy="353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AF05DDA-D1A5-4168-8A79-83953082FE3E}"/>
              </a:ext>
            </a:extLst>
          </p:cNvPr>
          <p:cNvSpPr txBox="1"/>
          <p:nvPr/>
        </p:nvSpPr>
        <p:spPr>
          <a:xfrm>
            <a:off x="10771559" y="4018437"/>
            <a:ext cx="854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rgbClr val="FF0000"/>
                </a:solidFill>
              </a:rPr>
              <a:t>Category</a:t>
            </a:r>
            <a:r>
              <a:rPr lang="fr-FR" sz="1200" dirty="0">
                <a:solidFill>
                  <a:srgbClr val="FF0000"/>
                </a:solidFill>
              </a:rPr>
              <a:t> 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1F934D0-DBD3-4ACE-8DB2-C09A564ED1B1}"/>
              </a:ext>
            </a:extLst>
          </p:cNvPr>
          <p:cNvSpPr txBox="1"/>
          <p:nvPr/>
        </p:nvSpPr>
        <p:spPr>
          <a:xfrm>
            <a:off x="8297027" y="4745985"/>
            <a:ext cx="854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rgbClr val="FF0000"/>
                </a:solidFill>
              </a:rPr>
              <a:t>Category</a:t>
            </a:r>
            <a:r>
              <a:rPr lang="fr-FR" sz="1200" dirty="0">
                <a:solidFill>
                  <a:srgbClr val="FF0000"/>
                </a:solidFill>
              </a:rPr>
              <a:t> 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BF300A9-BDBD-4B3F-B616-B089C88C9F83}"/>
              </a:ext>
            </a:extLst>
          </p:cNvPr>
          <p:cNvSpPr txBox="1"/>
          <p:nvPr/>
        </p:nvSpPr>
        <p:spPr>
          <a:xfrm>
            <a:off x="8550358" y="5569538"/>
            <a:ext cx="854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rgbClr val="FF0000"/>
                </a:solidFill>
              </a:rPr>
              <a:t>Category</a:t>
            </a:r>
            <a:r>
              <a:rPr lang="fr-FR" sz="1200" dirty="0">
                <a:solidFill>
                  <a:srgbClr val="FF0000"/>
                </a:solidFill>
              </a:rPr>
              <a:t> 3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2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281DEA-5F29-412B-81FE-B35FAF2B5951}"/>
              </a:ext>
            </a:extLst>
          </p:cNvPr>
          <p:cNvSpPr txBox="1"/>
          <p:nvPr/>
        </p:nvSpPr>
        <p:spPr>
          <a:xfrm>
            <a:off x="4864984" y="1665251"/>
            <a:ext cx="2299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Convolution (3x3)</a:t>
            </a:r>
            <a:endParaRPr lang="en-US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1F9A453-1E10-4769-AC56-C040245CE23E}"/>
              </a:ext>
            </a:extLst>
          </p:cNvPr>
          <p:cNvSpPr txBox="1"/>
          <p:nvPr/>
        </p:nvSpPr>
        <p:spPr>
          <a:xfrm>
            <a:off x="4864984" y="2296448"/>
            <a:ext cx="2299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Dropout (2x2)</a:t>
            </a:r>
            <a:endParaRPr lang="en-US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4035EE3-4F47-40AD-BDEF-039DA7FC5E12}"/>
              </a:ext>
            </a:extLst>
          </p:cNvPr>
          <p:cNvSpPr txBox="1"/>
          <p:nvPr/>
        </p:nvSpPr>
        <p:spPr>
          <a:xfrm>
            <a:off x="4864984" y="2948422"/>
            <a:ext cx="2299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Convolution (3x3)</a:t>
            </a:r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A9228-FCE2-41E0-83D0-E7257A29813D}"/>
              </a:ext>
            </a:extLst>
          </p:cNvPr>
          <p:cNvSpPr txBox="1"/>
          <p:nvPr/>
        </p:nvSpPr>
        <p:spPr>
          <a:xfrm>
            <a:off x="4864984" y="3579619"/>
            <a:ext cx="2299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Dropout (2x2)</a:t>
            </a:r>
            <a:endParaRPr lang="en-US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D9C15B7-3791-445C-9E1D-457B97745F2F}"/>
              </a:ext>
            </a:extLst>
          </p:cNvPr>
          <p:cNvSpPr txBox="1"/>
          <p:nvPr/>
        </p:nvSpPr>
        <p:spPr>
          <a:xfrm>
            <a:off x="8979784" y="2296448"/>
            <a:ext cx="2299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LSTM (100 </a:t>
            </a:r>
            <a:r>
              <a:rPr lang="fr-FR" dirty="0" err="1"/>
              <a:t>hidden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9CD8CEB-9E9C-48E7-9F9C-08623D7426C3}"/>
              </a:ext>
            </a:extLst>
          </p:cNvPr>
          <p:cNvSpPr txBox="1"/>
          <p:nvPr/>
        </p:nvSpPr>
        <p:spPr>
          <a:xfrm>
            <a:off x="8979784" y="2927645"/>
            <a:ext cx="2299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LSTM (50 </a:t>
            </a:r>
            <a:r>
              <a:rPr lang="fr-FR" dirty="0" err="1"/>
              <a:t>hidden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1A74A32-3767-4033-BE24-F686BF1573E2}"/>
              </a:ext>
            </a:extLst>
          </p:cNvPr>
          <p:cNvSpPr txBox="1"/>
          <p:nvPr/>
        </p:nvSpPr>
        <p:spPr>
          <a:xfrm>
            <a:off x="8979784" y="3579619"/>
            <a:ext cx="2299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LSTM (20 </a:t>
            </a:r>
            <a:r>
              <a:rPr lang="fr-FR" dirty="0" err="1"/>
              <a:t>hidden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27D6E4D-BCAE-4422-BBE4-A9B562317DA6}"/>
              </a:ext>
            </a:extLst>
          </p:cNvPr>
          <p:cNvSpPr txBox="1"/>
          <p:nvPr/>
        </p:nvSpPr>
        <p:spPr>
          <a:xfrm>
            <a:off x="7102756" y="4631826"/>
            <a:ext cx="2299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Dense (20)</a:t>
            </a:r>
            <a:endParaRPr lang="en-US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7FFE4A5-0B92-410D-8AD4-E80557CE612E}"/>
              </a:ext>
            </a:extLst>
          </p:cNvPr>
          <p:cNvSpPr txBox="1"/>
          <p:nvPr/>
        </p:nvSpPr>
        <p:spPr>
          <a:xfrm>
            <a:off x="7102756" y="5288212"/>
            <a:ext cx="2299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Dense (10)</a:t>
            </a:r>
            <a:endParaRPr lang="en-US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355055C-201E-440A-B363-A97AE6C66C36}"/>
              </a:ext>
            </a:extLst>
          </p:cNvPr>
          <p:cNvSpPr txBox="1"/>
          <p:nvPr/>
        </p:nvSpPr>
        <p:spPr>
          <a:xfrm>
            <a:off x="7102756" y="5943674"/>
            <a:ext cx="2299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Dense (4)</a:t>
            </a:r>
            <a:endParaRPr lang="en-U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96B87B7-68A7-45E6-8E7C-28927BAB6C57}"/>
              </a:ext>
            </a:extLst>
          </p:cNvPr>
          <p:cNvSpPr txBox="1"/>
          <p:nvPr/>
        </p:nvSpPr>
        <p:spPr>
          <a:xfrm>
            <a:off x="4684458" y="1031826"/>
            <a:ext cx="266036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Weather</a:t>
            </a:r>
            <a:r>
              <a:rPr lang="fr-FR" b="1" dirty="0"/>
              <a:t> input (1x25x25)</a:t>
            </a:r>
            <a:endParaRPr lang="en-US" b="1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F404348-3BE0-4622-B4F4-B46FD5BC0E48}"/>
              </a:ext>
            </a:extLst>
          </p:cNvPr>
          <p:cNvSpPr txBox="1"/>
          <p:nvPr/>
        </p:nvSpPr>
        <p:spPr>
          <a:xfrm>
            <a:off x="8946562" y="1031826"/>
            <a:ext cx="236575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Trajectory</a:t>
            </a:r>
            <a:r>
              <a:rPr lang="fr-FR" b="1" dirty="0"/>
              <a:t> input (L x 4)</a:t>
            </a:r>
            <a:endParaRPr lang="en-US" b="1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55BEBC1-A191-4347-AB76-9C9409D2D357}"/>
              </a:ext>
            </a:extLst>
          </p:cNvPr>
          <p:cNvCxnSpPr>
            <a:stCxn id="44" idx="2"/>
            <a:endCxn id="4" idx="0"/>
          </p:cNvCxnSpPr>
          <p:nvPr/>
        </p:nvCxnSpPr>
        <p:spPr>
          <a:xfrm>
            <a:off x="6014642" y="1401158"/>
            <a:ext cx="0" cy="26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535BC0B-9411-46A1-B59F-8C20754F85BF}"/>
              </a:ext>
            </a:extLst>
          </p:cNvPr>
          <p:cNvCxnSpPr>
            <a:cxnSpLocks/>
            <a:stCxn id="45" idx="2"/>
            <a:endCxn id="37" idx="0"/>
          </p:cNvCxnSpPr>
          <p:nvPr/>
        </p:nvCxnSpPr>
        <p:spPr>
          <a:xfrm>
            <a:off x="10129442" y="1401158"/>
            <a:ext cx="0" cy="89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8E6C975-7606-4419-8C56-F0E0968E0D6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10129442" y="2665780"/>
            <a:ext cx="0" cy="26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76A7A46-3BF1-47D8-BF61-883AB415A6AD}"/>
              </a:ext>
            </a:extLst>
          </p:cNvPr>
          <p:cNvCxnSpPr>
            <a:cxnSpLocks/>
          </p:cNvCxnSpPr>
          <p:nvPr/>
        </p:nvCxnSpPr>
        <p:spPr>
          <a:xfrm>
            <a:off x="10149404" y="3296977"/>
            <a:ext cx="0" cy="26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48E0DD7C-6F9C-4632-89FB-C668D44D0F15}"/>
              </a:ext>
            </a:extLst>
          </p:cNvPr>
          <p:cNvCxnSpPr>
            <a:cxnSpLocks/>
          </p:cNvCxnSpPr>
          <p:nvPr/>
        </p:nvCxnSpPr>
        <p:spPr>
          <a:xfrm>
            <a:off x="6010177" y="2686557"/>
            <a:ext cx="0" cy="26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7BF51BA8-8E39-4CC4-8365-3B6FFBC19853}"/>
              </a:ext>
            </a:extLst>
          </p:cNvPr>
          <p:cNvCxnSpPr>
            <a:cxnSpLocks/>
          </p:cNvCxnSpPr>
          <p:nvPr/>
        </p:nvCxnSpPr>
        <p:spPr>
          <a:xfrm>
            <a:off x="6012358" y="2034583"/>
            <a:ext cx="0" cy="26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4EABF9D7-25D1-49DC-B7F3-96706405E7CC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6014642" y="3317754"/>
            <a:ext cx="0" cy="26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AB697FF-99C9-4C12-B689-5B0B2627219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014642" y="3948951"/>
            <a:ext cx="1598449" cy="68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B1A75D7-66E7-4867-BA0B-760F5A845A3E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9149691" y="3948951"/>
            <a:ext cx="979751" cy="68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859B83E-5580-4E2E-9E47-3F77CC08B034}"/>
              </a:ext>
            </a:extLst>
          </p:cNvPr>
          <p:cNvCxnSpPr>
            <a:cxnSpLocks/>
          </p:cNvCxnSpPr>
          <p:nvPr/>
        </p:nvCxnSpPr>
        <p:spPr>
          <a:xfrm>
            <a:off x="8274583" y="5001158"/>
            <a:ext cx="0" cy="26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1C603B6E-E61C-4822-B54C-E36114E85A95}"/>
              </a:ext>
            </a:extLst>
          </p:cNvPr>
          <p:cNvCxnSpPr>
            <a:cxnSpLocks/>
          </p:cNvCxnSpPr>
          <p:nvPr/>
        </p:nvCxnSpPr>
        <p:spPr>
          <a:xfrm>
            <a:off x="8274583" y="5657544"/>
            <a:ext cx="0" cy="26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D7A9FB46-8B26-4EEF-B77D-5C3D7644F0B8}"/>
              </a:ext>
            </a:extLst>
          </p:cNvPr>
          <p:cNvSpPr txBox="1"/>
          <p:nvPr/>
        </p:nvSpPr>
        <p:spPr>
          <a:xfrm>
            <a:off x="3263872" y="202659"/>
            <a:ext cx="4385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>
                <a:solidFill>
                  <a:srgbClr val="44546A"/>
                </a:solidFill>
              </a:rPr>
              <a:t> Neural network architecture</a:t>
            </a:r>
            <a:endParaRPr lang="en-US" sz="2800" dirty="0">
              <a:solidFill>
                <a:srgbClr val="44546A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E2228D8-9C6D-473A-9ECB-25A2B32F0EC0}"/>
              </a:ext>
            </a:extLst>
          </p:cNvPr>
          <p:cNvSpPr txBox="1"/>
          <p:nvPr/>
        </p:nvSpPr>
        <p:spPr>
          <a:xfrm>
            <a:off x="323803" y="2565879"/>
            <a:ext cx="144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Encoders</a:t>
            </a:r>
            <a:endParaRPr lang="en-US" sz="2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55768F0-BD25-4877-B29F-92AD266B7AF3}"/>
              </a:ext>
            </a:extLst>
          </p:cNvPr>
          <p:cNvSpPr txBox="1"/>
          <p:nvPr/>
        </p:nvSpPr>
        <p:spPr>
          <a:xfrm>
            <a:off x="4732993" y="5263154"/>
            <a:ext cx="144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Decoder</a:t>
            </a:r>
            <a:endParaRPr lang="en-US" sz="2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46C8388-F942-406C-B572-367DE2D9DC3E}"/>
              </a:ext>
            </a:extLst>
          </p:cNvPr>
          <p:cNvSpPr txBox="1"/>
          <p:nvPr/>
        </p:nvSpPr>
        <p:spPr>
          <a:xfrm>
            <a:off x="2539476" y="1667935"/>
            <a:ext cx="1703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9B85EB1-0F96-43BD-B87E-6F10AA85283B}"/>
              </a:ext>
            </a:extLst>
          </p:cNvPr>
          <p:cNvSpPr txBox="1"/>
          <p:nvPr/>
        </p:nvSpPr>
        <p:spPr>
          <a:xfrm>
            <a:off x="2539476" y="2299132"/>
            <a:ext cx="1703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7C56F06-4F94-4EEB-A852-1737F7AC4BE4}"/>
              </a:ext>
            </a:extLst>
          </p:cNvPr>
          <p:cNvSpPr txBox="1"/>
          <p:nvPr/>
        </p:nvSpPr>
        <p:spPr>
          <a:xfrm>
            <a:off x="2539476" y="2951106"/>
            <a:ext cx="1703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622E3EA-86A2-44A3-9104-D00046C969D1}"/>
              </a:ext>
            </a:extLst>
          </p:cNvPr>
          <p:cNvSpPr txBox="1"/>
          <p:nvPr/>
        </p:nvSpPr>
        <p:spPr>
          <a:xfrm>
            <a:off x="2539476" y="3582303"/>
            <a:ext cx="1703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96C8143-90FB-4853-9603-950CDE7FA48D}"/>
              </a:ext>
            </a:extLst>
          </p:cNvPr>
          <p:cNvSpPr txBox="1"/>
          <p:nvPr/>
        </p:nvSpPr>
        <p:spPr>
          <a:xfrm>
            <a:off x="2515737" y="1036738"/>
            <a:ext cx="175780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Weather</a:t>
            </a:r>
            <a:r>
              <a:rPr lang="fr-FR" b="1" dirty="0"/>
              <a:t> input</a:t>
            </a:r>
            <a:endParaRPr lang="en-US" b="1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1839286-00FE-40B4-AEFA-439BF2FA43DA}"/>
              </a:ext>
            </a:extLst>
          </p:cNvPr>
          <p:cNvCxnSpPr>
            <a:cxnSpLocks/>
            <a:stCxn id="32" idx="2"/>
            <a:endCxn id="28" idx="0"/>
          </p:cNvCxnSpPr>
          <p:nvPr/>
        </p:nvCxnSpPr>
        <p:spPr>
          <a:xfrm flipH="1">
            <a:off x="3391198" y="1406070"/>
            <a:ext cx="3443" cy="26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91B5E64-8583-49C2-8279-BD29805898F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391198" y="2668464"/>
            <a:ext cx="0" cy="28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F194CED-8746-4FB8-8F4E-D276365B6E0B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391198" y="2037267"/>
            <a:ext cx="0" cy="26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07C8365-76D9-4629-A814-42E06B439DD6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3391198" y="3320438"/>
            <a:ext cx="0" cy="26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D62D7B99-5348-4704-97E7-AED3FE1E43A5}"/>
              </a:ext>
            </a:extLst>
          </p:cNvPr>
          <p:cNvSpPr txBox="1"/>
          <p:nvPr/>
        </p:nvSpPr>
        <p:spPr>
          <a:xfrm>
            <a:off x="4404109" y="2181353"/>
            <a:ext cx="144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…</a:t>
            </a:r>
            <a:endParaRPr lang="en-US" sz="2400" dirty="0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886DAA3-733C-4314-8ABF-168FF0CE6A0A}"/>
              </a:ext>
            </a:extLst>
          </p:cNvPr>
          <p:cNvCxnSpPr>
            <a:cxnSpLocks/>
          </p:cNvCxnSpPr>
          <p:nvPr/>
        </p:nvCxnSpPr>
        <p:spPr>
          <a:xfrm>
            <a:off x="3887850" y="3953863"/>
            <a:ext cx="3456975" cy="67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9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57ADC16-7EE8-42AD-A03E-F8384DFFBA28}"/>
              </a:ext>
            </a:extLst>
          </p:cNvPr>
          <p:cNvSpPr txBox="1"/>
          <p:nvPr/>
        </p:nvSpPr>
        <p:spPr>
          <a:xfrm>
            <a:off x="822511" y="233792"/>
            <a:ext cx="10546672" cy="514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tx2"/>
                </a:solidFill>
              </a:rPr>
              <a:t>Testing </a:t>
            </a:r>
            <a:r>
              <a:rPr lang="en-US" sz="3200" u="sng" dirty="0">
                <a:solidFill>
                  <a:schemeClr val="tx2"/>
                </a:solidFill>
              </a:rPr>
              <a:t>L = 20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458379C-2503-48DA-AC6B-827D9485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8" y="3304101"/>
            <a:ext cx="3632137" cy="253954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8E734BB-A678-4235-92EF-90B7412ED795}"/>
              </a:ext>
            </a:extLst>
          </p:cNvPr>
          <p:cNvSpPr txBox="1"/>
          <p:nvPr/>
        </p:nvSpPr>
        <p:spPr>
          <a:xfrm>
            <a:off x="605452" y="2101190"/>
            <a:ext cx="3067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100 </a:t>
            </a:r>
            <a:r>
              <a:rPr lang="fr-FR" sz="2000" dirty="0" err="1"/>
              <a:t>epochs</a:t>
            </a:r>
            <a:endParaRPr lang="fr-FR" sz="2000" dirty="0"/>
          </a:p>
          <a:p>
            <a:pPr algn="ctr"/>
            <a:r>
              <a:rPr lang="fr-FR" sz="2000" dirty="0"/>
              <a:t>1000 batch size</a:t>
            </a:r>
          </a:p>
          <a:p>
            <a:pPr algn="ctr"/>
            <a:r>
              <a:rPr lang="fr-FR" sz="2000" dirty="0"/>
              <a:t>→ 300s training time</a:t>
            </a:r>
            <a:endParaRPr lang="en-US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8B7A9E-481C-4475-9F1C-0A5603CF5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371" y="3408876"/>
            <a:ext cx="3494952" cy="243476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2FC9A9E-D4DB-4934-9203-26B5572949C7}"/>
              </a:ext>
            </a:extLst>
          </p:cNvPr>
          <p:cNvSpPr txBox="1"/>
          <p:nvPr/>
        </p:nvSpPr>
        <p:spPr>
          <a:xfrm>
            <a:off x="4562322" y="2101190"/>
            <a:ext cx="3067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100 </a:t>
            </a:r>
            <a:r>
              <a:rPr lang="fr-FR" sz="2000" dirty="0" err="1"/>
              <a:t>epochs</a:t>
            </a:r>
            <a:endParaRPr lang="fr-FR" sz="2000" dirty="0"/>
          </a:p>
          <a:p>
            <a:pPr algn="ctr"/>
            <a:r>
              <a:rPr lang="fr-FR" sz="2000" dirty="0"/>
              <a:t>500 batch size</a:t>
            </a:r>
          </a:p>
          <a:p>
            <a:pPr algn="ctr"/>
            <a:r>
              <a:rPr lang="fr-FR" sz="2000" dirty="0"/>
              <a:t>→ 320s training time</a:t>
            </a:r>
            <a:endParaRPr lang="en-US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6C79DD4-4E45-43F1-A7EA-13B7F66DB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47" y="3429000"/>
            <a:ext cx="3494952" cy="243783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BC3F8D7-46EF-416F-BFD9-5EE6B1D1580C}"/>
              </a:ext>
            </a:extLst>
          </p:cNvPr>
          <p:cNvSpPr txBox="1"/>
          <p:nvPr/>
        </p:nvSpPr>
        <p:spPr>
          <a:xfrm>
            <a:off x="8519498" y="2101190"/>
            <a:ext cx="3067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25 </a:t>
            </a:r>
            <a:r>
              <a:rPr lang="fr-FR" sz="2000" dirty="0" err="1"/>
              <a:t>epochs</a:t>
            </a:r>
            <a:endParaRPr lang="fr-FR" sz="2000" dirty="0"/>
          </a:p>
          <a:p>
            <a:pPr algn="ctr"/>
            <a:r>
              <a:rPr lang="fr-FR" sz="2000" dirty="0"/>
              <a:t>50 batch size</a:t>
            </a:r>
          </a:p>
          <a:p>
            <a:pPr algn="ctr"/>
            <a:r>
              <a:rPr lang="fr-FR" sz="2000" dirty="0"/>
              <a:t>→ 150s training time</a:t>
            </a:r>
            <a:endParaRPr lang="en-US" sz="2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A6C10AD-660B-49E5-B29C-60752671AA42}"/>
              </a:ext>
            </a:extLst>
          </p:cNvPr>
          <p:cNvSpPr txBox="1"/>
          <p:nvPr/>
        </p:nvSpPr>
        <p:spPr>
          <a:xfrm>
            <a:off x="4684527" y="731248"/>
            <a:ext cx="3090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10438 training observations</a:t>
            </a:r>
          </a:p>
          <a:p>
            <a:pPr algn="ctr"/>
            <a:r>
              <a:rPr lang="en-US" sz="2000" dirty="0"/>
              <a:t>Error function: MSE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768CAF-D907-4096-A2A6-A096C1B6FDFF}"/>
              </a:ext>
            </a:extLst>
          </p:cNvPr>
          <p:cNvSpPr txBox="1"/>
          <p:nvPr/>
        </p:nvSpPr>
        <p:spPr>
          <a:xfrm>
            <a:off x="8305547" y="6054085"/>
            <a:ext cx="371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The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explodes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~30 </a:t>
            </a:r>
            <a:r>
              <a:rPr lang="fr-FR" dirty="0" err="1"/>
              <a:t>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2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57ADC16-7EE8-42AD-A03E-F8384DFFBA28}"/>
              </a:ext>
            </a:extLst>
          </p:cNvPr>
          <p:cNvSpPr txBox="1"/>
          <p:nvPr/>
        </p:nvSpPr>
        <p:spPr>
          <a:xfrm>
            <a:off x="822511" y="398107"/>
            <a:ext cx="10546672" cy="514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u="sng" dirty="0">
                <a:solidFill>
                  <a:schemeClr val="tx2"/>
                </a:solidFill>
              </a:rPr>
              <a:t>L = 20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893110C-99F7-4218-AE26-5E18246F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7" y="1215697"/>
            <a:ext cx="7562846" cy="52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3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57ADC16-7EE8-42AD-A03E-F8384DFFBA28}"/>
              </a:ext>
            </a:extLst>
          </p:cNvPr>
          <p:cNvSpPr txBox="1"/>
          <p:nvPr/>
        </p:nvSpPr>
        <p:spPr>
          <a:xfrm>
            <a:off x="822511" y="398107"/>
            <a:ext cx="10546672" cy="514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tx2"/>
                </a:solidFill>
              </a:rPr>
              <a:t>Testing </a:t>
            </a:r>
            <a:r>
              <a:rPr lang="en-US" sz="3200" u="sng" dirty="0">
                <a:solidFill>
                  <a:schemeClr val="tx2"/>
                </a:solidFill>
              </a:rPr>
              <a:t>L = 30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E734BB-A678-4235-92EF-90B7412ED795}"/>
              </a:ext>
            </a:extLst>
          </p:cNvPr>
          <p:cNvSpPr txBox="1"/>
          <p:nvPr/>
        </p:nvSpPr>
        <p:spPr>
          <a:xfrm>
            <a:off x="1911939" y="1654882"/>
            <a:ext cx="306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100 </a:t>
            </a:r>
            <a:r>
              <a:rPr lang="fr-FR" dirty="0" err="1"/>
              <a:t>epochs</a:t>
            </a:r>
            <a:endParaRPr lang="fr-FR" dirty="0"/>
          </a:p>
          <a:p>
            <a:pPr algn="ctr"/>
            <a:r>
              <a:rPr lang="fr-FR" dirty="0"/>
              <a:t>500 batch size</a:t>
            </a:r>
          </a:p>
          <a:p>
            <a:pPr algn="ctr"/>
            <a:r>
              <a:rPr lang="fr-FR" dirty="0"/>
              <a:t>→ 370s training time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EDFF74-0CF4-4533-96B5-E672A03F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006" y="2742729"/>
            <a:ext cx="4657725" cy="31813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7B6148-8CEB-4603-98C0-77848667944D}"/>
              </a:ext>
            </a:extLst>
          </p:cNvPr>
          <p:cNvSpPr txBox="1"/>
          <p:nvPr/>
        </p:nvSpPr>
        <p:spPr>
          <a:xfrm>
            <a:off x="4562322" y="910108"/>
            <a:ext cx="306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9069 training observations</a:t>
            </a:r>
          </a:p>
          <a:p>
            <a:pPr algn="ctr"/>
            <a:r>
              <a:rPr lang="en-US" sz="2000" dirty="0"/>
              <a:t>Error function: MSE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DFB19D-954F-426C-BE0A-D66785EBE1FF}"/>
              </a:ext>
            </a:extLst>
          </p:cNvPr>
          <p:cNvSpPr txBox="1"/>
          <p:nvPr/>
        </p:nvSpPr>
        <p:spPr>
          <a:xfrm>
            <a:off x="7270161" y="1654882"/>
            <a:ext cx="306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60 </a:t>
            </a:r>
            <a:r>
              <a:rPr lang="fr-FR" dirty="0" err="1"/>
              <a:t>epochs</a:t>
            </a:r>
            <a:endParaRPr lang="fr-FR" dirty="0"/>
          </a:p>
          <a:p>
            <a:pPr algn="ctr"/>
            <a:r>
              <a:rPr lang="fr-FR" dirty="0"/>
              <a:t>50 batch size</a:t>
            </a:r>
          </a:p>
          <a:p>
            <a:pPr algn="ctr"/>
            <a:r>
              <a:rPr lang="fr-FR" dirty="0"/>
              <a:t>→ 430s training time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DE992C-8369-4629-86EF-DA6760BD9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20" y="2814166"/>
            <a:ext cx="4410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3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2552</TotalTime>
  <Words>741</Words>
  <Application>Microsoft Office PowerPoint</Application>
  <PresentationFormat>Grand écran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Thème Office</vt:lpstr>
      <vt:lpstr>Outline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Data transfer reduction</vt:lpstr>
      <vt:lpstr>Timeline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Research Project</dc:title>
  <dc:creator>Adam Elyoumi</dc:creator>
  <cp:lastModifiedBy>Adam Elyoumi</cp:lastModifiedBy>
  <cp:revision>17</cp:revision>
  <dcterms:created xsi:type="dcterms:W3CDTF">2021-06-23T16:24:57Z</dcterms:created>
  <dcterms:modified xsi:type="dcterms:W3CDTF">2021-08-10T15:36:11Z</dcterms:modified>
</cp:coreProperties>
</file>