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06" r:id="rId3"/>
    <p:sldId id="281" r:id="rId4"/>
    <p:sldId id="292" r:id="rId5"/>
    <p:sldId id="289" r:id="rId6"/>
    <p:sldId id="293" r:id="rId7"/>
    <p:sldId id="291" r:id="rId8"/>
    <p:sldId id="295" r:id="rId9"/>
    <p:sldId id="297" r:id="rId10"/>
    <p:sldId id="296" r:id="rId11"/>
    <p:sldId id="298" r:id="rId12"/>
    <p:sldId id="300" r:id="rId13"/>
    <p:sldId id="304" r:id="rId14"/>
    <p:sldId id="303" r:id="rId15"/>
    <p:sldId id="305" r:id="rId16"/>
    <p:sldId id="301" r:id="rId17"/>
    <p:sldId id="30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143761-3730-469C-998B-907B794AA452}" v="1" dt="2021-05-14T02:13:04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B64068-2E5C-476B-A96B-7FC49A75001B}" type="doc">
      <dgm:prSet loTypeId="urn:microsoft.com/office/officeart/2008/layout/LinedList" loCatId="list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C3CBA3-CB31-440D-BA9E-B941A72DDF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Expensive communications​</a:t>
          </a:r>
          <a:endParaRPr lang="en-US" dirty="0"/>
        </a:p>
      </dgm:t>
    </dgm:pt>
    <dgm:pt modelId="{2062F566-7A3E-4DC0-A608-F7DE80EE0317}" type="parTrans" cxnId="{4512F8B5-BF7D-4980-A66E-50DAB97E0490}">
      <dgm:prSet/>
      <dgm:spPr/>
      <dgm:t>
        <a:bodyPr/>
        <a:lstStyle/>
        <a:p>
          <a:endParaRPr lang="en-US"/>
        </a:p>
      </dgm:t>
    </dgm:pt>
    <dgm:pt modelId="{C0F2152D-65D7-48C1-829C-0FF06AA39F7C}" type="sibTrans" cxnId="{4512F8B5-BF7D-4980-A66E-50DAB97E0490}">
      <dgm:prSet/>
      <dgm:spPr/>
      <dgm:t>
        <a:bodyPr/>
        <a:lstStyle/>
        <a:p>
          <a:endParaRPr lang="en-US"/>
        </a:p>
      </dgm:t>
    </dgm:pt>
    <dgm:pt modelId="{C19316A3-BCDC-424B-A9A7-C7321AA6A5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Systems heterogeneity​</a:t>
          </a:r>
          <a:endParaRPr lang="en-US"/>
        </a:p>
      </dgm:t>
    </dgm:pt>
    <dgm:pt modelId="{98AE548F-D415-4AC4-9E9B-B202CC26174D}" type="parTrans" cxnId="{A6B96C1F-3C18-4035-8A07-2BD7AC048803}">
      <dgm:prSet/>
      <dgm:spPr/>
      <dgm:t>
        <a:bodyPr/>
        <a:lstStyle/>
        <a:p>
          <a:endParaRPr lang="en-US"/>
        </a:p>
      </dgm:t>
    </dgm:pt>
    <dgm:pt modelId="{AE4CDC6F-21FC-4D8C-94D7-149F13D1276A}" type="sibTrans" cxnId="{A6B96C1F-3C18-4035-8A07-2BD7AC048803}">
      <dgm:prSet/>
      <dgm:spPr/>
      <dgm:t>
        <a:bodyPr/>
        <a:lstStyle/>
        <a:p>
          <a:endParaRPr lang="en-US"/>
        </a:p>
      </dgm:t>
    </dgm:pt>
    <dgm:pt modelId="{513D5770-8CE0-4164-9AFB-2B7DD47BC1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Statistical heterogeneity​</a:t>
          </a:r>
          <a:endParaRPr lang="en-US"/>
        </a:p>
      </dgm:t>
    </dgm:pt>
    <dgm:pt modelId="{832E33FC-02B9-4CC3-AD7A-7FD2636932F2}" type="parTrans" cxnId="{E9E09958-0D21-483A-826E-21FAB4A03540}">
      <dgm:prSet/>
      <dgm:spPr/>
      <dgm:t>
        <a:bodyPr/>
        <a:lstStyle/>
        <a:p>
          <a:endParaRPr lang="en-US"/>
        </a:p>
      </dgm:t>
    </dgm:pt>
    <dgm:pt modelId="{1FC64B89-672C-4C57-8D3C-FDAE0F99F6ED}" type="sibTrans" cxnId="{E9E09958-0D21-483A-826E-21FAB4A03540}">
      <dgm:prSet/>
      <dgm:spPr/>
      <dgm:t>
        <a:bodyPr/>
        <a:lstStyle/>
        <a:p>
          <a:endParaRPr lang="en-US"/>
        </a:p>
      </dgm:t>
    </dgm:pt>
    <dgm:pt modelId="{17AF07D3-ACD6-4FB1-9ADE-F072111317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Privacy concerns</a:t>
          </a:r>
          <a:endParaRPr lang="en-US"/>
        </a:p>
      </dgm:t>
    </dgm:pt>
    <dgm:pt modelId="{09AE831D-ADBE-4939-A81D-5B219F37957C}" type="parTrans" cxnId="{C562C04A-31A3-44DC-B9E6-6F488049E264}">
      <dgm:prSet/>
      <dgm:spPr/>
      <dgm:t>
        <a:bodyPr/>
        <a:lstStyle/>
        <a:p>
          <a:endParaRPr lang="en-US"/>
        </a:p>
      </dgm:t>
    </dgm:pt>
    <dgm:pt modelId="{7939B974-ADC6-4549-A8D9-B54FBA09EC4B}" type="sibTrans" cxnId="{C562C04A-31A3-44DC-B9E6-6F488049E264}">
      <dgm:prSet/>
      <dgm:spPr/>
      <dgm:t>
        <a:bodyPr/>
        <a:lstStyle/>
        <a:p>
          <a:endParaRPr lang="en-US"/>
        </a:p>
      </dgm:t>
    </dgm:pt>
    <dgm:pt modelId="{F55E6C48-0A65-4AF7-93D4-19A52006B173}" type="pres">
      <dgm:prSet presAssocID="{E6B64068-2E5C-476B-A96B-7FC49A75001B}" presName="vert0" presStyleCnt="0">
        <dgm:presLayoutVars>
          <dgm:dir/>
          <dgm:animOne val="branch"/>
          <dgm:animLvl val="lvl"/>
        </dgm:presLayoutVars>
      </dgm:prSet>
      <dgm:spPr/>
    </dgm:pt>
    <dgm:pt modelId="{9AE6304C-A156-431C-BFFC-01C6E6FEF646}" type="pres">
      <dgm:prSet presAssocID="{B3C3CBA3-CB31-440D-BA9E-B941A72DDF9F}" presName="thickLine" presStyleLbl="alignNode1" presStyleIdx="0" presStyleCnt="4"/>
      <dgm:spPr/>
    </dgm:pt>
    <dgm:pt modelId="{F1190A6F-509F-431A-B9BD-1565AD22B38A}" type="pres">
      <dgm:prSet presAssocID="{B3C3CBA3-CB31-440D-BA9E-B941A72DDF9F}" presName="horz1" presStyleCnt="0"/>
      <dgm:spPr/>
    </dgm:pt>
    <dgm:pt modelId="{56B75F1B-E893-4CFA-B99E-A99D310D3824}" type="pres">
      <dgm:prSet presAssocID="{B3C3CBA3-CB31-440D-BA9E-B941A72DDF9F}" presName="tx1" presStyleLbl="revTx" presStyleIdx="0" presStyleCnt="4"/>
      <dgm:spPr/>
    </dgm:pt>
    <dgm:pt modelId="{E5B2CE14-2C32-4DD8-A0B5-B25FEBCA860F}" type="pres">
      <dgm:prSet presAssocID="{B3C3CBA3-CB31-440D-BA9E-B941A72DDF9F}" presName="vert1" presStyleCnt="0"/>
      <dgm:spPr/>
    </dgm:pt>
    <dgm:pt modelId="{A0820359-0458-4A82-8EB9-3E7DD43748E3}" type="pres">
      <dgm:prSet presAssocID="{C19316A3-BCDC-424B-A9A7-C7321AA6A535}" presName="thickLine" presStyleLbl="alignNode1" presStyleIdx="1" presStyleCnt="4"/>
      <dgm:spPr/>
    </dgm:pt>
    <dgm:pt modelId="{3D2FC4EE-2021-47F9-B101-9E4C9E4A6A31}" type="pres">
      <dgm:prSet presAssocID="{C19316A3-BCDC-424B-A9A7-C7321AA6A535}" presName="horz1" presStyleCnt="0"/>
      <dgm:spPr/>
    </dgm:pt>
    <dgm:pt modelId="{F342AE48-14B2-411E-BA0D-F62F3410315E}" type="pres">
      <dgm:prSet presAssocID="{C19316A3-BCDC-424B-A9A7-C7321AA6A535}" presName="tx1" presStyleLbl="revTx" presStyleIdx="1" presStyleCnt="4"/>
      <dgm:spPr/>
    </dgm:pt>
    <dgm:pt modelId="{F2273C59-84EC-413A-AC9E-2A890F93D326}" type="pres">
      <dgm:prSet presAssocID="{C19316A3-BCDC-424B-A9A7-C7321AA6A535}" presName="vert1" presStyleCnt="0"/>
      <dgm:spPr/>
    </dgm:pt>
    <dgm:pt modelId="{EF5FE37B-D925-4F0B-AE47-809B300928D2}" type="pres">
      <dgm:prSet presAssocID="{513D5770-8CE0-4164-9AFB-2B7DD47BC186}" presName="thickLine" presStyleLbl="alignNode1" presStyleIdx="2" presStyleCnt="4"/>
      <dgm:spPr/>
    </dgm:pt>
    <dgm:pt modelId="{C72161A7-9EE2-4A6D-83FA-3F3CE56D64D0}" type="pres">
      <dgm:prSet presAssocID="{513D5770-8CE0-4164-9AFB-2B7DD47BC186}" presName="horz1" presStyleCnt="0"/>
      <dgm:spPr/>
    </dgm:pt>
    <dgm:pt modelId="{D566320F-45A7-4F13-AF99-0A0A7E83B1E7}" type="pres">
      <dgm:prSet presAssocID="{513D5770-8CE0-4164-9AFB-2B7DD47BC186}" presName="tx1" presStyleLbl="revTx" presStyleIdx="2" presStyleCnt="4"/>
      <dgm:spPr/>
    </dgm:pt>
    <dgm:pt modelId="{4792B96C-1B81-497F-B1B2-1CDF20C604C8}" type="pres">
      <dgm:prSet presAssocID="{513D5770-8CE0-4164-9AFB-2B7DD47BC186}" presName="vert1" presStyleCnt="0"/>
      <dgm:spPr/>
    </dgm:pt>
    <dgm:pt modelId="{51298A34-92FE-406B-9829-CC526E008EC6}" type="pres">
      <dgm:prSet presAssocID="{17AF07D3-ACD6-4FB1-9ADE-F072111317AD}" presName="thickLine" presStyleLbl="alignNode1" presStyleIdx="3" presStyleCnt="4"/>
      <dgm:spPr/>
    </dgm:pt>
    <dgm:pt modelId="{C108CF7D-5B33-4A87-8E26-387CDDDD669E}" type="pres">
      <dgm:prSet presAssocID="{17AF07D3-ACD6-4FB1-9ADE-F072111317AD}" presName="horz1" presStyleCnt="0"/>
      <dgm:spPr/>
    </dgm:pt>
    <dgm:pt modelId="{1CF9FCB2-8071-4FFE-B865-7608D84AE53C}" type="pres">
      <dgm:prSet presAssocID="{17AF07D3-ACD6-4FB1-9ADE-F072111317AD}" presName="tx1" presStyleLbl="revTx" presStyleIdx="3" presStyleCnt="4"/>
      <dgm:spPr/>
    </dgm:pt>
    <dgm:pt modelId="{8E1B35CF-57D2-483C-BD46-D8177B6F1642}" type="pres">
      <dgm:prSet presAssocID="{17AF07D3-ACD6-4FB1-9ADE-F072111317AD}" presName="vert1" presStyleCnt="0"/>
      <dgm:spPr/>
    </dgm:pt>
  </dgm:ptLst>
  <dgm:cxnLst>
    <dgm:cxn modelId="{BD2CF91B-5258-48AE-A07C-2D9A2449DB74}" type="presOf" srcId="{B3C3CBA3-CB31-440D-BA9E-B941A72DDF9F}" destId="{56B75F1B-E893-4CFA-B99E-A99D310D3824}" srcOrd="0" destOrd="0" presId="urn:microsoft.com/office/officeart/2008/layout/LinedList"/>
    <dgm:cxn modelId="{A6B96C1F-3C18-4035-8A07-2BD7AC048803}" srcId="{E6B64068-2E5C-476B-A96B-7FC49A75001B}" destId="{C19316A3-BCDC-424B-A9A7-C7321AA6A535}" srcOrd="1" destOrd="0" parTransId="{98AE548F-D415-4AC4-9E9B-B202CC26174D}" sibTransId="{AE4CDC6F-21FC-4D8C-94D7-149F13D1276A}"/>
    <dgm:cxn modelId="{1E822336-BA7B-4965-9F57-C61C01F00227}" type="presOf" srcId="{C19316A3-BCDC-424B-A9A7-C7321AA6A535}" destId="{F342AE48-14B2-411E-BA0D-F62F3410315E}" srcOrd="0" destOrd="0" presId="urn:microsoft.com/office/officeart/2008/layout/LinedList"/>
    <dgm:cxn modelId="{65D7435D-9BC9-4E72-9D16-CDB61B0884AA}" type="presOf" srcId="{17AF07D3-ACD6-4FB1-9ADE-F072111317AD}" destId="{1CF9FCB2-8071-4FFE-B865-7608D84AE53C}" srcOrd="0" destOrd="0" presId="urn:microsoft.com/office/officeart/2008/layout/LinedList"/>
    <dgm:cxn modelId="{C562C04A-31A3-44DC-B9E6-6F488049E264}" srcId="{E6B64068-2E5C-476B-A96B-7FC49A75001B}" destId="{17AF07D3-ACD6-4FB1-9ADE-F072111317AD}" srcOrd="3" destOrd="0" parTransId="{09AE831D-ADBE-4939-A81D-5B219F37957C}" sibTransId="{7939B974-ADC6-4549-A8D9-B54FBA09EC4B}"/>
    <dgm:cxn modelId="{E9E09958-0D21-483A-826E-21FAB4A03540}" srcId="{E6B64068-2E5C-476B-A96B-7FC49A75001B}" destId="{513D5770-8CE0-4164-9AFB-2B7DD47BC186}" srcOrd="2" destOrd="0" parTransId="{832E33FC-02B9-4CC3-AD7A-7FD2636932F2}" sibTransId="{1FC64B89-672C-4C57-8D3C-FDAE0F99F6ED}"/>
    <dgm:cxn modelId="{14BD3489-7FDF-4191-92F2-86A564F89001}" type="presOf" srcId="{E6B64068-2E5C-476B-A96B-7FC49A75001B}" destId="{F55E6C48-0A65-4AF7-93D4-19A52006B173}" srcOrd="0" destOrd="0" presId="urn:microsoft.com/office/officeart/2008/layout/LinedList"/>
    <dgm:cxn modelId="{46952C9E-0241-4258-981F-99022567D438}" type="presOf" srcId="{513D5770-8CE0-4164-9AFB-2B7DD47BC186}" destId="{D566320F-45A7-4F13-AF99-0A0A7E83B1E7}" srcOrd="0" destOrd="0" presId="urn:microsoft.com/office/officeart/2008/layout/LinedList"/>
    <dgm:cxn modelId="{4512F8B5-BF7D-4980-A66E-50DAB97E0490}" srcId="{E6B64068-2E5C-476B-A96B-7FC49A75001B}" destId="{B3C3CBA3-CB31-440D-BA9E-B941A72DDF9F}" srcOrd="0" destOrd="0" parTransId="{2062F566-7A3E-4DC0-A608-F7DE80EE0317}" sibTransId="{C0F2152D-65D7-48C1-829C-0FF06AA39F7C}"/>
    <dgm:cxn modelId="{1AC9F0DF-0D9F-4F32-8930-B284A8C8212A}" type="presParOf" srcId="{F55E6C48-0A65-4AF7-93D4-19A52006B173}" destId="{9AE6304C-A156-431C-BFFC-01C6E6FEF646}" srcOrd="0" destOrd="0" presId="urn:microsoft.com/office/officeart/2008/layout/LinedList"/>
    <dgm:cxn modelId="{64E7ACEB-EAAF-420D-9174-46B5EC866ADE}" type="presParOf" srcId="{F55E6C48-0A65-4AF7-93D4-19A52006B173}" destId="{F1190A6F-509F-431A-B9BD-1565AD22B38A}" srcOrd="1" destOrd="0" presId="urn:microsoft.com/office/officeart/2008/layout/LinedList"/>
    <dgm:cxn modelId="{F117FE7F-84F0-4421-9BCC-91981D7DCB33}" type="presParOf" srcId="{F1190A6F-509F-431A-B9BD-1565AD22B38A}" destId="{56B75F1B-E893-4CFA-B99E-A99D310D3824}" srcOrd="0" destOrd="0" presId="urn:microsoft.com/office/officeart/2008/layout/LinedList"/>
    <dgm:cxn modelId="{791D977F-8D2D-48DD-B72F-9B4558457F49}" type="presParOf" srcId="{F1190A6F-509F-431A-B9BD-1565AD22B38A}" destId="{E5B2CE14-2C32-4DD8-A0B5-B25FEBCA860F}" srcOrd="1" destOrd="0" presId="urn:microsoft.com/office/officeart/2008/layout/LinedList"/>
    <dgm:cxn modelId="{29A79E63-2A50-43BE-BC45-1266A1A9BA5D}" type="presParOf" srcId="{F55E6C48-0A65-4AF7-93D4-19A52006B173}" destId="{A0820359-0458-4A82-8EB9-3E7DD43748E3}" srcOrd="2" destOrd="0" presId="urn:microsoft.com/office/officeart/2008/layout/LinedList"/>
    <dgm:cxn modelId="{A79B6020-E707-45A0-BB94-309AD40B1DD7}" type="presParOf" srcId="{F55E6C48-0A65-4AF7-93D4-19A52006B173}" destId="{3D2FC4EE-2021-47F9-B101-9E4C9E4A6A31}" srcOrd="3" destOrd="0" presId="urn:microsoft.com/office/officeart/2008/layout/LinedList"/>
    <dgm:cxn modelId="{7461278F-3E1D-4CF0-B47C-EBE4312352D3}" type="presParOf" srcId="{3D2FC4EE-2021-47F9-B101-9E4C9E4A6A31}" destId="{F342AE48-14B2-411E-BA0D-F62F3410315E}" srcOrd="0" destOrd="0" presId="urn:microsoft.com/office/officeart/2008/layout/LinedList"/>
    <dgm:cxn modelId="{A7EF2FC4-EE21-480D-AFFC-D4EB1FAE3C16}" type="presParOf" srcId="{3D2FC4EE-2021-47F9-B101-9E4C9E4A6A31}" destId="{F2273C59-84EC-413A-AC9E-2A890F93D326}" srcOrd="1" destOrd="0" presId="urn:microsoft.com/office/officeart/2008/layout/LinedList"/>
    <dgm:cxn modelId="{68A59FF6-89C0-4957-92D5-9DDFAEF8DCC8}" type="presParOf" srcId="{F55E6C48-0A65-4AF7-93D4-19A52006B173}" destId="{EF5FE37B-D925-4F0B-AE47-809B300928D2}" srcOrd="4" destOrd="0" presId="urn:microsoft.com/office/officeart/2008/layout/LinedList"/>
    <dgm:cxn modelId="{D22CCCE1-7B7D-4E95-8455-E0847947B8AE}" type="presParOf" srcId="{F55E6C48-0A65-4AF7-93D4-19A52006B173}" destId="{C72161A7-9EE2-4A6D-83FA-3F3CE56D64D0}" srcOrd="5" destOrd="0" presId="urn:microsoft.com/office/officeart/2008/layout/LinedList"/>
    <dgm:cxn modelId="{FF073D6C-196B-4D1C-ADEE-B16CABA50531}" type="presParOf" srcId="{C72161A7-9EE2-4A6D-83FA-3F3CE56D64D0}" destId="{D566320F-45A7-4F13-AF99-0A0A7E83B1E7}" srcOrd="0" destOrd="0" presId="urn:microsoft.com/office/officeart/2008/layout/LinedList"/>
    <dgm:cxn modelId="{A2AA47D8-70A0-42A5-AE16-23DD9CBBD086}" type="presParOf" srcId="{C72161A7-9EE2-4A6D-83FA-3F3CE56D64D0}" destId="{4792B96C-1B81-497F-B1B2-1CDF20C604C8}" srcOrd="1" destOrd="0" presId="urn:microsoft.com/office/officeart/2008/layout/LinedList"/>
    <dgm:cxn modelId="{87BE2743-AF76-4987-96E8-1A92E5ED9DBF}" type="presParOf" srcId="{F55E6C48-0A65-4AF7-93D4-19A52006B173}" destId="{51298A34-92FE-406B-9829-CC526E008EC6}" srcOrd="6" destOrd="0" presId="urn:microsoft.com/office/officeart/2008/layout/LinedList"/>
    <dgm:cxn modelId="{3A94D43C-A478-479B-9D84-C87B752852AB}" type="presParOf" srcId="{F55E6C48-0A65-4AF7-93D4-19A52006B173}" destId="{C108CF7D-5B33-4A87-8E26-387CDDDD669E}" srcOrd="7" destOrd="0" presId="urn:microsoft.com/office/officeart/2008/layout/LinedList"/>
    <dgm:cxn modelId="{2B3C5833-C695-446A-A6F3-0FD58A6C9103}" type="presParOf" srcId="{C108CF7D-5B33-4A87-8E26-387CDDDD669E}" destId="{1CF9FCB2-8071-4FFE-B865-7608D84AE53C}" srcOrd="0" destOrd="0" presId="urn:microsoft.com/office/officeart/2008/layout/LinedList"/>
    <dgm:cxn modelId="{3E0C8555-A7F4-40E5-8E0D-4157CD245896}" type="presParOf" srcId="{C108CF7D-5B33-4A87-8E26-387CDDDD669E}" destId="{8E1B35CF-57D2-483C-BD46-D8177B6F164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6304C-A156-431C-BFFC-01C6E6FEF646}">
      <dsp:nvSpPr>
        <dsp:cNvPr id="0" name=""/>
        <dsp:cNvSpPr/>
      </dsp:nvSpPr>
      <dsp:spPr>
        <a:xfrm>
          <a:off x="0" y="0"/>
          <a:ext cx="658869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B75F1B-E893-4CFA-B99E-A99D310D3824}">
      <dsp:nvSpPr>
        <dsp:cNvPr id="0" name=""/>
        <dsp:cNvSpPr/>
      </dsp:nvSpPr>
      <dsp:spPr>
        <a:xfrm>
          <a:off x="0" y="0"/>
          <a:ext cx="6588691" cy="1474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 dirty="0"/>
            <a:t>Expensive communications​</a:t>
          </a:r>
          <a:endParaRPr lang="en-US" sz="4400" kern="1200" dirty="0"/>
        </a:p>
      </dsp:txBody>
      <dsp:txXfrm>
        <a:off x="0" y="0"/>
        <a:ext cx="6588691" cy="1474185"/>
      </dsp:txXfrm>
    </dsp:sp>
    <dsp:sp modelId="{A0820359-0458-4A82-8EB9-3E7DD43748E3}">
      <dsp:nvSpPr>
        <dsp:cNvPr id="0" name=""/>
        <dsp:cNvSpPr/>
      </dsp:nvSpPr>
      <dsp:spPr>
        <a:xfrm>
          <a:off x="0" y="1474185"/>
          <a:ext cx="658869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2AE48-14B2-411E-BA0D-F62F3410315E}">
      <dsp:nvSpPr>
        <dsp:cNvPr id="0" name=""/>
        <dsp:cNvSpPr/>
      </dsp:nvSpPr>
      <dsp:spPr>
        <a:xfrm>
          <a:off x="0" y="1474185"/>
          <a:ext cx="6588691" cy="1474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/>
            <a:t>Systems heterogeneity​</a:t>
          </a:r>
          <a:endParaRPr lang="en-US" sz="4400" kern="1200"/>
        </a:p>
      </dsp:txBody>
      <dsp:txXfrm>
        <a:off x="0" y="1474185"/>
        <a:ext cx="6588691" cy="1474185"/>
      </dsp:txXfrm>
    </dsp:sp>
    <dsp:sp modelId="{EF5FE37B-D925-4F0B-AE47-809B300928D2}">
      <dsp:nvSpPr>
        <dsp:cNvPr id="0" name=""/>
        <dsp:cNvSpPr/>
      </dsp:nvSpPr>
      <dsp:spPr>
        <a:xfrm>
          <a:off x="0" y="2948371"/>
          <a:ext cx="658869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6320F-45A7-4F13-AF99-0A0A7E83B1E7}">
      <dsp:nvSpPr>
        <dsp:cNvPr id="0" name=""/>
        <dsp:cNvSpPr/>
      </dsp:nvSpPr>
      <dsp:spPr>
        <a:xfrm>
          <a:off x="0" y="2948371"/>
          <a:ext cx="6588691" cy="1474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/>
            <a:t>Statistical heterogeneity​</a:t>
          </a:r>
          <a:endParaRPr lang="en-US" sz="4400" kern="1200"/>
        </a:p>
      </dsp:txBody>
      <dsp:txXfrm>
        <a:off x="0" y="2948371"/>
        <a:ext cx="6588691" cy="1474185"/>
      </dsp:txXfrm>
    </dsp:sp>
    <dsp:sp modelId="{51298A34-92FE-406B-9829-CC526E008EC6}">
      <dsp:nvSpPr>
        <dsp:cNvPr id="0" name=""/>
        <dsp:cNvSpPr/>
      </dsp:nvSpPr>
      <dsp:spPr>
        <a:xfrm>
          <a:off x="0" y="4422557"/>
          <a:ext cx="658869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9FCB2-8071-4FFE-B865-7608D84AE53C}">
      <dsp:nvSpPr>
        <dsp:cNvPr id="0" name=""/>
        <dsp:cNvSpPr/>
      </dsp:nvSpPr>
      <dsp:spPr>
        <a:xfrm>
          <a:off x="0" y="4422557"/>
          <a:ext cx="6588691" cy="1474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/>
            <a:t>Privacy concerns</a:t>
          </a:r>
          <a:endParaRPr lang="en-US" sz="4400" kern="1200"/>
        </a:p>
      </dsp:txBody>
      <dsp:txXfrm>
        <a:off x="0" y="4422557"/>
        <a:ext cx="6588691" cy="1474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756E5-D68A-4344-AE50-8F3FEF4B563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2BBB6-7B90-4981-8A6B-426F2A6369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1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0C069-E464-48E6-87DF-9D79471D6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528445-FBD1-4796-97C8-4AC3931CB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768D0B-A691-4B4D-BF0F-4A68FD80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1AC1-AAF8-483E-AC66-036C32180505}" type="datetime1">
              <a:rPr lang="fr-FR" smtClean="0"/>
              <a:t>31/08/2021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320BDF-EB9F-4E17-8DB5-52D443A4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5F3816-7388-41E1-B289-F61C6C52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A111-562B-48A5-A5C6-ABBF283D1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99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782C3-987A-4289-839D-9A01AABE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22DAC6-3061-4C0F-83FC-93D2E7C04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B5AE92-D628-491B-87B0-38B84D9A0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8EC5-958D-4662-85D6-1110D4D624F2}" type="datetime1">
              <a:rPr lang="fr-FR" smtClean="0"/>
              <a:t>31/08/2021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9DE348-3D1C-4248-9AC5-734975B2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D1ADCA-6DAA-442E-92C4-4A73ADC72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A111-562B-48A5-A5C6-ABBF283D1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27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CEE8C8-AA1E-4EE4-ACEB-23654EFD7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FE7C9A-33D5-480A-9790-EABF699C7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B91023-F3FC-47AB-B1B6-E897AE94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CAFA-D926-4E83-A3D1-77DD07FBE84A}" type="datetime1">
              <a:rPr lang="fr-FR" smtClean="0"/>
              <a:t>31/08/2021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E0331E-7344-47D9-B804-D9009846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3063FA-5F93-4EA4-9B14-C102AC73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A111-562B-48A5-A5C6-ABBF283D1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39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1FF70-C855-4D25-AA20-03C9EF05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3BF6F-C20A-47BF-B148-D55B3E2D6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F8A701-EFAF-4F82-A0A0-5766E70E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AA-B440-4FBD-B8F3-CBC78985EC6E}" type="datetime1">
              <a:rPr lang="fr-FR" smtClean="0"/>
              <a:t>31/08/2021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4C1516-9415-4C2C-8581-48C6C20B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5EF663-20CD-467A-9E0E-4DBD9BEC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A111-562B-48A5-A5C6-ABBF283D1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53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0D252-DBDC-44E1-B309-E7D03332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61E947-4D24-4D4E-BE2D-89571ACD1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42D95A-BD72-4C70-95CF-1BCFA2D8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08A4-0F41-4946-8C8E-301FCCE74839}" type="datetime1">
              <a:rPr lang="fr-FR" smtClean="0"/>
              <a:t>31/08/2021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F8DC99-1DE7-4D6C-8819-DDF13B030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202CB3-B16D-42F9-B953-DD4804CC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A111-562B-48A5-A5C6-ABBF283D1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59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53762-11BF-4A0C-9FCD-FE5CD37A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8BB92B-572A-4056-9703-B4479DB83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66191A-2DA2-4649-AB5F-B5EEAD277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2FCCA1-2479-4F94-859E-377A08385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B391-C3F0-4C44-924B-21D99192EC08}" type="datetime1">
              <a:rPr lang="fr-FR" smtClean="0"/>
              <a:t>31/08/2021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333B21-8FCB-479C-9CFE-C8BD6EFE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1B79E3-A4DF-4547-9238-5FE8125A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A111-562B-48A5-A5C6-ABBF283D1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84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DCF0DB-4F95-41CA-97FB-0ED7A9CB0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97FD2F-58C3-462B-BC90-268CBECE3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49DE17-1FE7-4802-9522-90BF72217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D4F98-4946-46E1-ADE1-B1508CB0E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ABE072-3883-41AD-8001-26AFCA8D2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862834-7A97-47EE-AE03-9A07C72C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68B0-637C-4999-B21A-C80FBEDDA93A}" type="datetime1">
              <a:rPr lang="fr-FR" smtClean="0"/>
              <a:t>31/08/2021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66C02B6-164F-4603-8D5B-FF8604B1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6F21D82-1B85-4DC9-AA02-5F34FF12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A111-562B-48A5-A5C6-ABBF283D1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27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1B0938-95B8-4B3C-A6C7-4BCD92FD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A170656-0015-47D7-A492-D7CFA31B1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E1E2-B7C6-4B39-B7DB-C4DB04FCB9A0}" type="datetime1">
              <a:rPr lang="fr-FR" smtClean="0"/>
              <a:t>31/08/2021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454892-9DBE-4D7A-8C8F-3E4B8BB9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4DFB49-CEF9-4D02-AEB6-12DC21CF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A111-562B-48A5-A5C6-ABBF283D1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04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F070111-8008-49BE-BE33-4C8B8B2AA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F90C-CC87-4A3C-B377-C01993202A3B}" type="datetime1">
              <a:rPr lang="fr-FR" smtClean="0"/>
              <a:t>31/08/2021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E8D442D-9337-4CDB-B2E7-F65901B9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332EFB-C4D7-4FCC-ACCE-3130BCFC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A111-562B-48A5-A5C6-ABBF283D1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02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495753-5602-4A9D-B3AE-F0B8C8A2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3BF82-5303-4F18-BF87-D9A2C760C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238DF7-E0EF-41C6-9A21-7727F4405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20BFD0-4923-4A22-AB99-A4A37CF9C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65E3-18F9-4839-B6B4-EC66771E436A}" type="datetime1">
              <a:rPr lang="fr-FR" smtClean="0"/>
              <a:t>31/08/2021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871E6F-D6DE-4692-B2FB-1D785F79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B1D696-6E0F-4067-A01E-18486D5B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A111-562B-48A5-A5C6-ABBF283D1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36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944B6-E6E9-413B-9A20-7714078D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23183D-D1BF-4856-BEB8-BB3FFB15B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A1B831-D4DB-4308-A321-41AC8E6CC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076683-38D1-49BD-ADF7-88464D98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2F2-DFA6-47FF-87E0-81449058331C}" type="datetime1">
              <a:rPr lang="fr-FR" smtClean="0"/>
              <a:t>31/08/2021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A85473-8E82-4247-8495-4EE78904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39AE1B-681D-41B2-BD3B-2646ABFA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A111-562B-48A5-A5C6-ABBF283D1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70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1AEF03-D598-4461-AE00-0E86F0B32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E62650-03B9-457B-BEC5-56A5F914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8F818E-E922-457B-8F50-0063F47DA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A42CD-9AF3-4EFA-97B2-05E6568F1544}" type="datetime1">
              <a:rPr lang="fr-FR" smtClean="0"/>
              <a:t>31/08/2021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0E53EF-0084-4A13-A376-18D79D2F6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9B020C-956B-4F45-9AB6-43D588897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3A111-562B-48A5-A5C6-ABBF283D1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00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132421-90BE-4CE1-B5B5-A777D6C8A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0768"/>
            <a:ext cx="3877056" cy="2249424"/>
          </a:xfrm>
        </p:spPr>
        <p:txBody>
          <a:bodyPr anchor="b">
            <a:normAutofit/>
          </a:bodyPr>
          <a:lstStyle/>
          <a:p>
            <a:pPr algn="l"/>
            <a:r>
              <a:rPr lang="fr-FR" sz="5000" dirty="0" err="1"/>
              <a:t>Individual</a:t>
            </a:r>
            <a:r>
              <a:rPr lang="fr-FR" sz="5000" dirty="0"/>
              <a:t> </a:t>
            </a:r>
            <a:r>
              <a:rPr lang="fr-FR" sz="5000" dirty="0" err="1"/>
              <a:t>Research</a:t>
            </a:r>
            <a:r>
              <a:rPr lang="fr-FR" sz="5000" dirty="0"/>
              <a:t> Project</a:t>
            </a:r>
          </a:p>
        </p:txBody>
      </p:sp>
      <p:pic>
        <p:nvPicPr>
          <p:cNvPr id="1028" name="Picture 4" descr="Cranfield University – PeaceTraining.eu">
            <a:extLst>
              <a:ext uri="{FF2B5EF4-FFF2-40B4-BE49-F238E27FC236}">
                <a16:creationId xmlns:a16="http://schemas.microsoft.com/office/drawing/2014/main" id="{04B741F9-C69F-423B-90B0-3A3C69DBE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3701" y="510768"/>
            <a:ext cx="4352193" cy="26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ATS | A6 Alliance">
            <a:extLst>
              <a:ext uri="{FF2B5EF4-FFF2-40B4-BE49-F238E27FC236}">
                <a16:creationId xmlns:a16="http://schemas.microsoft.com/office/drawing/2014/main" id="{56A96DB0-7D92-4463-AFBF-B44E2ED1E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3781" y="3742850"/>
            <a:ext cx="5702113" cy="259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5450CBD-915C-4534-811B-868DE2808B1B}"/>
              </a:ext>
            </a:extLst>
          </p:cNvPr>
          <p:cNvSpPr txBox="1"/>
          <p:nvPr/>
        </p:nvSpPr>
        <p:spPr>
          <a:xfrm>
            <a:off x="794785" y="3428761"/>
            <a:ext cx="2582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err="1">
                <a:latin typeface="+mj-lt"/>
              </a:rPr>
              <a:t>DataWise</a:t>
            </a:r>
            <a:endParaRPr lang="en-US" sz="4800" dirty="0">
              <a:latin typeface="+mj-lt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134642-8417-4D1C-9FA0-D8199269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A111-562B-48A5-A5C6-ABBF283D1EF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972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B734C3-83D1-4BC9-A82A-4B1A2F72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chemeClr val="tx2"/>
                </a:solidFill>
              </a:rPr>
              <a:t>How to </a:t>
            </a:r>
            <a:r>
              <a:rPr lang="fr-FR" sz="4000" dirty="0" err="1">
                <a:solidFill>
                  <a:schemeClr val="tx2"/>
                </a:solidFill>
              </a:rPr>
              <a:t>improve</a:t>
            </a:r>
            <a:r>
              <a:rPr lang="fr-FR" sz="4000" dirty="0">
                <a:solidFill>
                  <a:schemeClr val="tx2"/>
                </a:solidFill>
              </a:rPr>
              <a:t> data handling in the </a:t>
            </a:r>
            <a:r>
              <a:rPr lang="fr-FR" sz="4000" dirty="0" err="1">
                <a:solidFill>
                  <a:schemeClr val="tx2"/>
                </a:solidFill>
              </a:rPr>
              <a:t>existing</a:t>
            </a:r>
            <a:r>
              <a:rPr lang="fr-FR" sz="4000" dirty="0">
                <a:solidFill>
                  <a:schemeClr val="tx2"/>
                </a:solidFill>
              </a:rPr>
              <a:t> ATM system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2FFD99-D6B5-48B7-8550-758A41E37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fr-FR" sz="2400" dirty="0" err="1">
                <a:solidFill>
                  <a:schemeClr val="tx2"/>
                </a:solidFill>
              </a:rPr>
              <a:t>Better</a:t>
            </a:r>
            <a:r>
              <a:rPr lang="fr-FR" sz="2400" dirty="0">
                <a:solidFill>
                  <a:schemeClr val="tx2"/>
                </a:solidFill>
              </a:rPr>
              <a:t> </a:t>
            </a:r>
            <a:r>
              <a:rPr lang="fr-FR" sz="2400" dirty="0" err="1">
                <a:solidFill>
                  <a:schemeClr val="tx2"/>
                </a:solidFill>
              </a:rPr>
              <a:t>database</a:t>
            </a:r>
            <a:r>
              <a:rPr lang="fr-FR" sz="2400" dirty="0">
                <a:solidFill>
                  <a:schemeClr val="tx2"/>
                </a:solidFill>
              </a:rPr>
              <a:t> </a:t>
            </a:r>
            <a:r>
              <a:rPr lang="fr-FR" sz="2400" dirty="0" err="1">
                <a:solidFill>
                  <a:schemeClr val="tx2"/>
                </a:solidFill>
              </a:rPr>
              <a:t>indexing</a:t>
            </a:r>
            <a:r>
              <a:rPr lang="fr-FR" sz="2400" dirty="0">
                <a:solidFill>
                  <a:schemeClr val="tx2"/>
                </a:solidFill>
              </a:rPr>
              <a:t> </a:t>
            </a:r>
            <a:r>
              <a:rPr lang="fr-FR" sz="2400" dirty="0" err="1">
                <a:solidFill>
                  <a:schemeClr val="tx2"/>
                </a:solidFill>
              </a:rPr>
              <a:t>methods</a:t>
            </a:r>
            <a:endParaRPr lang="fr-FR" sz="2400" dirty="0">
              <a:solidFill>
                <a:schemeClr val="tx2"/>
              </a:solidFill>
            </a:endParaRPr>
          </a:p>
          <a:p>
            <a:r>
              <a:rPr lang="fr-FR" sz="2400" dirty="0">
                <a:solidFill>
                  <a:schemeClr val="tx2"/>
                </a:solidFill>
              </a:rPr>
              <a:t>Compression </a:t>
            </a:r>
            <a:r>
              <a:rPr lang="fr-FR" sz="2400" dirty="0" err="1">
                <a:solidFill>
                  <a:schemeClr val="tx2"/>
                </a:solidFill>
              </a:rPr>
              <a:t>methods</a:t>
            </a:r>
            <a:r>
              <a:rPr lang="fr-FR" sz="2400" dirty="0">
                <a:solidFill>
                  <a:schemeClr val="tx2"/>
                </a:solidFill>
              </a:rPr>
              <a:t> </a:t>
            </a:r>
            <a:r>
              <a:rPr lang="fr-FR" sz="2400" dirty="0" err="1">
                <a:solidFill>
                  <a:schemeClr val="tx2"/>
                </a:solidFill>
              </a:rPr>
              <a:t>using</a:t>
            </a:r>
            <a:r>
              <a:rPr lang="fr-FR" sz="2400" dirty="0">
                <a:solidFill>
                  <a:schemeClr val="tx2"/>
                </a:solidFill>
              </a:rPr>
              <a:t> </a:t>
            </a:r>
            <a:r>
              <a:rPr lang="fr-FR" sz="2400" dirty="0" err="1">
                <a:solidFill>
                  <a:schemeClr val="tx2"/>
                </a:solidFill>
              </a:rPr>
              <a:t>similarities</a:t>
            </a:r>
            <a:r>
              <a:rPr lang="fr-FR" sz="2400" dirty="0">
                <a:solidFill>
                  <a:schemeClr val="tx2"/>
                </a:solidFill>
              </a:rPr>
              <a:t> in the data</a:t>
            </a:r>
          </a:p>
          <a:p>
            <a:r>
              <a:rPr lang="fr-FR" sz="2400" dirty="0">
                <a:solidFill>
                  <a:schemeClr val="tx2"/>
                </a:solidFill>
              </a:rPr>
              <a:t>4D data </a:t>
            </a:r>
            <a:r>
              <a:rPr lang="fr-FR" sz="2400" dirty="0" err="1">
                <a:solidFill>
                  <a:schemeClr val="tx2"/>
                </a:solidFill>
              </a:rPr>
              <a:t>cleansing</a:t>
            </a:r>
            <a:r>
              <a:rPr lang="fr-FR" sz="2400" dirty="0">
                <a:solidFill>
                  <a:schemeClr val="tx2"/>
                </a:solidFill>
              </a:rPr>
              <a:t> (e.g., fixing </a:t>
            </a:r>
            <a:r>
              <a:rPr lang="fr-FR" sz="2400" dirty="0" err="1">
                <a:solidFill>
                  <a:schemeClr val="tx2"/>
                </a:solidFill>
              </a:rPr>
              <a:t>missing</a:t>
            </a:r>
            <a:r>
              <a:rPr lang="fr-FR" sz="2400" dirty="0">
                <a:solidFill>
                  <a:schemeClr val="tx2"/>
                </a:solidFill>
              </a:rPr>
              <a:t>, </a:t>
            </a:r>
            <a:r>
              <a:rPr lang="fr-FR" sz="2400" dirty="0" err="1">
                <a:solidFill>
                  <a:schemeClr val="tx2"/>
                </a:solidFill>
              </a:rPr>
              <a:t>duplicated</a:t>
            </a:r>
            <a:r>
              <a:rPr lang="fr-FR" sz="2400" dirty="0">
                <a:solidFill>
                  <a:schemeClr val="tx2"/>
                </a:solidFill>
              </a:rPr>
              <a:t> or </a:t>
            </a:r>
            <a:r>
              <a:rPr lang="fr-FR" sz="2400" dirty="0" err="1">
                <a:solidFill>
                  <a:schemeClr val="tx2"/>
                </a:solidFill>
              </a:rPr>
              <a:t>wrong</a:t>
            </a:r>
            <a:r>
              <a:rPr lang="fr-FR" sz="2400" dirty="0">
                <a:solidFill>
                  <a:schemeClr val="tx2"/>
                </a:solidFill>
              </a:rPr>
              <a:t> 4D </a:t>
            </a:r>
            <a:r>
              <a:rPr lang="fr-FR" sz="2400" dirty="0" err="1">
                <a:solidFill>
                  <a:schemeClr val="tx2"/>
                </a:solidFill>
              </a:rPr>
              <a:t>datapoints</a:t>
            </a:r>
            <a:r>
              <a:rPr lang="fr-FR" sz="2400" dirty="0">
                <a:solidFill>
                  <a:schemeClr val="tx2"/>
                </a:solidFill>
              </a:rPr>
              <a:t>)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Base de données">
            <a:extLst>
              <a:ext uri="{FF2B5EF4-FFF2-40B4-BE49-F238E27FC236}">
                <a16:creationId xmlns:a16="http://schemas.microsoft.com/office/drawing/2014/main" id="{C216DF4D-D632-4E71-9A71-7B7D4A563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4E76DF-07E1-4677-836C-B1F8C15F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A111-562B-48A5-A5C6-ABBF283D1EF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217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478F461-57E7-4633-A1BA-501DA66E6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0" y="1243013"/>
            <a:ext cx="3855720" cy="4371974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tx2"/>
                </a:solidFill>
              </a:rPr>
              <a:t>II - Coding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63B2703-64A6-49E2-AA64-99749CFDCB68}"/>
              </a:ext>
            </a:extLst>
          </p:cNvPr>
          <p:cNvSpPr txBox="1"/>
          <p:nvPr/>
        </p:nvSpPr>
        <p:spPr>
          <a:xfrm>
            <a:off x="6095847" y="1408185"/>
            <a:ext cx="492442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Problem to solve :</a:t>
            </a:r>
            <a:endParaRPr lang="fr-FR" sz="2000" dirty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Train a neural network that will be able to predict 4D trajectories based on weather data and flight plans.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Both the aircraft and the Ground Station (GS) hold a copy of the network to make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After take-off, if the flight “goes as planned”, no air-ground communication is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Federated Learning process for the training phase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B0C2BDA-BBF3-4E5B-AFFC-D14BE7EC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A111-562B-48A5-A5C6-ABBF283D1EF5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4321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C44CAFFC-693B-480A-8693-0B6E36AA26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41"/>
          <a:stretch/>
        </p:blipFill>
        <p:spPr>
          <a:xfrm>
            <a:off x="752766" y="2313950"/>
            <a:ext cx="5051440" cy="383771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1BE35F-3FE7-412C-AB99-D7452539E719}"/>
              </a:ext>
            </a:extLst>
          </p:cNvPr>
          <p:cNvSpPr txBox="1"/>
          <p:nvPr/>
        </p:nvSpPr>
        <p:spPr>
          <a:xfrm>
            <a:off x="7095698" y="542925"/>
            <a:ext cx="376755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/>
              <a:t>Main weather factors influencing trajectories : </a:t>
            </a:r>
          </a:p>
          <a:p>
            <a:pPr>
              <a:spcAft>
                <a:spcPts val="600"/>
              </a:spcAft>
            </a:pPr>
            <a:r>
              <a:rPr lang="fr-FR"/>
              <a:t>Temperature</a:t>
            </a:r>
          </a:p>
          <a:p>
            <a:pPr>
              <a:spcAft>
                <a:spcPts val="600"/>
              </a:spcAft>
            </a:pPr>
            <a:r>
              <a:rPr lang="fr-FR"/>
              <a:t>Wind </a:t>
            </a:r>
          </a:p>
          <a:p>
            <a:pPr>
              <a:spcAft>
                <a:spcPts val="600"/>
              </a:spcAft>
            </a:pPr>
            <a:r>
              <a:rPr lang="fr-FR"/>
              <a:t>Air convective cells</a:t>
            </a:r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102D070-4B53-466A-B824-8F7D5DA0D3A0}"/>
              </a:ext>
            </a:extLst>
          </p:cNvPr>
          <p:cNvSpPr txBox="1"/>
          <p:nvPr/>
        </p:nvSpPr>
        <p:spPr>
          <a:xfrm>
            <a:off x="1328747" y="999186"/>
            <a:ext cx="376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 err="1"/>
              <a:t>Airplanes</a:t>
            </a:r>
            <a:r>
              <a:rPr lang="fr-FR" dirty="0"/>
              <a:t> have a flight plan, but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actual</a:t>
            </a:r>
            <a:r>
              <a:rPr lang="fr-FR" dirty="0"/>
              <a:t> </a:t>
            </a:r>
            <a:r>
              <a:rPr lang="fr-FR" dirty="0" err="1"/>
              <a:t>trajectory</a:t>
            </a:r>
            <a:r>
              <a:rPr lang="fr-FR" dirty="0"/>
              <a:t> </a:t>
            </a:r>
            <a:r>
              <a:rPr lang="fr-FR" dirty="0" err="1"/>
              <a:t>diverts</a:t>
            </a:r>
            <a:r>
              <a:rPr lang="fr-FR" dirty="0"/>
              <a:t> a lot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en-US" dirty="0"/>
          </a:p>
        </p:txBody>
      </p:sp>
      <p:pic>
        <p:nvPicPr>
          <p:cNvPr id="1028" name="Picture 4" descr="Example 2 of generated flight tracks">
            <a:extLst>
              <a:ext uri="{FF2B5EF4-FFF2-40B4-BE49-F238E27FC236}">
                <a16:creationId xmlns:a16="http://schemas.microsoft.com/office/drawing/2014/main" id="{94417E66-C451-4B7C-9AB5-2EF84F1F2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792" y="2313950"/>
            <a:ext cx="5179610" cy="392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46A0DD7-A34B-4203-A317-03AACDA0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379" y="5900103"/>
            <a:ext cx="2743200" cy="365125"/>
          </a:xfrm>
        </p:spPr>
        <p:txBody>
          <a:bodyPr/>
          <a:lstStyle/>
          <a:p>
            <a:fld id="{FE73A111-562B-48A5-A5C6-ABBF283D1EF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160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C42B922-5FDF-4957-8468-753A72009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4A6E82-0F48-44A0-84C3-ECB79256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A111-562B-48A5-A5C6-ABBF283D1EF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816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0AD2D181-E420-4211-8570-7CE1966B5521}"/>
              </a:ext>
            </a:extLst>
          </p:cNvPr>
          <p:cNvCxnSpPr>
            <a:cxnSpLocks/>
          </p:cNvCxnSpPr>
          <p:nvPr/>
        </p:nvCxnSpPr>
        <p:spPr>
          <a:xfrm flipV="1">
            <a:off x="6940015" y="1327391"/>
            <a:ext cx="1355769" cy="9798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309A779B-599E-4E3F-84AB-1288EE83E2A3}"/>
              </a:ext>
            </a:extLst>
          </p:cNvPr>
          <p:cNvCxnSpPr>
            <a:cxnSpLocks/>
          </p:cNvCxnSpPr>
          <p:nvPr/>
        </p:nvCxnSpPr>
        <p:spPr>
          <a:xfrm flipV="1">
            <a:off x="5524097" y="2297596"/>
            <a:ext cx="1435147" cy="5836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17E1EDD0-A51C-4895-9661-3A587EB05EE3}"/>
              </a:ext>
            </a:extLst>
          </p:cNvPr>
          <p:cNvSpPr/>
          <p:nvPr/>
        </p:nvSpPr>
        <p:spPr>
          <a:xfrm>
            <a:off x="6889365" y="2225596"/>
            <a:ext cx="144000" cy="144000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rganigramme : Connecteur 36">
            <a:extLst>
              <a:ext uri="{FF2B5EF4-FFF2-40B4-BE49-F238E27FC236}">
                <a16:creationId xmlns:a16="http://schemas.microsoft.com/office/drawing/2014/main" id="{BDE2F53B-0450-41D5-9456-07B48791B3AB}"/>
              </a:ext>
            </a:extLst>
          </p:cNvPr>
          <p:cNvSpPr/>
          <p:nvPr/>
        </p:nvSpPr>
        <p:spPr>
          <a:xfrm>
            <a:off x="5322842" y="2694235"/>
            <a:ext cx="576000" cy="576000"/>
          </a:xfrm>
          <a:prstGeom prst="flowChartConnector">
            <a:avLst/>
          </a:prstGeom>
          <a:solidFill>
            <a:srgbClr val="00B050">
              <a:alpha val="50000"/>
            </a:srgbClr>
          </a:solidFill>
          <a:ln>
            <a:solidFill>
              <a:srgbClr val="00B05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C68E9882-11C1-497B-B51A-8FAE4D35B9F7}"/>
              </a:ext>
            </a:extLst>
          </p:cNvPr>
          <p:cNvSpPr/>
          <p:nvPr/>
        </p:nvSpPr>
        <p:spPr>
          <a:xfrm>
            <a:off x="5450569" y="2809213"/>
            <a:ext cx="144000" cy="144000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DA8B1E-51EB-4D14-8EAE-E1B2D0425862}"/>
              </a:ext>
            </a:extLst>
          </p:cNvPr>
          <p:cNvSpPr/>
          <p:nvPr/>
        </p:nvSpPr>
        <p:spPr>
          <a:xfrm>
            <a:off x="5535859" y="2921050"/>
            <a:ext cx="144000" cy="144000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id="{CF3F8348-C3AA-4C19-8F25-D5F87CA5F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127" y="2763567"/>
            <a:ext cx="410365" cy="237100"/>
          </a:xfrm>
          <a:prstGeom prst="rect">
            <a:avLst/>
          </a:prstGeom>
          <a:noFill/>
        </p:spPr>
      </p:pic>
      <p:pic>
        <p:nvPicPr>
          <p:cNvPr id="66" name="Picture 6" descr="IconExperience » G-Collection » Control Tower Icon">
            <a:extLst>
              <a:ext uri="{FF2B5EF4-FFF2-40B4-BE49-F238E27FC236}">
                <a16:creationId xmlns:a16="http://schemas.microsoft.com/office/drawing/2014/main" id="{BDB82DDF-C8F4-45FA-86DE-DA0B3B3CD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806" y="4874085"/>
            <a:ext cx="1769937" cy="176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ZoneTexte 80">
            <a:extLst>
              <a:ext uri="{FF2B5EF4-FFF2-40B4-BE49-F238E27FC236}">
                <a16:creationId xmlns:a16="http://schemas.microsoft.com/office/drawing/2014/main" id="{294539C0-C4C2-4AB5-A719-6163A1BF8034}"/>
              </a:ext>
            </a:extLst>
          </p:cNvPr>
          <p:cNvSpPr txBox="1"/>
          <p:nvPr/>
        </p:nvSpPr>
        <p:spPr>
          <a:xfrm>
            <a:off x="5329351" y="253814"/>
            <a:ext cx="57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T</a:t>
            </a:r>
            <a:r>
              <a:rPr lang="fr-FR" sz="1100" baseline="-25000" dirty="0"/>
              <a:t>i</a:t>
            </a:r>
          </a:p>
        </p:txBody>
      </p:sp>
      <p:sp>
        <p:nvSpPr>
          <p:cNvPr id="86" name="Forme libre : forme 85">
            <a:extLst>
              <a:ext uri="{FF2B5EF4-FFF2-40B4-BE49-F238E27FC236}">
                <a16:creationId xmlns:a16="http://schemas.microsoft.com/office/drawing/2014/main" id="{893B9B43-F334-450C-942D-4F925CA41209}"/>
              </a:ext>
            </a:extLst>
          </p:cNvPr>
          <p:cNvSpPr/>
          <p:nvPr/>
        </p:nvSpPr>
        <p:spPr>
          <a:xfrm>
            <a:off x="5514309" y="2297596"/>
            <a:ext cx="1414591" cy="576000"/>
          </a:xfrm>
          <a:custGeom>
            <a:avLst/>
            <a:gdLst>
              <a:gd name="connsiteX0" fmla="*/ 0 w 1481328"/>
              <a:gd name="connsiteY0" fmla="*/ 506869 h 506869"/>
              <a:gd name="connsiteX1" fmla="*/ 627888 w 1481328"/>
              <a:gd name="connsiteY1" fmla="*/ 25285 h 506869"/>
              <a:gd name="connsiteX2" fmla="*/ 1481328 w 1481328"/>
              <a:gd name="connsiteY2" fmla="*/ 110629 h 506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1328" h="506869">
                <a:moveTo>
                  <a:pt x="0" y="506869"/>
                </a:moveTo>
                <a:cubicBezTo>
                  <a:pt x="190500" y="299097"/>
                  <a:pt x="381000" y="91325"/>
                  <a:pt x="627888" y="25285"/>
                </a:cubicBezTo>
                <a:cubicBezTo>
                  <a:pt x="874776" y="-40755"/>
                  <a:pt x="1178052" y="34937"/>
                  <a:pt x="1481328" y="110629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93CE3C7E-05E8-492D-BFF9-051454C13AF4}"/>
              </a:ext>
            </a:extLst>
          </p:cNvPr>
          <p:cNvSpPr txBox="1"/>
          <p:nvPr/>
        </p:nvSpPr>
        <p:spPr>
          <a:xfrm>
            <a:off x="6578445" y="256689"/>
            <a:ext cx="57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T</a:t>
            </a:r>
            <a:r>
              <a:rPr lang="fr-FR" sz="1100" baseline="-25000" dirty="0"/>
              <a:t>i+1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395F7009-533A-406B-8E7B-52828801946A}"/>
              </a:ext>
            </a:extLst>
          </p:cNvPr>
          <p:cNvSpPr txBox="1"/>
          <p:nvPr/>
        </p:nvSpPr>
        <p:spPr>
          <a:xfrm>
            <a:off x="8141869" y="260109"/>
            <a:ext cx="481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T</a:t>
            </a:r>
            <a:r>
              <a:rPr lang="fr-FR" sz="1100" baseline="-25000" dirty="0"/>
              <a:t>i+2</a:t>
            </a:r>
          </a:p>
        </p:txBody>
      </p:sp>
      <p:sp>
        <p:nvSpPr>
          <p:cNvPr id="47" name="Forme libre : forme 46">
            <a:extLst>
              <a:ext uri="{FF2B5EF4-FFF2-40B4-BE49-F238E27FC236}">
                <a16:creationId xmlns:a16="http://schemas.microsoft.com/office/drawing/2014/main" id="{FD2FA59E-A7E8-473F-890E-3D8F906DA971}"/>
              </a:ext>
            </a:extLst>
          </p:cNvPr>
          <p:cNvSpPr/>
          <p:nvPr/>
        </p:nvSpPr>
        <p:spPr>
          <a:xfrm>
            <a:off x="651065" y="418557"/>
            <a:ext cx="497840" cy="260477"/>
          </a:xfrm>
          <a:custGeom>
            <a:avLst/>
            <a:gdLst>
              <a:gd name="connsiteX0" fmla="*/ 0 w 1249680"/>
              <a:gd name="connsiteY0" fmla="*/ 750898 h 750898"/>
              <a:gd name="connsiteX1" fmla="*/ 335280 w 1249680"/>
              <a:gd name="connsiteY1" fmla="*/ 55954 h 750898"/>
              <a:gd name="connsiteX2" fmla="*/ 1249680 w 1249680"/>
              <a:gd name="connsiteY2" fmla="*/ 92530 h 75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680" h="750898">
                <a:moveTo>
                  <a:pt x="0" y="750898"/>
                </a:moveTo>
                <a:cubicBezTo>
                  <a:pt x="63500" y="458290"/>
                  <a:pt x="127000" y="165682"/>
                  <a:pt x="335280" y="55954"/>
                </a:cubicBezTo>
                <a:cubicBezTo>
                  <a:pt x="543560" y="-53774"/>
                  <a:pt x="896620" y="19378"/>
                  <a:pt x="1249680" y="92530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DD7E0877-EB35-4616-89C0-93934D3C64C2}"/>
              </a:ext>
            </a:extLst>
          </p:cNvPr>
          <p:cNvCxnSpPr>
            <a:cxnSpLocks/>
          </p:cNvCxnSpPr>
          <p:nvPr/>
        </p:nvCxnSpPr>
        <p:spPr>
          <a:xfrm flipV="1">
            <a:off x="4279571" y="0"/>
            <a:ext cx="0" cy="68580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rganigramme : Connecteur 56">
            <a:extLst>
              <a:ext uri="{FF2B5EF4-FFF2-40B4-BE49-F238E27FC236}">
                <a16:creationId xmlns:a16="http://schemas.microsoft.com/office/drawing/2014/main" id="{67BD785C-31E5-4802-A5D4-D7E63ABE1530}"/>
              </a:ext>
            </a:extLst>
          </p:cNvPr>
          <p:cNvSpPr/>
          <p:nvPr/>
        </p:nvSpPr>
        <p:spPr>
          <a:xfrm>
            <a:off x="563967" y="1495188"/>
            <a:ext cx="576000" cy="576000"/>
          </a:xfrm>
          <a:prstGeom prst="flowChartConnector">
            <a:avLst/>
          </a:prstGeom>
          <a:solidFill>
            <a:srgbClr val="00B050">
              <a:alpha val="50000"/>
            </a:srgbClr>
          </a:solidFill>
          <a:ln>
            <a:solidFill>
              <a:srgbClr val="00B05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2C4F77E-F429-43A9-B16E-CA69B4B5F708}"/>
              </a:ext>
            </a:extLst>
          </p:cNvPr>
          <p:cNvSpPr txBox="1"/>
          <p:nvPr/>
        </p:nvSpPr>
        <p:spPr>
          <a:xfrm>
            <a:off x="1642649" y="1458791"/>
            <a:ext cx="201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Predicted point (GS) &amp; threshold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D866B6B3-CD39-4AC5-8883-687C44967A20}"/>
              </a:ext>
            </a:extLst>
          </p:cNvPr>
          <p:cNvSpPr txBox="1"/>
          <p:nvPr/>
        </p:nvSpPr>
        <p:spPr>
          <a:xfrm>
            <a:off x="1771321" y="309702"/>
            <a:ext cx="170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Prediction (GS)</a:t>
            </a:r>
            <a:endParaRPr lang="fr-FR" baseline="-25000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DEDDD248-78EA-444F-A6D5-6882228AA482}"/>
              </a:ext>
            </a:extLst>
          </p:cNvPr>
          <p:cNvSpPr txBox="1"/>
          <p:nvPr/>
        </p:nvSpPr>
        <p:spPr>
          <a:xfrm>
            <a:off x="1651142" y="4412993"/>
            <a:ext cx="2121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Point used for next prediction (plane)</a:t>
            </a: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51FEF929-5FF9-444E-BFF3-5094FFEFD345}"/>
              </a:ext>
            </a:extLst>
          </p:cNvPr>
          <p:cNvSpPr/>
          <p:nvPr/>
        </p:nvSpPr>
        <p:spPr>
          <a:xfrm>
            <a:off x="831528" y="4730085"/>
            <a:ext cx="144000" cy="144000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BEF3912D-F077-4A6D-89BF-31E408DBDF5B}"/>
              </a:ext>
            </a:extLst>
          </p:cNvPr>
          <p:cNvSpPr txBox="1"/>
          <p:nvPr/>
        </p:nvSpPr>
        <p:spPr>
          <a:xfrm>
            <a:off x="1842135" y="5660406"/>
            <a:ext cx="170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Ground Station</a:t>
            </a:r>
          </a:p>
        </p:txBody>
      </p:sp>
      <p:pic>
        <p:nvPicPr>
          <p:cNvPr id="71" name="Picture 6" descr="IconExperience » G-Collection » Control Tower Icon">
            <a:extLst>
              <a:ext uri="{FF2B5EF4-FFF2-40B4-BE49-F238E27FC236}">
                <a16:creationId xmlns:a16="http://schemas.microsoft.com/office/drawing/2014/main" id="{074D612E-056C-43E2-9240-F5282AE90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11" y="5386310"/>
            <a:ext cx="818237" cy="81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Organigramme : Connecteur 72">
            <a:extLst>
              <a:ext uri="{FF2B5EF4-FFF2-40B4-BE49-F238E27FC236}">
                <a16:creationId xmlns:a16="http://schemas.microsoft.com/office/drawing/2014/main" id="{F85CBDF8-9726-4301-A6BC-23A744B975F5}"/>
              </a:ext>
            </a:extLst>
          </p:cNvPr>
          <p:cNvSpPr/>
          <p:nvPr/>
        </p:nvSpPr>
        <p:spPr>
          <a:xfrm>
            <a:off x="570763" y="2484175"/>
            <a:ext cx="576000" cy="576000"/>
          </a:xfrm>
          <a:prstGeom prst="flowChartConnector">
            <a:avLst/>
          </a:prstGeom>
          <a:solidFill>
            <a:srgbClr val="FFC000">
              <a:alpha val="50000"/>
            </a:srgbClr>
          </a:solidFill>
          <a:ln>
            <a:solidFill>
              <a:srgbClr val="FFC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37E79A89-3EEC-47F8-AB26-4641BFD29726}"/>
              </a:ext>
            </a:extLst>
          </p:cNvPr>
          <p:cNvSpPr txBox="1"/>
          <p:nvPr/>
        </p:nvSpPr>
        <p:spPr>
          <a:xfrm>
            <a:off x="1642648" y="2432906"/>
            <a:ext cx="2058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Predicted point (plane) &amp; threshold</a:t>
            </a:r>
          </a:p>
        </p:txBody>
      </p:sp>
      <p:sp>
        <p:nvSpPr>
          <p:cNvPr id="75" name="Organigramme : Connecteur 74">
            <a:extLst>
              <a:ext uri="{FF2B5EF4-FFF2-40B4-BE49-F238E27FC236}">
                <a16:creationId xmlns:a16="http://schemas.microsoft.com/office/drawing/2014/main" id="{15AD8141-1924-45DE-896D-020FD7CE4743}"/>
              </a:ext>
            </a:extLst>
          </p:cNvPr>
          <p:cNvSpPr/>
          <p:nvPr/>
        </p:nvSpPr>
        <p:spPr>
          <a:xfrm>
            <a:off x="5236097" y="2593213"/>
            <a:ext cx="576000" cy="576000"/>
          </a:xfrm>
          <a:prstGeom prst="flowChartConnector">
            <a:avLst/>
          </a:prstGeom>
          <a:solidFill>
            <a:srgbClr val="FFC000">
              <a:alpha val="50000"/>
            </a:srgbClr>
          </a:solidFill>
          <a:ln>
            <a:solidFill>
              <a:srgbClr val="FFC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rganigramme : Connecteur 76">
            <a:extLst>
              <a:ext uri="{FF2B5EF4-FFF2-40B4-BE49-F238E27FC236}">
                <a16:creationId xmlns:a16="http://schemas.microsoft.com/office/drawing/2014/main" id="{034BC6EC-504A-4224-9511-9F46A1D0BB6C}"/>
              </a:ext>
            </a:extLst>
          </p:cNvPr>
          <p:cNvSpPr/>
          <p:nvPr/>
        </p:nvSpPr>
        <p:spPr>
          <a:xfrm>
            <a:off x="6637764" y="2132764"/>
            <a:ext cx="576000" cy="576000"/>
          </a:xfrm>
          <a:prstGeom prst="flowChartConnector">
            <a:avLst/>
          </a:prstGeom>
          <a:solidFill>
            <a:srgbClr val="FFC000">
              <a:alpha val="50000"/>
            </a:srgbClr>
          </a:solidFill>
          <a:ln>
            <a:solidFill>
              <a:srgbClr val="FFC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Image 78">
            <a:extLst>
              <a:ext uri="{FF2B5EF4-FFF2-40B4-BE49-F238E27FC236}">
                <a16:creationId xmlns:a16="http://schemas.microsoft.com/office/drawing/2014/main" id="{623070E7-E0D6-4990-BEE8-CD3D09A26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321" y="2183664"/>
            <a:ext cx="410365" cy="237100"/>
          </a:xfrm>
          <a:prstGeom prst="rect">
            <a:avLst/>
          </a:prstGeom>
          <a:noFill/>
        </p:spPr>
      </p:pic>
      <p:sp>
        <p:nvSpPr>
          <p:cNvPr id="80" name="Organigramme : Connecteur 79">
            <a:extLst>
              <a:ext uri="{FF2B5EF4-FFF2-40B4-BE49-F238E27FC236}">
                <a16:creationId xmlns:a16="http://schemas.microsoft.com/office/drawing/2014/main" id="{BC03BB55-CE7F-45C4-990B-2C184882B3FB}"/>
              </a:ext>
            </a:extLst>
          </p:cNvPr>
          <p:cNvSpPr/>
          <p:nvPr/>
        </p:nvSpPr>
        <p:spPr>
          <a:xfrm>
            <a:off x="6791805" y="2408522"/>
            <a:ext cx="576000" cy="576000"/>
          </a:xfrm>
          <a:prstGeom prst="flowChartConnector">
            <a:avLst/>
          </a:prstGeom>
          <a:solidFill>
            <a:srgbClr val="00B050">
              <a:alpha val="50000"/>
            </a:srgbClr>
          </a:solidFill>
          <a:ln>
            <a:solidFill>
              <a:srgbClr val="00B05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A0C5C7B0-E695-4A01-9AC3-C2105E8A3144}"/>
              </a:ext>
            </a:extLst>
          </p:cNvPr>
          <p:cNvSpPr/>
          <p:nvPr/>
        </p:nvSpPr>
        <p:spPr>
          <a:xfrm>
            <a:off x="8234622" y="1260333"/>
            <a:ext cx="144000" cy="144000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0D7D4F71-1D0F-47E0-A905-257733A8DBA8}"/>
              </a:ext>
            </a:extLst>
          </p:cNvPr>
          <p:cNvSpPr/>
          <p:nvPr/>
        </p:nvSpPr>
        <p:spPr>
          <a:xfrm>
            <a:off x="8164163" y="2448570"/>
            <a:ext cx="144000" cy="144000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D3290D9C-1D90-4B70-8694-44F67875C2B1}"/>
              </a:ext>
            </a:extLst>
          </p:cNvPr>
          <p:cNvSpPr/>
          <p:nvPr/>
        </p:nvSpPr>
        <p:spPr>
          <a:xfrm>
            <a:off x="7010941" y="2630079"/>
            <a:ext cx="144000" cy="144000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31F1032E-8E5B-43C0-AD92-1074D531CDDE}"/>
              </a:ext>
            </a:extLst>
          </p:cNvPr>
          <p:cNvSpPr/>
          <p:nvPr/>
        </p:nvSpPr>
        <p:spPr>
          <a:xfrm>
            <a:off x="6959564" y="1450183"/>
            <a:ext cx="1223930" cy="852151"/>
          </a:xfrm>
          <a:custGeom>
            <a:avLst/>
            <a:gdLst>
              <a:gd name="connsiteX0" fmla="*/ 0 w 1291590"/>
              <a:gd name="connsiteY0" fmla="*/ 853440 h 853440"/>
              <a:gd name="connsiteX1" fmla="*/ 403860 w 1291590"/>
              <a:gd name="connsiteY1" fmla="*/ 232410 h 853440"/>
              <a:gd name="connsiteX2" fmla="*/ 1291590 w 1291590"/>
              <a:gd name="connsiteY2" fmla="*/ 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590" h="853440">
                <a:moveTo>
                  <a:pt x="0" y="853440"/>
                </a:moveTo>
                <a:cubicBezTo>
                  <a:pt x="94297" y="614045"/>
                  <a:pt x="188595" y="374650"/>
                  <a:pt x="403860" y="232410"/>
                </a:cubicBezTo>
                <a:cubicBezTo>
                  <a:pt x="619125" y="90170"/>
                  <a:pt x="955357" y="45085"/>
                  <a:pt x="1291590" y="0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rganigramme : Connecteur 106">
            <a:extLst>
              <a:ext uri="{FF2B5EF4-FFF2-40B4-BE49-F238E27FC236}">
                <a16:creationId xmlns:a16="http://schemas.microsoft.com/office/drawing/2014/main" id="{2BBD8074-6D31-4C70-86B6-02CD29EF1CE1}"/>
              </a:ext>
            </a:extLst>
          </p:cNvPr>
          <p:cNvSpPr/>
          <p:nvPr/>
        </p:nvSpPr>
        <p:spPr>
          <a:xfrm>
            <a:off x="7901498" y="1161120"/>
            <a:ext cx="576000" cy="576000"/>
          </a:xfrm>
          <a:prstGeom prst="flowChartConnector">
            <a:avLst/>
          </a:prstGeom>
          <a:solidFill>
            <a:srgbClr val="FFC000">
              <a:alpha val="50000"/>
            </a:srgbClr>
          </a:solidFill>
          <a:ln>
            <a:solidFill>
              <a:srgbClr val="FFC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Image 107">
            <a:extLst>
              <a:ext uri="{FF2B5EF4-FFF2-40B4-BE49-F238E27FC236}">
                <a16:creationId xmlns:a16="http://schemas.microsoft.com/office/drawing/2014/main" id="{18CF69E0-BB33-484E-9E3B-4B94B62CC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999" y="1213783"/>
            <a:ext cx="410365" cy="237100"/>
          </a:xfrm>
          <a:prstGeom prst="rect">
            <a:avLst/>
          </a:prstGeom>
          <a:noFill/>
        </p:spPr>
      </p:pic>
      <p:sp>
        <p:nvSpPr>
          <p:cNvPr id="111" name="Organigramme : Connecteur 110">
            <a:extLst>
              <a:ext uri="{FF2B5EF4-FFF2-40B4-BE49-F238E27FC236}">
                <a16:creationId xmlns:a16="http://schemas.microsoft.com/office/drawing/2014/main" id="{0ED15894-81D7-45A4-970C-3940FB75A923}"/>
              </a:ext>
            </a:extLst>
          </p:cNvPr>
          <p:cNvSpPr/>
          <p:nvPr/>
        </p:nvSpPr>
        <p:spPr>
          <a:xfrm>
            <a:off x="7946622" y="2232570"/>
            <a:ext cx="576000" cy="576000"/>
          </a:xfrm>
          <a:prstGeom prst="flowChartConnector">
            <a:avLst/>
          </a:prstGeom>
          <a:solidFill>
            <a:srgbClr val="00B050">
              <a:alpha val="50000"/>
            </a:srgbClr>
          </a:solidFill>
          <a:ln>
            <a:solidFill>
              <a:srgbClr val="00B05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C30ED030-821C-4A1F-890C-49F82602C0D2}"/>
              </a:ext>
            </a:extLst>
          </p:cNvPr>
          <p:cNvSpPr/>
          <p:nvPr/>
        </p:nvSpPr>
        <p:spPr>
          <a:xfrm>
            <a:off x="6509502" y="2808569"/>
            <a:ext cx="501440" cy="2127885"/>
          </a:xfrm>
          <a:custGeom>
            <a:avLst/>
            <a:gdLst>
              <a:gd name="connsiteX0" fmla="*/ 100201 w 572641"/>
              <a:gd name="connsiteY0" fmla="*/ 2275840 h 2275840"/>
              <a:gd name="connsiteX1" fmla="*/ 34161 w 572641"/>
              <a:gd name="connsiteY1" fmla="*/ 965200 h 2275840"/>
              <a:gd name="connsiteX2" fmla="*/ 572641 w 572641"/>
              <a:gd name="connsiteY2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641" h="2275840">
                <a:moveTo>
                  <a:pt x="100201" y="2275840"/>
                </a:moveTo>
                <a:cubicBezTo>
                  <a:pt x="27811" y="1810173"/>
                  <a:pt x="-44579" y="1344507"/>
                  <a:pt x="34161" y="965200"/>
                </a:cubicBezTo>
                <a:cubicBezTo>
                  <a:pt x="112901" y="585893"/>
                  <a:pt x="342771" y="292946"/>
                  <a:pt x="572641" y="0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orme libre : forme 112">
            <a:extLst>
              <a:ext uri="{FF2B5EF4-FFF2-40B4-BE49-F238E27FC236}">
                <a16:creationId xmlns:a16="http://schemas.microsoft.com/office/drawing/2014/main" id="{6C50D726-B3FC-4B6D-B209-C908F50A5D99}"/>
              </a:ext>
            </a:extLst>
          </p:cNvPr>
          <p:cNvSpPr/>
          <p:nvPr/>
        </p:nvSpPr>
        <p:spPr>
          <a:xfrm>
            <a:off x="7225137" y="2592570"/>
            <a:ext cx="899472" cy="2384823"/>
          </a:xfrm>
          <a:custGeom>
            <a:avLst/>
            <a:gdLst>
              <a:gd name="connsiteX0" fmla="*/ 100201 w 572641"/>
              <a:gd name="connsiteY0" fmla="*/ 2275840 h 2275840"/>
              <a:gd name="connsiteX1" fmla="*/ 34161 w 572641"/>
              <a:gd name="connsiteY1" fmla="*/ 965200 h 2275840"/>
              <a:gd name="connsiteX2" fmla="*/ 572641 w 572641"/>
              <a:gd name="connsiteY2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641" h="2275840">
                <a:moveTo>
                  <a:pt x="100201" y="2275840"/>
                </a:moveTo>
                <a:cubicBezTo>
                  <a:pt x="27811" y="1810173"/>
                  <a:pt x="-44579" y="1344507"/>
                  <a:pt x="34161" y="965200"/>
                </a:cubicBezTo>
                <a:cubicBezTo>
                  <a:pt x="112901" y="585893"/>
                  <a:pt x="342771" y="292946"/>
                  <a:pt x="572641" y="0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3B61488E-EAD1-4DAF-9DF1-417729E5F15A}"/>
              </a:ext>
            </a:extLst>
          </p:cNvPr>
          <p:cNvSpPr txBox="1"/>
          <p:nvPr/>
        </p:nvSpPr>
        <p:spPr>
          <a:xfrm>
            <a:off x="1651142" y="3505465"/>
            <a:ext cx="2058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Point used for next prediction (GS)</a:t>
            </a:r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6F02C606-2641-4610-BE15-F1E2FD504D23}"/>
              </a:ext>
            </a:extLst>
          </p:cNvPr>
          <p:cNvSpPr/>
          <p:nvPr/>
        </p:nvSpPr>
        <p:spPr>
          <a:xfrm>
            <a:off x="831528" y="3823130"/>
            <a:ext cx="144000" cy="144000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orme libre : forme 115">
            <a:extLst>
              <a:ext uri="{FF2B5EF4-FFF2-40B4-BE49-F238E27FC236}">
                <a16:creationId xmlns:a16="http://schemas.microsoft.com/office/drawing/2014/main" id="{6C11A8D7-B973-4452-BE07-D32C882DB446}"/>
              </a:ext>
            </a:extLst>
          </p:cNvPr>
          <p:cNvSpPr/>
          <p:nvPr/>
        </p:nvSpPr>
        <p:spPr>
          <a:xfrm>
            <a:off x="643471" y="1021190"/>
            <a:ext cx="497840" cy="260477"/>
          </a:xfrm>
          <a:custGeom>
            <a:avLst/>
            <a:gdLst>
              <a:gd name="connsiteX0" fmla="*/ 0 w 1249680"/>
              <a:gd name="connsiteY0" fmla="*/ 750898 h 750898"/>
              <a:gd name="connsiteX1" fmla="*/ 335280 w 1249680"/>
              <a:gd name="connsiteY1" fmla="*/ 55954 h 750898"/>
              <a:gd name="connsiteX2" fmla="*/ 1249680 w 1249680"/>
              <a:gd name="connsiteY2" fmla="*/ 92530 h 75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680" h="750898">
                <a:moveTo>
                  <a:pt x="0" y="750898"/>
                </a:moveTo>
                <a:cubicBezTo>
                  <a:pt x="63500" y="458290"/>
                  <a:pt x="127000" y="165682"/>
                  <a:pt x="335280" y="55954"/>
                </a:cubicBezTo>
                <a:cubicBezTo>
                  <a:pt x="543560" y="-53774"/>
                  <a:pt x="896620" y="19378"/>
                  <a:pt x="1249680" y="92530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10751D31-7CAB-484B-BBD3-BC7E60970A85}"/>
              </a:ext>
            </a:extLst>
          </p:cNvPr>
          <p:cNvSpPr txBox="1"/>
          <p:nvPr/>
        </p:nvSpPr>
        <p:spPr>
          <a:xfrm>
            <a:off x="1558783" y="828262"/>
            <a:ext cx="201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Prediction (plane)</a:t>
            </a:r>
            <a:endParaRPr lang="fr-FR" baseline="-25000" dirty="0"/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D991FA21-C1F9-4524-808A-186056D4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A111-562B-48A5-A5C6-ABBF283D1EF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006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DC17F968-B1E6-4E09-AD17-AD56D66BF6CD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7444816" y="2390331"/>
            <a:ext cx="817679" cy="2500282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C1573DAC-FD49-4411-A35F-AF41510EF5B8}"/>
              </a:ext>
            </a:extLst>
          </p:cNvPr>
          <p:cNvCxnSpPr>
            <a:cxnSpLocks/>
            <a:stCxn id="88" idx="2"/>
          </p:cNvCxnSpPr>
          <p:nvPr/>
        </p:nvCxnSpPr>
        <p:spPr>
          <a:xfrm flipV="1">
            <a:off x="6478990" y="2013726"/>
            <a:ext cx="1551988" cy="34680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87858EE9-8A41-43B8-B2F2-960C335F2D5C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8282688" y="1814331"/>
            <a:ext cx="1099216" cy="5748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F23EA8E1-3455-47EF-962B-F949D3F9CE9C}"/>
              </a:ext>
            </a:extLst>
          </p:cNvPr>
          <p:cNvCxnSpPr>
            <a:cxnSpLocks/>
          </p:cNvCxnSpPr>
          <p:nvPr/>
        </p:nvCxnSpPr>
        <p:spPr>
          <a:xfrm flipV="1">
            <a:off x="5238167" y="2360531"/>
            <a:ext cx="1249680" cy="6248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FEE88C2F-805F-4E39-8ABD-54D7542D1CDA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487847" y="2360531"/>
            <a:ext cx="1794841" cy="286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rganigramme : Connecteur 36">
            <a:extLst>
              <a:ext uri="{FF2B5EF4-FFF2-40B4-BE49-F238E27FC236}">
                <a16:creationId xmlns:a16="http://schemas.microsoft.com/office/drawing/2014/main" id="{BDE2F53B-0450-41D5-9456-07B48791B3AB}"/>
              </a:ext>
            </a:extLst>
          </p:cNvPr>
          <p:cNvSpPr/>
          <p:nvPr/>
        </p:nvSpPr>
        <p:spPr>
          <a:xfrm>
            <a:off x="4950167" y="2697371"/>
            <a:ext cx="576000" cy="576000"/>
          </a:xfrm>
          <a:prstGeom prst="flowChartConnector">
            <a:avLst/>
          </a:prstGeom>
          <a:solidFill>
            <a:srgbClr val="00B050">
              <a:alpha val="50000"/>
            </a:srgbClr>
          </a:solidFill>
          <a:ln>
            <a:solidFill>
              <a:srgbClr val="00B05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DA8B1E-51EB-4D14-8EAE-E1B2D0425862}"/>
              </a:ext>
            </a:extLst>
          </p:cNvPr>
          <p:cNvSpPr/>
          <p:nvPr/>
        </p:nvSpPr>
        <p:spPr>
          <a:xfrm>
            <a:off x="5166167" y="2913371"/>
            <a:ext cx="144000" cy="144000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ADB42755-F9BC-47FB-96D5-1DBA02B7B6BD}"/>
              </a:ext>
            </a:extLst>
          </p:cNvPr>
          <p:cNvSpPr/>
          <p:nvPr/>
        </p:nvSpPr>
        <p:spPr>
          <a:xfrm>
            <a:off x="6199847" y="2072531"/>
            <a:ext cx="576000" cy="576000"/>
          </a:xfrm>
          <a:prstGeom prst="flowChartConnector">
            <a:avLst/>
          </a:prstGeom>
          <a:solidFill>
            <a:srgbClr val="00B050">
              <a:alpha val="50000"/>
            </a:srgbClr>
          </a:solidFill>
          <a:ln>
            <a:solidFill>
              <a:srgbClr val="00B05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F56EFE1-65D9-40AB-A4F0-10B9B9E3775E}"/>
              </a:ext>
            </a:extLst>
          </p:cNvPr>
          <p:cNvSpPr/>
          <p:nvPr/>
        </p:nvSpPr>
        <p:spPr>
          <a:xfrm>
            <a:off x="6415847" y="2288531"/>
            <a:ext cx="144000" cy="144000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14E6FCE7-55FB-49D1-8F7C-3CB133CABBBF}"/>
              </a:ext>
            </a:extLst>
          </p:cNvPr>
          <p:cNvSpPr/>
          <p:nvPr/>
        </p:nvSpPr>
        <p:spPr>
          <a:xfrm>
            <a:off x="7744167" y="1742331"/>
            <a:ext cx="576000" cy="576000"/>
          </a:xfrm>
          <a:prstGeom prst="flowChartConnector">
            <a:avLst/>
          </a:prstGeom>
          <a:solidFill>
            <a:srgbClr val="FF0000">
              <a:alpha val="50000"/>
            </a:srgbClr>
          </a:solidFill>
          <a:ln>
            <a:solidFill>
              <a:srgbClr val="FF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B95C4E1E-DFD3-49F4-A327-6C74090077B6}"/>
              </a:ext>
            </a:extLst>
          </p:cNvPr>
          <p:cNvSpPr/>
          <p:nvPr/>
        </p:nvSpPr>
        <p:spPr>
          <a:xfrm>
            <a:off x="8198672" y="2318638"/>
            <a:ext cx="144000" cy="144000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id="{CF3F8348-C3AA-4C19-8F25-D5F87CA5F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914" y="2820271"/>
            <a:ext cx="410365" cy="237100"/>
          </a:xfrm>
          <a:prstGeom prst="rect">
            <a:avLst/>
          </a:prstGeom>
          <a:noFill/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5D9CC4A4-292B-405F-BAD2-021B1DD30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013" y="2371049"/>
            <a:ext cx="410365" cy="237100"/>
          </a:xfrm>
          <a:prstGeom prst="rect">
            <a:avLst/>
          </a:prstGeom>
          <a:noFill/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BC6F815A-8A3B-421D-80E4-B32AC66EC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409" y="2284812"/>
            <a:ext cx="410365" cy="237100"/>
          </a:xfrm>
          <a:prstGeom prst="rect">
            <a:avLst/>
          </a:prstGeom>
          <a:noFill/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7F0B3142-D750-41CF-9BE1-3D6D697D0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721" y="1896797"/>
            <a:ext cx="410365" cy="237100"/>
          </a:xfrm>
          <a:prstGeom prst="rect">
            <a:avLst/>
          </a:prstGeom>
          <a:noFill/>
        </p:spPr>
      </p:pic>
      <p:sp>
        <p:nvSpPr>
          <p:cNvPr id="64" name="Organigramme : Connecteur 63">
            <a:extLst>
              <a:ext uri="{FF2B5EF4-FFF2-40B4-BE49-F238E27FC236}">
                <a16:creationId xmlns:a16="http://schemas.microsoft.com/office/drawing/2014/main" id="{532CF29E-A988-4E4F-9969-F0DD33709FDB}"/>
              </a:ext>
            </a:extLst>
          </p:cNvPr>
          <p:cNvSpPr/>
          <p:nvPr/>
        </p:nvSpPr>
        <p:spPr>
          <a:xfrm>
            <a:off x="9083110" y="1540554"/>
            <a:ext cx="576000" cy="576000"/>
          </a:xfrm>
          <a:prstGeom prst="flowChartConnector">
            <a:avLst/>
          </a:prstGeom>
          <a:solidFill>
            <a:srgbClr val="00B050">
              <a:alpha val="50000"/>
            </a:srgbClr>
          </a:solidFill>
          <a:ln>
            <a:solidFill>
              <a:srgbClr val="00B05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D70C84ED-DCD1-4E37-9D7A-77250D38814B}"/>
              </a:ext>
            </a:extLst>
          </p:cNvPr>
          <p:cNvSpPr/>
          <p:nvPr/>
        </p:nvSpPr>
        <p:spPr>
          <a:xfrm>
            <a:off x="9299110" y="1756554"/>
            <a:ext cx="144000" cy="144000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" descr="IconExperience » G-Collection » Control Tower Icon">
            <a:extLst>
              <a:ext uri="{FF2B5EF4-FFF2-40B4-BE49-F238E27FC236}">
                <a16:creationId xmlns:a16="http://schemas.microsoft.com/office/drawing/2014/main" id="{BDB82DDF-C8F4-45FA-86DE-DA0B3B3CD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847" y="4890613"/>
            <a:ext cx="1769937" cy="176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ZoneTexte 80">
            <a:extLst>
              <a:ext uri="{FF2B5EF4-FFF2-40B4-BE49-F238E27FC236}">
                <a16:creationId xmlns:a16="http://schemas.microsoft.com/office/drawing/2014/main" id="{294539C0-C4C2-4AB5-A719-6163A1BF8034}"/>
              </a:ext>
            </a:extLst>
          </p:cNvPr>
          <p:cNvSpPr txBox="1"/>
          <p:nvPr/>
        </p:nvSpPr>
        <p:spPr>
          <a:xfrm>
            <a:off x="5010362" y="1145144"/>
            <a:ext cx="57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T</a:t>
            </a:r>
            <a:r>
              <a:rPr lang="fr-FR" sz="1100" baseline="-25000" dirty="0"/>
              <a:t>i</a:t>
            </a:r>
          </a:p>
        </p:txBody>
      </p:sp>
      <p:sp>
        <p:nvSpPr>
          <p:cNvPr id="84" name="Forme libre : forme 83">
            <a:extLst>
              <a:ext uri="{FF2B5EF4-FFF2-40B4-BE49-F238E27FC236}">
                <a16:creationId xmlns:a16="http://schemas.microsoft.com/office/drawing/2014/main" id="{0FAF1837-3043-498C-B098-110908E0185A}"/>
              </a:ext>
            </a:extLst>
          </p:cNvPr>
          <p:cNvSpPr/>
          <p:nvPr/>
        </p:nvSpPr>
        <p:spPr>
          <a:xfrm>
            <a:off x="5192446" y="2276705"/>
            <a:ext cx="1294815" cy="666808"/>
          </a:xfrm>
          <a:custGeom>
            <a:avLst/>
            <a:gdLst>
              <a:gd name="connsiteX0" fmla="*/ 0 w 1249680"/>
              <a:gd name="connsiteY0" fmla="*/ 750898 h 750898"/>
              <a:gd name="connsiteX1" fmla="*/ 335280 w 1249680"/>
              <a:gd name="connsiteY1" fmla="*/ 55954 h 750898"/>
              <a:gd name="connsiteX2" fmla="*/ 1249680 w 1249680"/>
              <a:gd name="connsiteY2" fmla="*/ 92530 h 75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680" h="750898">
                <a:moveTo>
                  <a:pt x="0" y="750898"/>
                </a:moveTo>
                <a:cubicBezTo>
                  <a:pt x="63500" y="458290"/>
                  <a:pt x="127000" y="165682"/>
                  <a:pt x="335280" y="55954"/>
                </a:cubicBezTo>
                <a:cubicBezTo>
                  <a:pt x="543560" y="-53774"/>
                  <a:pt x="896620" y="19378"/>
                  <a:pt x="1249680" y="9253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orme libre : forme 85">
            <a:extLst>
              <a:ext uri="{FF2B5EF4-FFF2-40B4-BE49-F238E27FC236}">
                <a16:creationId xmlns:a16="http://schemas.microsoft.com/office/drawing/2014/main" id="{893B9B43-F334-450C-942D-4F925CA41209}"/>
              </a:ext>
            </a:extLst>
          </p:cNvPr>
          <p:cNvSpPr/>
          <p:nvPr/>
        </p:nvSpPr>
        <p:spPr>
          <a:xfrm>
            <a:off x="6618160" y="1900578"/>
            <a:ext cx="1414591" cy="576000"/>
          </a:xfrm>
          <a:custGeom>
            <a:avLst/>
            <a:gdLst>
              <a:gd name="connsiteX0" fmla="*/ 0 w 1481328"/>
              <a:gd name="connsiteY0" fmla="*/ 506869 h 506869"/>
              <a:gd name="connsiteX1" fmla="*/ 627888 w 1481328"/>
              <a:gd name="connsiteY1" fmla="*/ 25285 h 506869"/>
              <a:gd name="connsiteX2" fmla="*/ 1481328 w 1481328"/>
              <a:gd name="connsiteY2" fmla="*/ 110629 h 506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1328" h="506869">
                <a:moveTo>
                  <a:pt x="0" y="506869"/>
                </a:moveTo>
                <a:cubicBezTo>
                  <a:pt x="190500" y="299097"/>
                  <a:pt x="381000" y="91325"/>
                  <a:pt x="627888" y="25285"/>
                </a:cubicBezTo>
                <a:cubicBezTo>
                  <a:pt x="874776" y="-40755"/>
                  <a:pt x="1178052" y="34937"/>
                  <a:pt x="1481328" y="11062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orme libre : forme 86">
            <a:extLst>
              <a:ext uri="{FF2B5EF4-FFF2-40B4-BE49-F238E27FC236}">
                <a16:creationId xmlns:a16="http://schemas.microsoft.com/office/drawing/2014/main" id="{16A5BCCD-9E9F-483B-B754-E327363C1247}"/>
              </a:ext>
            </a:extLst>
          </p:cNvPr>
          <p:cNvSpPr/>
          <p:nvPr/>
        </p:nvSpPr>
        <p:spPr>
          <a:xfrm>
            <a:off x="8282688" y="1822231"/>
            <a:ext cx="1072896" cy="576694"/>
          </a:xfrm>
          <a:custGeom>
            <a:avLst/>
            <a:gdLst>
              <a:gd name="connsiteX0" fmla="*/ 0 w 1072896"/>
              <a:gd name="connsiteY0" fmla="*/ 566928 h 576694"/>
              <a:gd name="connsiteX1" fmla="*/ 646176 w 1072896"/>
              <a:gd name="connsiteY1" fmla="*/ 499872 h 576694"/>
              <a:gd name="connsiteX2" fmla="*/ 1072896 w 1072896"/>
              <a:gd name="connsiteY2" fmla="*/ 0 h 576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2896" h="576694">
                <a:moveTo>
                  <a:pt x="0" y="566928"/>
                </a:moveTo>
                <a:cubicBezTo>
                  <a:pt x="233680" y="580644"/>
                  <a:pt x="467360" y="594360"/>
                  <a:pt x="646176" y="499872"/>
                </a:cubicBezTo>
                <a:cubicBezTo>
                  <a:pt x="824992" y="405384"/>
                  <a:pt x="948944" y="202692"/>
                  <a:pt x="1072896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orme libre : forme 87">
            <a:extLst>
              <a:ext uri="{FF2B5EF4-FFF2-40B4-BE49-F238E27FC236}">
                <a16:creationId xmlns:a16="http://schemas.microsoft.com/office/drawing/2014/main" id="{42936604-F2B0-4E53-AB47-5FE8C7E1B55C}"/>
              </a:ext>
            </a:extLst>
          </p:cNvPr>
          <p:cNvSpPr/>
          <p:nvPr/>
        </p:nvSpPr>
        <p:spPr>
          <a:xfrm>
            <a:off x="6271847" y="2360531"/>
            <a:ext cx="718509" cy="2601140"/>
          </a:xfrm>
          <a:custGeom>
            <a:avLst/>
            <a:gdLst>
              <a:gd name="connsiteX0" fmla="*/ 835744 w 835744"/>
              <a:gd name="connsiteY0" fmla="*/ 2681056 h 2681056"/>
              <a:gd name="connsiteX1" fmla="*/ 18999 w 835744"/>
              <a:gd name="connsiteY1" fmla="*/ 1189607 h 2681056"/>
              <a:gd name="connsiteX2" fmla="*/ 240941 w 835744"/>
              <a:gd name="connsiteY2" fmla="*/ 0 h 2681056"/>
              <a:gd name="connsiteX3" fmla="*/ 240941 w 835744"/>
              <a:gd name="connsiteY3" fmla="*/ 0 h 2681056"/>
              <a:gd name="connsiteX4" fmla="*/ 240941 w 835744"/>
              <a:gd name="connsiteY4" fmla="*/ 0 h 268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744" h="2681056">
                <a:moveTo>
                  <a:pt x="835744" y="2681056"/>
                </a:moveTo>
                <a:cubicBezTo>
                  <a:pt x="476938" y="2158753"/>
                  <a:pt x="118133" y="1636450"/>
                  <a:pt x="18999" y="1189607"/>
                </a:cubicBezTo>
                <a:cubicBezTo>
                  <a:pt x="-80135" y="742764"/>
                  <a:pt x="240941" y="0"/>
                  <a:pt x="240941" y="0"/>
                </a:cubicBezTo>
                <a:lnTo>
                  <a:pt x="240941" y="0"/>
                </a:lnTo>
                <a:lnTo>
                  <a:pt x="240941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orme libre : forme 89">
            <a:extLst>
              <a:ext uri="{FF2B5EF4-FFF2-40B4-BE49-F238E27FC236}">
                <a16:creationId xmlns:a16="http://schemas.microsoft.com/office/drawing/2014/main" id="{2F91D2D7-1B0B-4410-88B7-9409A9E1435E}"/>
              </a:ext>
            </a:extLst>
          </p:cNvPr>
          <p:cNvSpPr/>
          <p:nvPr/>
        </p:nvSpPr>
        <p:spPr>
          <a:xfrm>
            <a:off x="7328057" y="2003161"/>
            <a:ext cx="702921" cy="2887452"/>
          </a:xfrm>
          <a:custGeom>
            <a:avLst/>
            <a:gdLst>
              <a:gd name="connsiteX0" fmla="*/ 747 w 689595"/>
              <a:gd name="connsiteY0" fmla="*/ 2944368 h 2944368"/>
              <a:gd name="connsiteX1" fmla="*/ 110475 w 689595"/>
              <a:gd name="connsiteY1" fmla="*/ 1127760 h 2944368"/>
              <a:gd name="connsiteX2" fmla="*/ 689595 w 689595"/>
              <a:gd name="connsiteY2" fmla="*/ 0 h 2944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595" h="2944368">
                <a:moveTo>
                  <a:pt x="747" y="2944368"/>
                </a:moveTo>
                <a:cubicBezTo>
                  <a:pt x="-1793" y="2281428"/>
                  <a:pt x="-4333" y="1618488"/>
                  <a:pt x="110475" y="1127760"/>
                </a:cubicBezTo>
                <a:cubicBezTo>
                  <a:pt x="225283" y="637032"/>
                  <a:pt x="457439" y="318516"/>
                  <a:pt x="689595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93CE3C7E-05E8-492D-BFF9-051454C13AF4}"/>
              </a:ext>
            </a:extLst>
          </p:cNvPr>
          <p:cNvSpPr txBox="1"/>
          <p:nvPr/>
        </p:nvSpPr>
        <p:spPr>
          <a:xfrm>
            <a:off x="6259456" y="1148019"/>
            <a:ext cx="57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T</a:t>
            </a:r>
            <a:r>
              <a:rPr lang="fr-FR" sz="1100" baseline="-25000" dirty="0"/>
              <a:t>i+1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395F7009-533A-406B-8E7B-52828801946A}"/>
              </a:ext>
            </a:extLst>
          </p:cNvPr>
          <p:cNvSpPr txBox="1"/>
          <p:nvPr/>
        </p:nvSpPr>
        <p:spPr>
          <a:xfrm>
            <a:off x="7822880" y="1151439"/>
            <a:ext cx="481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T</a:t>
            </a:r>
            <a:r>
              <a:rPr lang="fr-FR" sz="1100" baseline="-25000" dirty="0"/>
              <a:t>i+2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DE32D2A9-4CAE-477C-A939-62E5DD04E426}"/>
              </a:ext>
            </a:extLst>
          </p:cNvPr>
          <p:cNvSpPr txBox="1"/>
          <p:nvPr/>
        </p:nvSpPr>
        <p:spPr>
          <a:xfrm>
            <a:off x="9141400" y="1145144"/>
            <a:ext cx="481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T</a:t>
            </a:r>
            <a:r>
              <a:rPr lang="fr-FR" sz="1100" baseline="-25000" dirty="0"/>
              <a:t>i+3</a:t>
            </a:r>
          </a:p>
        </p:txBody>
      </p:sp>
      <p:sp>
        <p:nvSpPr>
          <p:cNvPr id="91" name="Forme libre : forme 90">
            <a:extLst>
              <a:ext uri="{FF2B5EF4-FFF2-40B4-BE49-F238E27FC236}">
                <a16:creationId xmlns:a16="http://schemas.microsoft.com/office/drawing/2014/main" id="{62C2EFCC-A25C-4575-93AE-7A0AA7555FB0}"/>
              </a:ext>
            </a:extLst>
          </p:cNvPr>
          <p:cNvSpPr/>
          <p:nvPr/>
        </p:nvSpPr>
        <p:spPr>
          <a:xfrm>
            <a:off x="7897269" y="1840519"/>
            <a:ext cx="1464411" cy="3149346"/>
          </a:xfrm>
          <a:custGeom>
            <a:avLst/>
            <a:gdLst>
              <a:gd name="connsiteX0" fmla="*/ 0 w 1438656"/>
              <a:gd name="connsiteY0" fmla="*/ 3108960 h 3108960"/>
              <a:gd name="connsiteX1" fmla="*/ 920496 w 1438656"/>
              <a:gd name="connsiteY1" fmla="*/ 1700784 h 3108960"/>
              <a:gd name="connsiteX2" fmla="*/ 1438656 w 1438656"/>
              <a:gd name="connsiteY2" fmla="*/ 0 h 310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8656" h="3108960">
                <a:moveTo>
                  <a:pt x="0" y="3108960"/>
                </a:moveTo>
                <a:cubicBezTo>
                  <a:pt x="340360" y="2663952"/>
                  <a:pt x="680720" y="2218944"/>
                  <a:pt x="920496" y="1700784"/>
                </a:cubicBezTo>
                <a:cubicBezTo>
                  <a:pt x="1160272" y="1182624"/>
                  <a:pt x="1299464" y="591312"/>
                  <a:pt x="1438656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orme libre : forme 46">
            <a:extLst>
              <a:ext uri="{FF2B5EF4-FFF2-40B4-BE49-F238E27FC236}">
                <a16:creationId xmlns:a16="http://schemas.microsoft.com/office/drawing/2014/main" id="{FD2FA59E-A7E8-473F-890E-3D8F906DA971}"/>
              </a:ext>
            </a:extLst>
          </p:cNvPr>
          <p:cNvSpPr/>
          <p:nvPr/>
        </p:nvSpPr>
        <p:spPr>
          <a:xfrm>
            <a:off x="671044" y="1551455"/>
            <a:ext cx="497840" cy="260477"/>
          </a:xfrm>
          <a:custGeom>
            <a:avLst/>
            <a:gdLst>
              <a:gd name="connsiteX0" fmla="*/ 0 w 1249680"/>
              <a:gd name="connsiteY0" fmla="*/ 750898 h 750898"/>
              <a:gd name="connsiteX1" fmla="*/ 335280 w 1249680"/>
              <a:gd name="connsiteY1" fmla="*/ 55954 h 750898"/>
              <a:gd name="connsiteX2" fmla="*/ 1249680 w 1249680"/>
              <a:gd name="connsiteY2" fmla="*/ 92530 h 75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680" h="750898">
                <a:moveTo>
                  <a:pt x="0" y="750898"/>
                </a:moveTo>
                <a:cubicBezTo>
                  <a:pt x="63500" y="458290"/>
                  <a:pt x="127000" y="165682"/>
                  <a:pt x="335280" y="55954"/>
                </a:cubicBezTo>
                <a:cubicBezTo>
                  <a:pt x="543560" y="-53774"/>
                  <a:pt x="896620" y="19378"/>
                  <a:pt x="1249680" y="9253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BC70F90-7FE7-40BB-88ED-37A05E249FDC}"/>
              </a:ext>
            </a:extLst>
          </p:cNvPr>
          <p:cNvSpPr txBox="1"/>
          <p:nvPr/>
        </p:nvSpPr>
        <p:spPr>
          <a:xfrm>
            <a:off x="631964" y="1128638"/>
            <a:ext cx="57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T</a:t>
            </a:r>
            <a:r>
              <a:rPr lang="fr-FR" sz="1100" baseline="-25000" dirty="0"/>
              <a:t>i</a:t>
            </a: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DD7E0877-EB35-4616-89C0-93934D3C64C2}"/>
              </a:ext>
            </a:extLst>
          </p:cNvPr>
          <p:cNvCxnSpPr>
            <a:cxnSpLocks/>
          </p:cNvCxnSpPr>
          <p:nvPr/>
        </p:nvCxnSpPr>
        <p:spPr>
          <a:xfrm flipV="1">
            <a:off x="4474879" y="-23361"/>
            <a:ext cx="0" cy="68580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rganigramme : Connecteur 56">
            <a:extLst>
              <a:ext uri="{FF2B5EF4-FFF2-40B4-BE49-F238E27FC236}">
                <a16:creationId xmlns:a16="http://schemas.microsoft.com/office/drawing/2014/main" id="{67BD785C-31E5-4802-A5D4-D7E63ABE1530}"/>
              </a:ext>
            </a:extLst>
          </p:cNvPr>
          <p:cNvSpPr/>
          <p:nvPr/>
        </p:nvSpPr>
        <p:spPr>
          <a:xfrm>
            <a:off x="642151" y="2096420"/>
            <a:ext cx="576000" cy="576000"/>
          </a:xfrm>
          <a:prstGeom prst="flowChartConnector">
            <a:avLst/>
          </a:prstGeom>
          <a:solidFill>
            <a:srgbClr val="00B050">
              <a:alpha val="50000"/>
            </a:srgbClr>
          </a:solidFill>
          <a:ln>
            <a:solidFill>
              <a:srgbClr val="00B05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2C4F77E-F429-43A9-B16E-CA69B4B5F708}"/>
              </a:ext>
            </a:extLst>
          </p:cNvPr>
          <p:cNvSpPr txBox="1"/>
          <p:nvPr/>
        </p:nvSpPr>
        <p:spPr>
          <a:xfrm>
            <a:off x="1625665" y="2076860"/>
            <a:ext cx="2351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Predicted point &amp; threshold (GS &amp; plane)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D866B6B3-CD39-4AC5-8883-687C44967A20}"/>
              </a:ext>
            </a:extLst>
          </p:cNvPr>
          <p:cNvSpPr txBox="1"/>
          <p:nvPr/>
        </p:nvSpPr>
        <p:spPr>
          <a:xfrm>
            <a:off x="1694487" y="1431540"/>
            <a:ext cx="224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Prediction made at T</a:t>
            </a:r>
            <a:r>
              <a:rPr lang="fr-FR" baseline="-25000" dirty="0"/>
              <a:t>i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8142921-41D2-44DE-BAAE-358DCA25DC50}"/>
              </a:ext>
            </a:extLst>
          </p:cNvPr>
          <p:cNvCxnSpPr>
            <a:cxnSpLocks/>
          </p:cNvCxnSpPr>
          <p:nvPr/>
        </p:nvCxnSpPr>
        <p:spPr>
          <a:xfrm>
            <a:off x="562269" y="4166914"/>
            <a:ext cx="689136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B42EAEC9-D0BC-4A2B-AC89-64826F5B2D80}"/>
              </a:ext>
            </a:extLst>
          </p:cNvPr>
          <p:cNvSpPr txBox="1"/>
          <p:nvPr/>
        </p:nvSpPr>
        <p:spPr>
          <a:xfrm>
            <a:off x="1822484" y="3982248"/>
            <a:ext cx="201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Mode-S Communication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DEDDD248-78EA-444F-A6D5-6882228AA482}"/>
              </a:ext>
            </a:extLst>
          </p:cNvPr>
          <p:cNvSpPr txBox="1"/>
          <p:nvPr/>
        </p:nvSpPr>
        <p:spPr>
          <a:xfrm>
            <a:off x="1564837" y="2999179"/>
            <a:ext cx="2434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Point used for next prediction (GS &amp; plane)</a:t>
            </a: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51FEF929-5FF9-444E-BFF3-5094FFEFD345}"/>
              </a:ext>
            </a:extLst>
          </p:cNvPr>
          <p:cNvSpPr/>
          <p:nvPr/>
        </p:nvSpPr>
        <p:spPr>
          <a:xfrm>
            <a:off x="847964" y="3247618"/>
            <a:ext cx="144000" cy="144000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BEF3912D-F077-4A6D-89BF-31E408DBDF5B}"/>
              </a:ext>
            </a:extLst>
          </p:cNvPr>
          <p:cNvSpPr txBox="1"/>
          <p:nvPr/>
        </p:nvSpPr>
        <p:spPr>
          <a:xfrm>
            <a:off x="1860160" y="5115065"/>
            <a:ext cx="170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Ground Station</a:t>
            </a:r>
          </a:p>
        </p:txBody>
      </p:sp>
      <p:pic>
        <p:nvPicPr>
          <p:cNvPr id="71" name="Picture 6" descr="IconExperience » G-Collection » Control Tower Icon">
            <a:extLst>
              <a:ext uri="{FF2B5EF4-FFF2-40B4-BE49-F238E27FC236}">
                <a16:creationId xmlns:a16="http://schemas.microsoft.com/office/drawing/2014/main" id="{074D612E-056C-43E2-9240-F5282AE90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46" y="4890613"/>
            <a:ext cx="818237" cy="81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804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3">
            <a:extLst>
              <a:ext uri="{FF2B5EF4-FFF2-40B4-BE49-F238E27FC236}">
                <a16:creationId xmlns:a16="http://schemas.microsoft.com/office/drawing/2014/main" id="{71CFE9EA-50D8-4028-BE42-DC2D813BE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51674"/>
            <a:ext cx="11548872" cy="164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FB6187-7B29-41FB-8F6D-6C147EF20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976" y="452842"/>
            <a:ext cx="6976872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Timeline</a:t>
            </a:r>
          </a:p>
        </p:txBody>
      </p:sp>
      <p:cxnSp>
        <p:nvCxnSpPr>
          <p:cNvPr id="33" name="Straight Connector 25">
            <a:extLst>
              <a:ext uri="{FF2B5EF4-FFF2-40B4-BE49-F238E27FC236}">
                <a16:creationId xmlns:a16="http://schemas.microsoft.com/office/drawing/2014/main" id="{9A218DD6-0CC7-465B-B80F-747F97B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62374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1FA3A0AB-B080-4332-A82D-44128E81B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52" y="2846963"/>
            <a:ext cx="11687095" cy="321395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2C406B4-2A4E-4987-9C7F-974C6B08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A111-562B-48A5-A5C6-ABBF283D1EF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678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0EE291-02BC-460F-9A44-25A3EE0AA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Thank you for your attention !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6F922C0-4A14-4FB1-94F7-965746F6F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A111-562B-48A5-A5C6-ABBF283D1EF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888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64B354D-490C-4434-8BFA-EA1B9ADD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A111-562B-48A5-A5C6-ABBF283D1EF5}" type="slidenum">
              <a:rPr lang="fr-FR" smtClean="0"/>
              <a:t>2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1AE2F7E-CAF4-49FC-8061-E93CF0193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5" y="1031875"/>
            <a:ext cx="5886450" cy="53244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2D6D930-DE33-4536-A854-2EF80E9A4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908843"/>
            <a:ext cx="5886450" cy="53244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B131436-E0F7-4896-84B6-DE910A9A2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721" y="747712"/>
            <a:ext cx="8220075" cy="53625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73196D5-CA9B-41BA-B94F-9166E41AEEFF}"/>
              </a:ext>
            </a:extLst>
          </p:cNvPr>
          <p:cNvSpPr txBox="1"/>
          <p:nvPr/>
        </p:nvSpPr>
        <p:spPr>
          <a:xfrm>
            <a:off x="6837092" y="172283"/>
            <a:ext cx="40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nx</a:t>
            </a:r>
            <a:endParaRPr lang="en-US" i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7A953A0-16BD-4525-8147-22BAFB6C1241}"/>
              </a:ext>
            </a:extLst>
          </p:cNvPr>
          <p:cNvSpPr txBox="1"/>
          <p:nvPr/>
        </p:nvSpPr>
        <p:spPr>
          <a:xfrm>
            <a:off x="10485822" y="3386414"/>
            <a:ext cx="40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ny</a:t>
            </a:r>
            <a:endParaRPr lang="en-US" i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19CAB5B-CA3C-43CC-B1F1-11F2D0B9E439}"/>
              </a:ext>
            </a:extLst>
          </p:cNvPr>
          <p:cNvSpPr txBox="1"/>
          <p:nvPr/>
        </p:nvSpPr>
        <p:spPr>
          <a:xfrm>
            <a:off x="10292018" y="259025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nz</a:t>
            </a:r>
            <a:endParaRPr lang="en-US" i="1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7F6422C-191B-4516-A209-098B1A5A4099}"/>
              </a:ext>
            </a:extLst>
          </p:cNvPr>
          <p:cNvCxnSpPr/>
          <p:nvPr/>
        </p:nvCxnSpPr>
        <p:spPr>
          <a:xfrm>
            <a:off x="4010025" y="543718"/>
            <a:ext cx="585177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A4DFC41-D93A-4052-AC8C-4413C821CD68}"/>
              </a:ext>
            </a:extLst>
          </p:cNvPr>
          <p:cNvCxnSpPr>
            <a:cxnSpLocks/>
          </p:cNvCxnSpPr>
          <p:nvPr/>
        </p:nvCxnSpPr>
        <p:spPr>
          <a:xfrm>
            <a:off x="10376860" y="1127464"/>
            <a:ext cx="0" cy="519577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39A51F30-33B7-4A39-AB51-3A4C7F0C165C}"/>
              </a:ext>
            </a:extLst>
          </p:cNvPr>
          <p:cNvCxnSpPr>
            <a:cxnSpLocks/>
          </p:cNvCxnSpPr>
          <p:nvPr/>
        </p:nvCxnSpPr>
        <p:spPr>
          <a:xfrm>
            <a:off x="10056900" y="553773"/>
            <a:ext cx="317734" cy="30769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68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278E389-5886-4A01-B8D1-D301DC3D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27" y="1243013"/>
            <a:ext cx="3855720" cy="437197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2BD013-9205-4B5D-A618-3ED8DF62E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Introduction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I – Literature Review</a:t>
            </a:r>
          </a:p>
          <a:p>
            <a:r>
              <a:rPr lang="en-US" sz="2400" dirty="0">
                <a:solidFill>
                  <a:schemeClr val="tx2"/>
                </a:solidFill>
              </a:rPr>
              <a:t>Federated Learning and/or Edge Computing ?</a:t>
            </a:r>
          </a:p>
          <a:p>
            <a:r>
              <a:rPr lang="en-US" sz="2400" dirty="0">
                <a:solidFill>
                  <a:schemeClr val="tx2"/>
                </a:solidFill>
              </a:rPr>
              <a:t>Research on ATM</a:t>
            </a:r>
          </a:p>
          <a:p>
            <a:r>
              <a:rPr lang="en-US" sz="2400" dirty="0">
                <a:solidFill>
                  <a:schemeClr val="tx2"/>
                </a:solidFill>
              </a:rPr>
              <a:t>Challenges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II – Coding</a:t>
            </a:r>
          </a:p>
          <a:p>
            <a:r>
              <a:rPr lang="en-US" sz="2400" dirty="0">
                <a:solidFill>
                  <a:schemeClr val="tx2"/>
                </a:solidFill>
              </a:rPr>
              <a:t>Problematic to solve</a:t>
            </a:r>
          </a:p>
          <a:p>
            <a:r>
              <a:rPr lang="en-US" sz="2400" dirty="0">
                <a:solidFill>
                  <a:schemeClr val="tx2"/>
                </a:solidFill>
              </a:rPr>
              <a:t>Framework &amp; advancement so far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III – Timeline: Gantt chart &amp; next steps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494BC5-EA89-4993-BD8D-A2F71CED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A111-562B-48A5-A5C6-ABBF283D1EF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63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B1BE3CF-952D-4BAF-A6F0-C853458E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3" y="317233"/>
            <a:ext cx="5754696" cy="18373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EEA98BC-71B1-4733-A359-C2A53BA150F9}"/>
              </a:ext>
            </a:extLst>
          </p:cNvPr>
          <p:cNvSpPr txBox="1"/>
          <p:nvPr/>
        </p:nvSpPr>
        <p:spPr>
          <a:xfrm>
            <a:off x="2344317" y="2135083"/>
            <a:ext cx="7121907" cy="34904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tx2"/>
                </a:solidFill>
                <a:effectLst/>
              </a:rPr>
              <a:t>Project goal: Analyze and reduce the existing Air Traffic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0" i="0" u="none" strike="noStrike" dirty="0">
                <a:solidFill>
                  <a:schemeClr val="tx2"/>
                </a:solidFill>
                <a:effectLst/>
              </a:rPr>
              <a:t>Management (ATM) system in order to prevent future issues related to an increasing number of stakeholders and volume of data transferred 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“Stakeholder” can mean aircrafts as well as ground stations.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Increasing data volumes (in terms of communication and storage) are costly and cause database queries to be slower 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2"/>
                </a:solidFill>
              </a:rPr>
              <a:t>→ Potential security hazard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tx2"/>
              </a:solidFill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tx2"/>
                </a:solidFill>
              </a:rPr>
              <a:t>We want to find ways to reduce this ATM system using Artificial Intelligence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8F1D202-EBF5-4102-AE7B-CAF1A227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A111-562B-48A5-A5C6-ABBF283D1EF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01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31C2B16-9AEE-4741-9EF8-B6A8366A4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176" y="327670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I - Federated Learning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C88164-4E00-47DE-901B-3EBC42466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1941096"/>
            <a:ext cx="4977578" cy="4539916"/>
          </a:xfrm>
        </p:spPr>
        <p:txBody>
          <a:bodyPr anchor="ctr">
            <a:norm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Central server and clients are organized in a star pattern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1800" b="0" i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The central server sends an instruction to all client nodes to train a specific model (e.g., neural network, linear regression…)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1800" b="0" i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A fraction of the clients trains the chosen model locally, with the data it has stored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1800" b="0" i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The clients send their trained model to the central server which averages them out and sends back the obtained model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1800" b="0" i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The clients and server repeat this cycle until a stopping criterion is met (accuracy threshold, max number of cycles…)</a:t>
            </a:r>
            <a:endParaRPr lang="en-US" sz="1800" b="0" i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Graphic 6" descr="Base de données">
            <a:extLst>
              <a:ext uri="{FF2B5EF4-FFF2-40B4-BE49-F238E27FC236}">
                <a16:creationId xmlns:a16="http://schemas.microsoft.com/office/drawing/2014/main" id="{9059AD3D-DFBF-4F37-B4C2-7F0769572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6027" y="3095625"/>
            <a:ext cx="1591510" cy="159151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7C71725-BC10-415E-BC70-B691ED238E54}"/>
              </a:ext>
            </a:extLst>
          </p:cNvPr>
          <p:cNvSpPr/>
          <p:nvPr/>
        </p:nvSpPr>
        <p:spPr>
          <a:xfrm>
            <a:off x="655391" y="3529848"/>
            <a:ext cx="936914" cy="771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156EF16-3B29-4B74-99EB-D175CAA68ED8}"/>
              </a:ext>
            </a:extLst>
          </p:cNvPr>
          <p:cNvSpPr/>
          <p:nvPr/>
        </p:nvSpPr>
        <p:spPr>
          <a:xfrm rot="10800000">
            <a:off x="3165697" y="3529848"/>
            <a:ext cx="936914" cy="771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B3C80160-81FD-443C-82A4-132329E9F0E4}"/>
              </a:ext>
            </a:extLst>
          </p:cNvPr>
          <p:cNvSpPr/>
          <p:nvPr/>
        </p:nvSpPr>
        <p:spPr>
          <a:xfrm rot="5400000">
            <a:off x="1903324" y="2241405"/>
            <a:ext cx="936914" cy="771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A67B3EC5-BE88-41F7-8DE2-29D73CB0C81C}"/>
              </a:ext>
            </a:extLst>
          </p:cNvPr>
          <p:cNvSpPr/>
          <p:nvPr/>
        </p:nvSpPr>
        <p:spPr>
          <a:xfrm rot="16200000">
            <a:off x="1903325" y="4769829"/>
            <a:ext cx="936914" cy="771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1BAB0E-CB6B-4961-834F-DCE8BC34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A111-562B-48A5-A5C6-ABBF283D1EF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25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E7B3F7E0-0D79-4A61-8C23-8C9FBFA416E3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For example, G</a:t>
            </a:r>
            <a:r>
              <a:rPr lang="en-US" sz="2800" b="0" i="0" u="none" strike="noStrike" dirty="0">
                <a:solidFill>
                  <a:schemeClr val="bg1"/>
                </a:solidFill>
                <a:effectLst/>
              </a:rPr>
              <a:t>oogle uses Federated Learning (FL) to improve user experience on their mobile devices (e.g. with personalized speech prediction)</a:t>
            </a:r>
            <a:endParaRPr lang="en-US" sz="28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B04D14A-51CB-4DF7-89C6-5483AE1D3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7701" y="918396"/>
            <a:ext cx="6596652" cy="466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necteur : en arc 14">
            <a:extLst>
              <a:ext uri="{FF2B5EF4-FFF2-40B4-BE49-F238E27FC236}">
                <a16:creationId xmlns:a16="http://schemas.microsoft.com/office/drawing/2014/main" id="{F48031C3-162C-4D9A-8F61-317BC4C55B1E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90229" y="3982371"/>
            <a:ext cx="807868" cy="349931"/>
          </a:xfrm>
          <a:prstGeom prst="curvedConnector3">
            <a:avLst>
              <a:gd name="adj1" fmla="val 54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705E233-BC6F-4919-A4AF-FDE371EFFB7A}"/>
              </a:ext>
            </a:extLst>
          </p:cNvPr>
          <p:cNvSpPr/>
          <p:nvPr/>
        </p:nvSpPr>
        <p:spPr>
          <a:xfrm>
            <a:off x="10441940" y="3545840"/>
            <a:ext cx="840888" cy="510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883C5DA-6ADA-474E-86AD-4D42FE40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A111-562B-48A5-A5C6-ABBF283D1EF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59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FDFAF9-47DF-4457-98EA-B6BD206B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58" y="1052011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Edge Computing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E28F4E8-5864-4F6B-9B9C-0D963FEA73D9}"/>
              </a:ext>
            </a:extLst>
          </p:cNvPr>
          <p:cNvSpPr txBox="1"/>
          <p:nvPr/>
        </p:nvSpPr>
        <p:spPr>
          <a:xfrm>
            <a:off x="838200" y="2963269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Process the data near the data source</a:t>
            </a:r>
            <a:r>
              <a:rPr lang="en-US" sz="2000" b="0" i="0" dirty="0">
                <a:effectLst/>
              </a:rPr>
              <a:t>​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Send only the processed and reduced data to the cloud / central server</a:t>
            </a:r>
            <a:r>
              <a:rPr lang="en-US" sz="2000" b="0" i="0" dirty="0">
                <a:effectLst/>
              </a:rPr>
              <a:t>​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Mostly suitable for connected devices and their large amount of sensors</a:t>
            </a:r>
            <a:endParaRPr lang="en-US" sz="20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9E057A-F81C-4758-8218-BFB20968BB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5457" y="1717431"/>
            <a:ext cx="6155141" cy="344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69C9C76-593F-4B46-855C-1864578B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A111-562B-48A5-A5C6-ABBF283D1EF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33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C5945C00-68C9-44DC-89B0-4CA672332CFB}"/>
              </a:ext>
            </a:extLst>
          </p:cNvPr>
          <p:cNvSpPr txBox="1"/>
          <p:nvPr/>
        </p:nvSpPr>
        <p:spPr>
          <a:xfrm>
            <a:off x="2422205" y="679539"/>
            <a:ext cx="7347283" cy="1244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Edge Computing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does</a:t>
            </a:r>
            <a:r>
              <a:rPr lang="en-US" sz="2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not seem suitable to our case, unless we agree to create edge servers in our ATM system</a:t>
            </a:r>
          </a:p>
        </p:txBody>
      </p:sp>
      <p:sp>
        <p:nvSpPr>
          <p:cNvPr id="46" name="ZoneTexte 7">
            <a:extLst>
              <a:ext uri="{FF2B5EF4-FFF2-40B4-BE49-F238E27FC236}">
                <a16:creationId xmlns:a16="http://schemas.microsoft.com/office/drawing/2014/main" id="{B0B1384E-B4EF-4132-9661-22D4AB66D475}"/>
              </a:ext>
            </a:extLst>
          </p:cNvPr>
          <p:cNvSpPr txBox="1"/>
          <p:nvPr/>
        </p:nvSpPr>
        <p:spPr>
          <a:xfrm>
            <a:off x="3055954" y="2979335"/>
            <a:ext cx="5709721" cy="3199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Pro’s: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2"/>
                </a:solidFill>
                <a:effectLst/>
              </a:rPr>
              <a:t>Data privacy</a:t>
            </a:r>
            <a:r>
              <a:rPr lang="en-US" b="0" i="0" dirty="0">
                <a:solidFill>
                  <a:schemeClr val="tx2"/>
                </a:solidFill>
                <a:effectLst/>
              </a:rPr>
              <a:t>​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Takes advantage of computing power of clients</a:t>
            </a:r>
            <a:endParaRPr lang="en-US" b="0" i="0" dirty="0">
              <a:solidFill>
                <a:schemeClr val="tx2"/>
              </a:solidFill>
              <a:effectLst/>
            </a:endParaRP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2"/>
                </a:solidFill>
                <a:effectLst/>
              </a:rPr>
              <a:t>Can improve user experience</a:t>
            </a:r>
            <a:endParaRPr lang="en-US" b="0" i="0" dirty="0">
              <a:solidFill>
                <a:schemeClr val="tx2"/>
              </a:solidFill>
              <a:effectLst/>
            </a:endParaRPr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r>
              <a:rPr lang="en-US" b="0" i="0" u="none" strike="noStrike" dirty="0">
                <a:solidFill>
                  <a:schemeClr val="tx2"/>
                </a:solidFill>
                <a:effectLst/>
              </a:rPr>
              <a:t>Con’s :</a:t>
            </a:r>
            <a:r>
              <a:rPr lang="en-US" b="0" i="0" dirty="0">
                <a:solidFill>
                  <a:schemeClr val="tx2"/>
                </a:solidFill>
                <a:effectLst/>
              </a:rPr>
              <a:t>​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2"/>
                </a:solidFill>
                <a:effectLst/>
              </a:rPr>
              <a:t>Possible bottleneck effect on central server</a:t>
            </a:r>
            <a:r>
              <a:rPr lang="en-US" b="0" i="0" dirty="0">
                <a:solidFill>
                  <a:schemeClr val="tx2"/>
                </a:solidFill>
                <a:effectLst/>
              </a:rPr>
              <a:t>​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2"/>
                </a:solidFill>
                <a:effectLst/>
              </a:rPr>
              <a:t>Non-i.i.d. datasets may distort the final model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r>
              <a:rPr lang="en-US" b="1" i="0" dirty="0">
                <a:solidFill>
                  <a:schemeClr val="tx2"/>
                </a:solidFill>
                <a:effectLst/>
              </a:rPr>
              <a:t>Many ways to improve FL found in the literature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BCB8C12-011B-44D7-B103-F1B3B833174A}"/>
              </a:ext>
            </a:extLst>
          </p:cNvPr>
          <p:cNvSpPr txBox="1"/>
          <p:nvPr/>
        </p:nvSpPr>
        <p:spPr>
          <a:xfrm>
            <a:off x="4563020" y="2127339"/>
            <a:ext cx="3065654" cy="932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Federated Learning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EDF179A-FA3E-4DDD-8017-EC901AA2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A111-562B-48A5-A5C6-ABBF283D1EF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665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09DF89-3ABC-4351-8B2E-A9C406152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fr-FR" sz="4800">
                <a:solidFill>
                  <a:schemeClr val="bg1"/>
                </a:solidFill>
              </a:rPr>
              <a:t>Common challenges associated with FL</a:t>
            </a:r>
            <a:endParaRPr lang="en-US" sz="4800" dirty="0">
              <a:solidFill>
                <a:schemeClr val="bg1"/>
              </a:solidFill>
            </a:endParaRPr>
          </a:p>
        </p:txBody>
      </p:sp>
      <p:graphicFrame>
        <p:nvGraphicFramePr>
          <p:cNvPr id="23" name="Espace réservé du contenu 2">
            <a:extLst>
              <a:ext uri="{FF2B5EF4-FFF2-40B4-BE49-F238E27FC236}">
                <a16:creationId xmlns:a16="http://schemas.microsoft.com/office/drawing/2014/main" id="{D18C7DC8-7440-4A57-8677-C428F1255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3774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050CE6C-1546-4879-8EB9-37560299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A111-562B-48A5-A5C6-ABBF283D1EF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1273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IRP_14_05</Template>
  <TotalTime>5352</TotalTime>
  <Words>623</Words>
  <Application>Microsoft Office PowerPoint</Application>
  <PresentationFormat>Grand écran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Individual Research Project</vt:lpstr>
      <vt:lpstr>Présentation PowerPoint</vt:lpstr>
      <vt:lpstr>Outline</vt:lpstr>
      <vt:lpstr>Introduction</vt:lpstr>
      <vt:lpstr>I - Federated Learning</vt:lpstr>
      <vt:lpstr>Présentation PowerPoint</vt:lpstr>
      <vt:lpstr>Edge Computing</vt:lpstr>
      <vt:lpstr>Présentation PowerPoint</vt:lpstr>
      <vt:lpstr>Common challenges associated with FL</vt:lpstr>
      <vt:lpstr>How to improve data handling in the existing ATM system</vt:lpstr>
      <vt:lpstr>II - Coding</vt:lpstr>
      <vt:lpstr>Présentation PowerPoint</vt:lpstr>
      <vt:lpstr>Présentation PowerPoint</vt:lpstr>
      <vt:lpstr>Présentation PowerPoint</vt:lpstr>
      <vt:lpstr>Présentation PowerPoint</vt:lpstr>
      <vt:lpstr>Timeline</vt:lpstr>
      <vt:lpstr>Thank you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Research Project</dc:title>
  <dc:creator>Adam Elyoumi</dc:creator>
  <cp:lastModifiedBy>Adam Elyoumi</cp:lastModifiedBy>
  <cp:revision>55</cp:revision>
  <dcterms:created xsi:type="dcterms:W3CDTF">2021-05-16T00:27:53Z</dcterms:created>
  <dcterms:modified xsi:type="dcterms:W3CDTF">2021-08-31T22:37:38Z</dcterms:modified>
</cp:coreProperties>
</file>