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691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706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39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22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12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743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7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793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87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42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77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3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344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6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6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5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028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34FB-3319-4AB9-8FAF-9CC2529A6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laborator</a:t>
            </a:r>
            <a:r>
              <a:rPr lang="en-US" dirty="0"/>
              <a:t> SD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6755-935F-412B-90AB-C373FDC96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18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B698-C9EF-4E49-A214-16F2B9D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err="1"/>
              <a:t>MergeSort</a:t>
            </a:r>
            <a:r>
              <a:rPr lang="en-US" dirty="0"/>
              <a:t> vs Quick 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EBC9-8DBA-4DB2-9978-6AE8C40A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4926"/>
            <a:ext cx="8946541" cy="4195481"/>
          </a:xfrm>
        </p:spPr>
        <p:txBody>
          <a:bodyPr/>
          <a:lstStyle/>
          <a:p>
            <a:r>
              <a:rPr lang="en-US" dirty="0"/>
              <a:t>Pe un vector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Quick 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MergeSort,QuickSort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benefic pe o </a:t>
            </a:r>
            <a:r>
              <a:rPr lang="en-US" dirty="0" err="1"/>
              <a:t>structura</a:t>
            </a:r>
            <a:r>
              <a:rPr lang="en-US" dirty="0"/>
              <a:t> de date cu </a:t>
            </a:r>
            <a:r>
              <a:rPr lang="en-US" dirty="0" err="1"/>
              <a:t>dimensiune</a:t>
            </a:r>
            <a:r>
              <a:rPr lang="en-US" dirty="0"/>
              <a:t> mica.</a:t>
            </a:r>
          </a:p>
          <a:p>
            <a:r>
              <a:rPr lang="en-US" dirty="0"/>
              <a:t>Pe </a:t>
            </a:r>
            <a:r>
              <a:rPr lang="en-US" dirty="0" err="1"/>
              <a:t>acest</a:t>
            </a:r>
            <a:r>
              <a:rPr lang="en-US" dirty="0"/>
              <a:t> test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10^6 </a:t>
            </a:r>
            <a:r>
              <a:rPr lang="en-US" dirty="0" err="1"/>
              <a:t>numere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are 10^8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AC915-9A43-47E6-8684-2A9E2537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7" y="3532878"/>
            <a:ext cx="4619250" cy="1695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F35D2F-E2A8-4A03-8C45-B5FF8E3DA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8" y="3466193"/>
            <a:ext cx="51038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AD65-D334-4FCE-82FB-BA83C970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dirty="0" err="1"/>
              <a:t>Baza</a:t>
            </a:r>
            <a:r>
              <a:rPr lang="en-US" dirty="0"/>
              <a:t> 256 vs </a:t>
            </a:r>
            <a:r>
              <a:rPr lang="en-US" dirty="0" err="1"/>
              <a:t>Baza</a:t>
            </a:r>
            <a:r>
              <a:rPr lang="en-US" dirty="0"/>
              <a:t> 256^2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3231-8CA3-4E74-961F-E25F8133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RadixSortul</a:t>
            </a:r>
            <a:r>
              <a:rPr lang="en-US" dirty="0"/>
              <a:t> pe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benefic cand vine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</a:p>
          <a:p>
            <a:r>
              <a:rPr lang="en-US" dirty="0"/>
              <a:t>Test cu maxim 10^8                                     Test cu maxim 10^5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7F4AB-B690-492F-A981-156DC460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1" y="3236130"/>
            <a:ext cx="4560371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AE8B3-510C-4022-9B2D-56F7E5CE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42" y="3236130"/>
            <a:ext cx="468745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0F19-CE7C-497F-9538-FD572804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 err="1"/>
              <a:t>ShellSort</a:t>
            </a:r>
            <a:r>
              <a:rPr lang="en-US" dirty="0"/>
              <a:t> vs Sort(C++)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3B4A-BF81-4E57-A9EB-2B127E50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Sort are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O(n)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</a:p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vede</a:t>
            </a:r>
            <a:r>
              <a:rPr lang="en-US" dirty="0"/>
              <a:t> din teste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din C++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5FFA4-8A60-4400-B6D0-2A43E58D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6" y="3682756"/>
            <a:ext cx="6015512" cy="163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DBF58-7BEA-4C7B-9A48-E7B178D0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81" y="3682756"/>
            <a:ext cx="637692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A9A1-95DF-4157-87A2-9E6E0883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dirty="0" err="1"/>
              <a:t>RadixSort</a:t>
            </a:r>
            <a:r>
              <a:rPr lang="en-US" dirty="0"/>
              <a:t>(LSD)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8FAD-FBC1-4D6C-8CA7-4F9EEE86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care tine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cifrele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sortate.In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sortare</a:t>
            </a:r>
            <a:r>
              <a:rPr lang="en-US" dirty="0"/>
              <a:t> se </a:t>
            </a:r>
            <a:r>
              <a:rPr lang="en-US" dirty="0" err="1"/>
              <a:t>utilizeaza</a:t>
            </a:r>
            <a:r>
              <a:rPr lang="en-US" dirty="0"/>
              <a:t> o </a:t>
            </a:r>
            <a:r>
              <a:rPr lang="en-US" dirty="0" err="1"/>
              <a:t>baza,acestea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la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baza.Urmatorul</a:t>
            </a:r>
            <a:r>
              <a:rPr lang="en-US" dirty="0"/>
              <a:t> pas il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((</a:t>
            </a:r>
            <a:r>
              <a:rPr lang="en-US" dirty="0" err="1"/>
              <a:t>numar</a:t>
            </a:r>
            <a:r>
              <a:rPr lang="en-US" dirty="0"/>
              <a:t>/</a:t>
            </a:r>
            <a:r>
              <a:rPr lang="en-US" dirty="0" err="1"/>
              <a:t>baza</a:t>
            </a:r>
            <a:r>
              <a:rPr lang="en-US" dirty="0"/>
              <a:t>)%</a:t>
            </a:r>
            <a:r>
              <a:rPr lang="en-US" dirty="0" err="1"/>
              <a:t>baza</a:t>
            </a:r>
            <a:r>
              <a:rPr lang="en-US" dirty="0"/>
              <a:t>),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continuand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(((max(vector)/</a:t>
            </a:r>
            <a:r>
              <a:rPr lang="en-US" dirty="0" err="1"/>
              <a:t>baza</a:t>
            </a:r>
            <a:r>
              <a:rPr lang="en-US" dirty="0"/>
              <a:t>)/</a:t>
            </a:r>
            <a:r>
              <a:rPr lang="en-US" dirty="0" err="1"/>
              <a:t>baza</a:t>
            </a:r>
            <a:r>
              <a:rPr lang="en-US" dirty="0"/>
              <a:t>)…../</a:t>
            </a:r>
            <a:r>
              <a:rPr lang="en-US" dirty="0" err="1"/>
              <a:t>baza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0.Un </a:t>
            </a:r>
            <a:r>
              <a:rPr lang="en-US" dirty="0" err="1"/>
              <a:t>timp</a:t>
            </a:r>
            <a:r>
              <a:rPr lang="en-US" dirty="0"/>
              <a:t> bun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o </a:t>
            </a:r>
            <a:r>
              <a:rPr lang="en-US" dirty="0" err="1"/>
              <a:t>putere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2 </a:t>
            </a:r>
            <a:r>
              <a:rPr lang="en-US" dirty="0" err="1"/>
              <a:t>intrucat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pe </a:t>
            </a:r>
            <a:r>
              <a:rPr lang="en-US" dirty="0" err="1"/>
              <a:t>biti,acestea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eficiente.Pentru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efficient,dar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inutila</a:t>
            </a:r>
            <a:r>
              <a:rPr lang="en-US" dirty="0"/>
              <a:t>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87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AB8D-2D47-43BD-A487-CA566E7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500" dirty="0" err="1"/>
              <a:t>Acest</a:t>
            </a:r>
            <a:r>
              <a:rPr lang="en-US" sz="1500" dirty="0"/>
              <a:t> Test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10^8 </a:t>
            </a:r>
            <a:r>
              <a:rPr lang="en-US" sz="1500" dirty="0" err="1"/>
              <a:t>numere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maximul</a:t>
            </a:r>
            <a:r>
              <a:rPr lang="en-US" sz="1500" dirty="0"/>
              <a:t> 10^8,observandu-se </a:t>
            </a:r>
            <a:r>
              <a:rPr lang="en-US" sz="1500" dirty="0" err="1"/>
              <a:t>rapiditatea</a:t>
            </a:r>
            <a:r>
              <a:rPr lang="en-US" sz="1500" dirty="0"/>
              <a:t> </a:t>
            </a:r>
            <a:r>
              <a:rPr lang="en-US" sz="1500" dirty="0" err="1"/>
              <a:t>RadixSortului</a:t>
            </a:r>
            <a:r>
              <a:rPr lang="en-US" sz="1500" dirty="0"/>
              <a:t> cu </a:t>
            </a:r>
            <a:r>
              <a:rPr lang="en-US" sz="1500" dirty="0" err="1"/>
              <a:t>baza</a:t>
            </a:r>
            <a:r>
              <a:rPr lang="en-US" sz="1500" dirty="0"/>
              <a:t> 2^16,fata de </a:t>
            </a:r>
            <a:r>
              <a:rPr lang="en-US" sz="1500" dirty="0" err="1"/>
              <a:t>cel</a:t>
            </a:r>
            <a:r>
              <a:rPr lang="en-US" sz="1500" dirty="0"/>
              <a:t> cu </a:t>
            </a:r>
            <a:r>
              <a:rPr lang="en-US" sz="1500" dirty="0" err="1"/>
              <a:t>baza</a:t>
            </a:r>
            <a:r>
              <a:rPr lang="en-US" sz="1500" dirty="0"/>
              <a:t>  2^8,fiind </a:t>
            </a:r>
            <a:r>
              <a:rPr lang="en-US" sz="1500" dirty="0" err="1"/>
              <a:t>aproape</a:t>
            </a:r>
            <a:r>
              <a:rPr lang="en-US" sz="1500" dirty="0"/>
              <a:t> de </a:t>
            </a:r>
            <a:r>
              <a:rPr lang="en-US" sz="1500" b="1" u="sng" dirty="0"/>
              <a:t>2 </a:t>
            </a:r>
            <a:r>
              <a:rPr lang="en-US" sz="1500" b="1" u="sng" dirty="0" err="1"/>
              <a:t>ori</a:t>
            </a:r>
            <a:r>
              <a:rPr lang="en-US" sz="1500" b="1" u="sng" dirty="0"/>
              <a:t> </a:t>
            </a:r>
            <a:r>
              <a:rPr lang="en-US" sz="1500" b="1" u="sng" dirty="0" err="1"/>
              <a:t>mai</a:t>
            </a:r>
            <a:r>
              <a:rPr lang="en-US" sz="1500" b="1" u="sng" dirty="0"/>
              <a:t> rapid</a:t>
            </a:r>
            <a:r>
              <a:rPr lang="en-US" sz="1500" dirty="0"/>
              <a:t> 2^8 </a:t>
            </a:r>
            <a:r>
              <a:rPr lang="en-US" sz="1500" dirty="0" err="1"/>
              <a:t>fiind</a:t>
            </a:r>
            <a:r>
              <a:rPr lang="en-US" sz="1500" dirty="0"/>
              <a:t> </a:t>
            </a:r>
            <a:r>
              <a:rPr lang="en-US" sz="15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radacina</a:t>
            </a:r>
            <a:r>
              <a:rPr lang="en-US" sz="1500" dirty="0"/>
              <a:t> </a:t>
            </a:r>
            <a:r>
              <a:rPr lang="en-US" sz="1500" dirty="0" err="1"/>
              <a:t>lui</a:t>
            </a:r>
            <a:r>
              <a:rPr lang="en-US" sz="1500" dirty="0"/>
              <a:t> (2^16).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 err="1"/>
              <a:t>Complexitatea</a:t>
            </a:r>
            <a:r>
              <a:rPr lang="en-US" sz="1500" dirty="0"/>
              <a:t> </a:t>
            </a:r>
            <a:r>
              <a:rPr lang="en-US" sz="1500" dirty="0" err="1"/>
              <a:t>algoritmului</a:t>
            </a:r>
            <a:r>
              <a:rPr lang="en-US" sz="1500" dirty="0"/>
              <a:t>:</a:t>
            </a:r>
            <a:br>
              <a:rPr lang="en-US" sz="1500" dirty="0"/>
            </a:b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992FF-C59C-4E90-872B-B28F29D78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46" y="724298"/>
            <a:ext cx="7001852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500A6-0979-41FB-9F09-C83E731C0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3511855"/>
            <a:ext cx="11383347" cy="14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1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EAEA-F31A-42E2-A87C-6EEF5138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dirty="0" err="1"/>
              <a:t>ShellSort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D8FE-8AD4-42E6-A10D-4831E7A6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care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asezarea</a:t>
            </a:r>
            <a:r>
              <a:rPr lang="en-US" dirty="0"/>
              <a:t> pe rand a  </a:t>
            </a:r>
            <a:r>
              <a:rPr lang="en-US" dirty="0" err="1"/>
              <a:t>elementelor</a:t>
            </a:r>
            <a:r>
              <a:rPr lang="en-US" dirty="0"/>
              <a:t> pe </a:t>
            </a:r>
            <a:r>
              <a:rPr lang="en-US" dirty="0" err="1"/>
              <a:t>pozitia</a:t>
            </a:r>
            <a:r>
              <a:rPr lang="en-US" dirty="0"/>
              <a:t> lor </a:t>
            </a:r>
            <a:r>
              <a:rPr lang="en-US" dirty="0" err="1"/>
              <a:t>finala.Elementul</a:t>
            </a:r>
            <a:r>
              <a:rPr lang="en-US" dirty="0"/>
              <a:t> de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comparat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ordonate</a:t>
            </a:r>
            <a:r>
              <a:rPr lang="en-US" dirty="0"/>
              <a:t> de la </a:t>
            </a:r>
            <a:r>
              <a:rPr lang="en-US" dirty="0" err="1"/>
              <a:t>pozitia</a:t>
            </a:r>
            <a:r>
              <a:rPr lang="en-US" dirty="0"/>
              <a:t> 1 la i-1,iar in </a:t>
            </a:r>
            <a:r>
              <a:rPr lang="en-US" dirty="0" err="1"/>
              <a:t>momentul</a:t>
            </a:r>
            <a:r>
              <a:rPr lang="en-US" dirty="0"/>
              <a:t> cand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i,numarul</a:t>
            </a:r>
            <a:r>
              <a:rPr lang="en-US" dirty="0"/>
              <a:t> de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respective,alaturi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pozitia</a:t>
            </a:r>
            <a:r>
              <a:rPr lang="en-US" dirty="0"/>
              <a:t> i-1 sunt mutate o </a:t>
            </a:r>
            <a:r>
              <a:rPr lang="en-US" dirty="0" err="1"/>
              <a:t>pozitie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era initial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liber.Acest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care </a:t>
            </a:r>
            <a:r>
              <a:rPr lang="en-US" dirty="0" err="1"/>
              <a:t>devin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multe.Durata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cat de bine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subsecvente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718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1927-DF11-4073-9922-6BD17F29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endParaRPr lang="ro-RO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EAAF3C-EECC-42AF-8D7B-131F1E3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306" y="802434"/>
            <a:ext cx="4907902" cy="5445966"/>
          </a:xfrm>
        </p:spPr>
        <p:txBody>
          <a:bodyPr/>
          <a:lstStyle/>
          <a:p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ShellSort-ului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A855A3-297D-4438-9451-5E942BCD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18" y="1328191"/>
            <a:ext cx="5483290" cy="10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0A59-E9F6-4E51-B9B1-C4C84362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C++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A417-7BAA-42C1-94A2-F2187885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QuickSort,daca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depaseste</a:t>
            </a:r>
            <a:r>
              <a:rPr lang="en-US" dirty="0"/>
              <a:t> </a:t>
            </a:r>
            <a:r>
              <a:rPr lang="en-US" dirty="0" err="1"/>
              <a:t>NlogN</a:t>
            </a:r>
            <a:r>
              <a:rPr lang="en-US" dirty="0"/>
              <a:t> se </a:t>
            </a:r>
            <a:r>
              <a:rPr lang="en-US" dirty="0" err="1"/>
              <a:t>schimba</a:t>
            </a:r>
            <a:r>
              <a:rPr lang="en-US" dirty="0"/>
              <a:t> in </a:t>
            </a:r>
            <a:r>
              <a:rPr lang="en-US" dirty="0" err="1"/>
              <a:t>HeapSort,iar</a:t>
            </a:r>
            <a:r>
              <a:rPr lang="en-US" dirty="0"/>
              <a:t> 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mica se </a:t>
            </a:r>
            <a:r>
              <a:rPr lang="en-US" dirty="0" err="1"/>
              <a:t>schimba</a:t>
            </a:r>
            <a:r>
              <a:rPr lang="en-US" dirty="0"/>
              <a:t> in </a:t>
            </a:r>
            <a:r>
              <a:rPr lang="en-US" dirty="0" err="1"/>
              <a:t>InsertionSort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337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AB99-1A2B-46A4-87AB-0F13B50D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dirty="0" err="1"/>
              <a:t>CountingSort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9847-5DE7-4565-85C2-9AC59A5D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CountingSort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pe un vector de </a:t>
            </a:r>
            <a:r>
              <a:rPr lang="en-US" dirty="0" err="1"/>
              <a:t>frecventa,eficienta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bazandu</a:t>
            </a:r>
            <a:r>
              <a:rPr lang="en-US" dirty="0"/>
              <a:t>-se pe </a:t>
            </a:r>
            <a:r>
              <a:rPr lang="en-US" dirty="0" err="1"/>
              <a:t>intervalul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termenii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de </a:t>
            </a:r>
            <a:r>
              <a:rPr lang="en-US" dirty="0" err="1"/>
              <a:t>sortat.Acesta</a:t>
            </a:r>
            <a:r>
              <a:rPr lang="en-US" dirty="0"/>
              <a:t> bate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NlogN</a:t>
            </a:r>
            <a:r>
              <a:rPr lang="en-US" dirty="0"/>
              <a:t> cand </a:t>
            </a:r>
            <a:r>
              <a:rPr lang="en-US" dirty="0" err="1"/>
              <a:t>maximul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NlogN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99D2-5546-417A-8965-1F7205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err="1"/>
              <a:t>QuickSort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5447-50B1-410F-B70B-DA827611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tip divide et </a:t>
            </a:r>
            <a:r>
              <a:rPr lang="en-US" dirty="0" err="1"/>
              <a:t>impera.Acesta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pivot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ordonata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pivotal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pivotul</a:t>
            </a:r>
            <a:r>
              <a:rPr lang="en-US" dirty="0"/>
              <a:t> </a:t>
            </a:r>
            <a:r>
              <a:rPr lang="en-US" dirty="0" err="1"/>
              <a:t>ajungand</a:t>
            </a:r>
            <a:r>
              <a:rPr lang="en-US" dirty="0"/>
              <a:t>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finala.Se</a:t>
            </a:r>
            <a:r>
              <a:rPr lang="en-US" dirty="0"/>
              <a:t> </a:t>
            </a:r>
            <a:r>
              <a:rPr lang="en-US" dirty="0" err="1"/>
              <a:t>procedeaza</a:t>
            </a:r>
            <a:r>
              <a:rPr lang="en-US" dirty="0"/>
              <a:t> recursive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sirurile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pivotului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pivotului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0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3D2-9905-4000-B381-0FE4D262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 err="1"/>
              <a:t>MergeSort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AFB4-300B-4D12-8FBB-3AC8F20F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tot un </a:t>
            </a:r>
            <a:r>
              <a:rPr lang="en-US" dirty="0" err="1"/>
              <a:t>algoritm</a:t>
            </a:r>
            <a:r>
              <a:rPr lang="en-US" dirty="0"/>
              <a:t> de tip divide et </a:t>
            </a:r>
            <a:r>
              <a:rPr lang="en-US" dirty="0" err="1"/>
              <a:t>impera</a:t>
            </a:r>
            <a:r>
              <a:rPr lang="en-US" dirty="0"/>
              <a:t> care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r>
              <a:rPr lang="en-US" dirty="0"/>
              <a:t>Daca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lungime</a:t>
            </a:r>
            <a:r>
              <a:rPr lang="en-US" dirty="0"/>
              <a:t> 0 1 </a:t>
            </a:r>
            <a:r>
              <a:rPr lang="en-US" dirty="0" err="1"/>
              <a:t>sau</a:t>
            </a:r>
            <a:r>
              <a:rPr lang="en-US" dirty="0"/>
              <a:t> 2,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sortata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se </a:t>
            </a:r>
            <a:r>
              <a:rPr lang="en-US" dirty="0" err="1"/>
              <a:t>aplica</a:t>
            </a:r>
            <a:r>
              <a:rPr lang="en-US" dirty="0"/>
              <a:t> un swap</a:t>
            </a:r>
          </a:p>
          <a:p>
            <a:r>
              <a:rPr lang="en-US" dirty="0"/>
              <a:t>Se </a:t>
            </a:r>
            <a:r>
              <a:rPr lang="en-US" dirty="0" err="1"/>
              <a:t>imparte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in 2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egali</a:t>
            </a:r>
            <a:r>
              <a:rPr lang="en-US" dirty="0"/>
              <a:t>.</a:t>
            </a:r>
          </a:p>
          <a:p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sublista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subprogramului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interclasarii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625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422</TotalTime>
  <Words>623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Tema laborator SD</vt:lpstr>
      <vt:lpstr>                         RadixSort(LSD)</vt:lpstr>
      <vt:lpstr>    Acest Test este pentru 10^8 numere si maximul 10^8,observandu-se rapiditatea RadixSortului cu baza 2^16,fata de cel cu baza  2^8,fiind aproape de 2 ori mai rapid 2^8 fiind radacina lui (2^16).  Complexitatea algoritmului: </vt:lpstr>
      <vt:lpstr>                        ShellSort</vt:lpstr>
      <vt:lpstr>                     </vt:lpstr>
      <vt:lpstr>Sortarea nativa C++</vt:lpstr>
      <vt:lpstr>             CountingSort</vt:lpstr>
      <vt:lpstr>                QuickSort</vt:lpstr>
      <vt:lpstr>                          MergeSort</vt:lpstr>
      <vt:lpstr>                MergeSort vs Quick Sort</vt:lpstr>
      <vt:lpstr>               Baza 256 vs Baza 256^2</vt:lpstr>
      <vt:lpstr>                 ShellSort vs Sort(C++)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laborator SD</dc:title>
  <dc:creator>Antonio Emanuel  Adam</dc:creator>
  <cp:lastModifiedBy>Antonio Emanuel  Adam</cp:lastModifiedBy>
  <cp:revision>1</cp:revision>
  <dcterms:created xsi:type="dcterms:W3CDTF">2022-03-14T09:25:01Z</dcterms:created>
  <dcterms:modified xsi:type="dcterms:W3CDTF">2022-03-14T16:28:01Z</dcterms:modified>
</cp:coreProperties>
</file>