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1691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706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6399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6226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71207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97433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476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97936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4480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878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7427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4775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833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344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3869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6062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1052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33E36A-CB56-45E6-B5EC-CE7DE49B4DFB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09C95-2411-4376-AC23-BA1059935D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3028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34FB-3319-4AB9-8FAF-9CC2529A6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laborator</a:t>
            </a:r>
            <a:r>
              <a:rPr lang="en-US" dirty="0"/>
              <a:t> SD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C6755-935F-412B-90AB-C373FDC96F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8181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B698-C9EF-4E49-A214-16F2B9DE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</a:t>
            </a:r>
            <a:r>
              <a:rPr lang="en-US" dirty="0" err="1"/>
              <a:t>MergeSort</a:t>
            </a:r>
            <a:r>
              <a:rPr lang="en-US" dirty="0"/>
              <a:t> vs Quick Sort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8EBC9-8DBA-4DB2-9978-6AE8C40A8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24926"/>
            <a:ext cx="8946541" cy="4195481"/>
          </a:xfrm>
        </p:spPr>
        <p:txBody>
          <a:bodyPr/>
          <a:lstStyle/>
          <a:p>
            <a:r>
              <a:rPr lang="en-US" dirty="0"/>
              <a:t>Pe un vector de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Quick Sort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lent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MergeSort,QuickSort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benefic pe o </a:t>
            </a:r>
            <a:r>
              <a:rPr lang="en-US" dirty="0" err="1"/>
              <a:t>structura</a:t>
            </a:r>
            <a:r>
              <a:rPr lang="en-US" dirty="0"/>
              <a:t> de date cu </a:t>
            </a:r>
            <a:r>
              <a:rPr lang="en-US" dirty="0" err="1"/>
              <a:t>dimensiune</a:t>
            </a:r>
            <a:r>
              <a:rPr lang="en-US" dirty="0"/>
              <a:t> mica.</a:t>
            </a:r>
          </a:p>
          <a:p>
            <a:r>
              <a:rPr lang="en-US" dirty="0"/>
              <a:t>Pe </a:t>
            </a:r>
            <a:r>
              <a:rPr lang="en-US" dirty="0" err="1"/>
              <a:t>acest</a:t>
            </a:r>
            <a:r>
              <a:rPr lang="en-US" dirty="0"/>
              <a:t> test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vorba</a:t>
            </a:r>
            <a:r>
              <a:rPr lang="en-US" dirty="0"/>
              <a:t> de 10^6 </a:t>
            </a:r>
            <a:r>
              <a:rPr lang="en-US" dirty="0" err="1"/>
              <a:t>numere</a:t>
            </a:r>
            <a:r>
              <a:rPr lang="en-US" dirty="0"/>
              <a:t>. </a:t>
            </a:r>
            <a:r>
              <a:rPr lang="en-US" dirty="0" err="1"/>
              <a:t>Acesta</a:t>
            </a:r>
            <a:r>
              <a:rPr lang="en-US" dirty="0"/>
              <a:t> are 10^8 </a:t>
            </a:r>
            <a:r>
              <a:rPr lang="en-US" dirty="0" err="1"/>
              <a:t>numere</a:t>
            </a:r>
            <a:r>
              <a:rPr lang="en-US" dirty="0"/>
              <a:t>.</a:t>
            </a:r>
          </a:p>
          <a:p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7AC915-9A43-47E6-8684-2A9E25379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07" y="3532878"/>
            <a:ext cx="4619250" cy="1695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F35D2F-E2A8-4A03-8C45-B5FF8E3DA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478" y="3466193"/>
            <a:ext cx="510384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38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AD65-D334-4FCE-82FB-BA83C970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</a:t>
            </a:r>
            <a:r>
              <a:rPr lang="en-US" dirty="0" err="1"/>
              <a:t>Baza</a:t>
            </a:r>
            <a:r>
              <a:rPr lang="en-US" dirty="0"/>
              <a:t> 256 vs </a:t>
            </a:r>
            <a:r>
              <a:rPr lang="en-US" dirty="0" err="1"/>
              <a:t>Baza</a:t>
            </a:r>
            <a:r>
              <a:rPr lang="en-US" dirty="0"/>
              <a:t> 256^2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3231-8CA3-4E74-961F-E25F8133D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RadixSortul</a:t>
            </a:r>
            <a:r>
              <a:rPr lang="en-US" dirty="0"/>
              <a:t> pe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benefic cand vine </a:t>
            </a:r>
            <a:r>
              <a:rPr lang="en-US" dirty="0" err="1"/>
              <a:t>vorba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.</a:t>
            </a:r>
          </a:p>
          <a:p>
            <a:r>
              <a:rPr lang="en-US" dirty="0"/>
              <a:t>Test cu maxim 10^8                                     Test cu maxim 10^5</a:t>
            </a:r>
          </a:p>
          <a:p>
            <a:endParaRPr lang="en-US" dirty="0"/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7F4AB-B690-492F-A981-156DC460B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11" y="3236130"/>
            <a:ext cx="4560371" cy="1829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AE8B3-510C-4022-9B2D-56F7E5CE0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842" y="3236130"/>
            <a:ext cx="4687453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58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0F19-CE7C-497F-9538-FD572804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</a:t>
            </a:r>
            <a:r>
              <a:rPr lang="en-US" dirty="0" err="1"/>
              <a:t>ShellSort</a:t>
            </a:r>
            <a:r>
              <a:rPr lang="en-US" dirty="0"/>
              <a:t> vs Sort(C++)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F3B4A-BF81-4E57-A9EB-2B127E50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Sort are </a:t>
            </a:r>
            <a:r>
              <a:rPr lang="en-US" dirty="0" err="1"/>
              <a:t>complexitatea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buna O(n)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medie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</a:p>
          <a:p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/>
              <a:t>)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vede</a:t>
            </a:r>
            <a:r>
              <a:rPr lang="en-US" dirty="0"/>
              <a:t> din teste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ca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un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nativa</a:t>
            </a:r>
            <a:r>
              <a:rPr lang="en-US" dirty="0"/>
              <a:t> din C++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un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5FFA4-8A60-4400-B6D0-2A43E58D5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26" y="3682756"/>
            <a:ext cx="6015512" cy="1638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EDBF58-7BEA-4C7B-9A48-E7B178D04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181" y="3682756"/>
            <a:ext cx="6376929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6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022103-FFD0-45FB-9F4C-BA1BF5E66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439122"/>
            <a:ext cx="11346025" cy="648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4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12A0A9-58C2-4BD4-81CD-3EE30B18A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6" y="447869"/>
            <a:ext cx="10551886" cy="65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0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A9A1-95DF-4157-87A2-9E6E0883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</a:t>
            </a:r>
            <a:r>
              <a:rPr lang="en-US" dirty="0" err="1"/>
              <a:t>RadixSort</a:t>
            </a:r>
            <a:r>
              <a:rPr lang="en-US" dirty="0"/>
              <a:t>(LSD)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68FAD-FBC1-4D6C-8CA7-4F9EEE86D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Radix Sort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algoritm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care tine </a:t>
            </a:r>
            <a:r>
              <a:rPr lang="en-US" dirty="0" err="1"/>
              <a:t>cont</a:t>
            </a:r>
            <a:r>
              <a:rPr lang="en-US" dirty="0"/>
              <a:t> de </a:t>
            </a:r>
            <a:r>
              <a:rPr lang="en-US" dirty="0" err="1"/>
              <a:t>cifrele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</a:t>
            </a:r>
            <a:r>
              <a:rPr lang="en-US" dirty="0" err="1"/>
              <a:t>sortate.In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tip de </a:t>
            </a:r>
            <a:r>
              <a:rPr lang="en-US" dirty="0" err="1"/>
              <a:t>sortare</a:t>
            </a:r>
            <a:r>
              <a:rPr lang="en-US" dirty="0"/>
              <a:t> se </a:t>
            </a:r>
            <a:r>
              <a:rPr lang="en-US" dirty="0" err="1"/>
              <a:t>utilizeaza</a:t>
            </a:r>
            <a:r>
              <a:rPr lang="en-US" dirty="0"/>
              <a:t> o </a:t>
            </a:r>
            <a:r>
              <a:rPr lang="en-US" dirty="0" err="1"/>
              <a:t>baza,acestea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sortate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restul</a:t>
            </a:r>
            <a:r>
              <a:rPr lang="en-US" dirty="0"/>
              <a:t> </a:t>
            </a:r>
            <a:r>
              <a:rPr lang="en-US" dirty="0" err="1"/>
              <a:t>impartirii</a:t>
            </a:r>
            <a:r>
              <a:rPr lang="en-US" dirty="0"/>
              <a:t> la </a:t>
            </a:r>
            <a:r>
              <a:rPr lang="en-US" dirty="0" err="1"/>
              <a:t>acea</a:t>
            </a:r>
            <a:r>
              <a:rPr lang="en-US" dirty="0"/>
              <a:t> </a:t>
            </a:r>
            <a:r>
              <a:rPr lang="en-US" dirty="0" err="1"/>
              <a:t>baza.Urmatorul</a:t>
            </a:r>
            <a:r>
              <a:rPr lang="en-US" dirty="0"/>
              <a:t> pas il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numerelor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((</a:t>
            </a:r>
            <a:r>
              <a:rPr lang="en-US" dirty="0" err="1"/>
              <a:t>numar</a:t>
            </a:r>
            <a:r>
              <a:rPr lang="en-US" dirty="0"/>
              <a:t>/</a:t>
            </a:r>
            <a:r>
              <a:rPr lang="en-US" dirty="0" err="1"/>
              <a:t>baza</a:t>
            </a:r>
            <a:r>
              <a:rPr lang="en-US" dirty="0"/>
              <a:t>)%</a:t>
            </a:r>
            <a:r>
              <a:rPr lang="en-US" dirty="0" err="1"/>
              <a:t>baza</a:t>
            </a:r>
            <a:r>
              <a:rPr lang="en-US" dirty="0"/>
              <a:t>),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continuand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(((max(vector)/</a:t>
            </a:r>
            <a:r>
              <a:rPr lang="en-US" dirty="0" err="1"/>
              <a:t>baza</a:t>
            </a:r>
            <a:r>
              <a:rPr lang="en-US" dirty="0"/>
              <a:t>)/</a:t>
            </a:r>
            <a:r>
              <a:rPr lang="en-US" dirty="0" err="1"/>
              <a:t>baza</a:t>
            </a:r>
            <a:r>
              <a:rPr lang="en-US" dirty="0"/>
              <a:t>)…../</a:t>
            </a:r>
            <a:r>
              <a:rPr lang="en-US" dirty="0" err="1"/>
              <a:t>baza</a:t>
            </a:r>
            <a:r>
              <a:rPr lang="en-US" dirty="0"/>
              <a:t>) </a:t>
            </a:r>
            <a:r>
              <a:rPr lang="en-US" dirty="0" err="1"/>
              <a:t>este</a:t>
            </a:r>
            <a:r>
              <a:rPr lang="en-US" dirty="0"/>
              <a:t> 0.Un </a:t>
            </a:r>
            <a:r>
              <a:rPr lang="en-US" dirty="0" err="1"/>
              <a:t>timp</a:t>
            </a:r>
            <a:r>
              <a:rPr lang="en-US" dirty="0"/>
              <a:t> bun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luata</a:t>
            </a:r>
            <a:r>
              <a:rPr lang="en-US" dirty="0"/>
              <a:t> o </a:t>
            </a:r>
            <a:r>
              <a:rPr lang="en-US" dirty="0" err="1"/>
              <a:t>putere</a:t>
            </a:r>
            <a:r>
              <a:rPr lang="en-US" dirty="0"/>
              <a:t> a </a:t>
            </a:r>
            <a:r>
              <a:rPr lang="en-US" dirty="0" err="1"/>
              <a:t>lui</a:t>
            </a:r>
            <a:r>
              <a:rPr lang="en-US" dirty="0"/>
              <a:t> 2 </a:t>
            </a:r>
            <a:r>
              <a:rPr lang="en-US" dirty="0" err="1"/>
              <a:t>intrucat</a:t>
            </a:r>
            <a:r>
              <a:rPr lang="en-US" dirty="0"/>
              <a:t> pot fi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operatii</a:t>
            </a:r>
            <a:r>
              <a:rPr lang="en-US" dirty="0"/>
              <a:t> pe </a:t>
            </a:r>
            <a:r>
              <a:rPr lang="en-US" dirty="0" err="1"/>
              <a:t>biti,acestea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eficiente.Pentru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luata</a:t>
            </a:r>
            <a:r>
              <a:rPr lang="en-US" dirty="0"/>
              <a:t> o </a:t>
            </a:r>
            <a:r>
              <a:rPr lang="en-US" dirty="0" err="1"/>
              <a:t>baza</a:t>
            </a:r>
            <a:r>
              <a:rPr lang="en-US" dirty="0"/>
              <a:t> cat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pentru</a:t>
            </a:r>
            <a:r>
              <a:rPr lang="en-US" dirty="0"/>
              <a:t> un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efficient,dar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inutila</a:t>
            </a:r>
            <a:r>
              <a:rPr lang="en-US" dirty="0"/>
              <a:t> </a:t>
            </a:r>
            <a:r>
              <a:rPr lang="en-US" dirty="0" err="1"/>
              <a:t>luarea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5878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AB8D-2D47-43BD-A487-CA566E78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500" dirty="0" err="1"/>
              <a:t>Acest</a:t>
            </a:r>
            <a:r>
              <a:rPr lang="en-US" sz="1500" dirty="0"/>
              <a:t> Test </a:t>
            </a:r>
            <a:r>
              <a:rPr lang="en-US" sz="1500" dirty="0" err="1"/>
              <a:t>este</a:t>
            </a:r>
            <a:r>
              <a:rPr lang="en-US" sz="1500" dirty="0"/>
              <a:t> </a:t>
            </a:r>
            <a:r>
              <a:rPr lang="en-US" sz="1500" dirty="0" err="1"/>
              <a:t>pentru</a:t>
            </a:r>
            <a:r>
              <a:rPr lang="en-US" sz="1500" dirty="0"/>
              <a:t> 10^8 </a:t>
            </a:r>
            <a:r>
              <a:rPr lang="en-US" sz="1500" dirty="0" err="1"/>
              <a:t>numere</a:t>
            </a:r>
            <a:r>
              <a:rPr lang="en-US" sz="1500" dirty="0"/>
              <a:t> </a:t>
            </a:r>
            <a:r>
              <a:rPr lang="en-US" sz="1500" dirty="0" err="1"/>
              <a:t>si</a:t>
            </a:r>
            <a:r>
              <a:rPr lang="en-US" sz="1500" dirty="0"/>
              <a:t> </a:t>
            </a:r>
            <a:r>
              <a:rPr lang="en-US" sz="1500" dirty="0" err="1"/>
              <a:t>maximul</a:t>
            </a:r>
            <a:r>
              <a:rPr lang="en-US" sz="1500" dirty="0"/>
              <a:t> 10^8,observandu-se </a:t>
            </a:r>
            <a:r>
              <a:rPr lang="en-US" sz="1500" dirty="0" err="1"/>
              <a:t>rapiditatea</a:t>
            </a:r>
            <a:r>
              <a:rPr lang="en-US" sz="1500" dirty="0"/>
              <a:t> </a:t>
            </a:r>
            <a:r>
              <a:rPr lang="en-US" sz="1500" dirty="0" err="1"/>
              <a:t>RadixSortului</a:t>
            </a:r>
            <a:r>
              <a:rPr lang="en-US" sz="1500" dirty="0"/>
              <a:t> cu </a:t>
            </a:r>
            <a:r>
              <a:rPr lang="en-US" sz="1500" dirty="0" err="1"/>
              <a:t>baza</a:t>
            </a:r>
            <a:r>
              <a:rPr lang="en-US" sz="1500" dirty="0"/>
              <a:t> 2^16,fata de </a:t>
            </a:r>
            <a:r>
              <a:rPr lang="en-US" sz="1500" dirty="0" err="1"/>
              <a:t>cel</a:t>
            </a:r>
            <a:r>
              <a:rPr lang="en-US" sz="1500" dirty="0"/>
              <a:t> cu </a:t>
            </a:r>
            <a:r>
              <a:rPr lang="en-US" sz="1500" dirty="0" err="1"/>
              <a:t>baza</a:t>
            </a:r>
            <a:r>
              <a:rPr lang="en-US" sz="1500" dirty="0"/>
              <a:t>  2^8,fiind </a:t>
            </a:r>
            <a:r>
              <a:rPr lang="en-US" sz="1500" dirty="0" err="1"/>
              <a:t>aproape</a:t>
            </a:r>
            <a:r>
              <a:rPr lang="en-US" sz="1500" dirty="0"/>
              <a:t> de </a:t>
            </a:r>
            <a:r>
              <a:rPr lang="en-US" sz="1500" b="1" u="sng" dirty="0"/>
              <a:t>2 </a:t>
            </a:r>
            <a:r>
              <a:rPr lang="en-US" sz="1500" b="1" u="sng" dirty="0" err="1"/>
              <a:t>ori</a:t>
            </a:r>
            <a:r>
              <a:rPr lang="en-US" sz="1500" b="1" u="sng" dirty="0"/>
              <a:t> </a:t>
            </a:r>
            <a:r>
              <a:rPr lang="en-US" sz="1500" b="1" u="sng" dirty="0" err="1"/>
              <a:t>mai</a:t>
            </a:r>
            <a:r>
              <a:rPr lang="en-US" sz="1500" b="1" u="sng" dirty="0"/>
              <a:t> rapid</a:t>
            </a:r>
            <a:r>
              <a:rPr lang="en-US" sz="1500" dirty="0"/>
              <a:t> 2^8 </a:t>
            </a:r>
            <a:r>
              <a:rPr lang="en-US" sz="1500" dirty="0" err="1"/>
              <a:t>fiind</a:t>
            </a:r>
            <a:r>
              <a:rPr lang="en-US" sz="1500" dirty="0"/>
              <a:t> </a:t>
            </a:r>
            <a:r>
              <a:rPr lang="en-US" sz="15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radacina</a:t>
            </a:r>
            <a:r>
              <a:rPr lang="en-US" sz="1500" dirty="0"/>
              <a:t> </a:t>
            </a:r>
            <a:r>
              <a:rPr lang="en-US" sz="1500" dirty="0" err="1"/>
              <a:t>lui</a:t>
            </a:r>
            <a:r>
              <a:rPr lang="en-US" sz="1500" dirty="0"/>
              <a:t> (2^16).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 err="1"/>
              <a:t>Complexitatea</a:t>
            </a:r>
            <a:r>
              <a:rPr lang="en-US" sz="1500" dirty="0"/>
              <a:t> </a:t>
            </a:r>
            <a:r>
              <a:rPr lang="en-US" sz="1500" dirty="0" err="1"/>
              <a:t>algoritmului</a:t>
            </a:r>
            <a:r>
              <a:rPr lang="en-US" sz="1500" dirty="0"/>
              <a:t>:</a:t>
            </a:r>
            <a:br>
              <a:rPr lang="en-US" sz="1500" dirty="0"/>
            </a:b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992FF-C59C-4E90-872B-B28F29D78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46" y="724298"/>
            <a:ext cx="7001852" cy="8573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4500A6-0979-41FB-9F09-C83E731C0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8" y="3511855"/>
            <a:ext cx="11383347" cy="149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1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EAEA-F31A-42E2-A87C-6EEF5138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</a:t>
            </a:r>
            <a:r>
              <a:rPr lang="en-US" dirty="0" err="1"/>
              <a:t>ShellSort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0D8FE-8AD4-42E6-A10D-4831E7A6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Sort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algoritm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care se </a:t>
            </a:r>
            <a:r>
              <a:rPr lang="en-US" dirty="0" err="1"/>
              <a:t>bazeaza</a:t>
            </a:r>
            <a:r>
              <a:rPr lang="en-US" dirty="0"/>
              <a:t> pe </a:t>
            </a:r>
            <a:r>
              <a:rPr lang="en-US" dirty="0" err="1"/>
              <a:t>asezarea</a:t>
            </a:r>
            <a:r>
              <a:rPr lang="en-US" dirty="0"/>
              <a:t> pe rand a  </a:t>
            </a:r>
            <a:r>
              <a:rPr lang="en-US" dirty="0" err="1"/>
              <a:t>elementelor</a:t>
            </a:r>
            <a:r>
              <a:rPr lang="en-US" dirty="0"/>
              <a:t> pe </a:t>
            </a:r>
            <a:r>
              <a:rPr lang="en-US" dirty="0" err="1"/>
              <a:t>pozitia</a:t>
            </a:r>
            <a:r>
              <a:rPr lang="en-US" dirty="0"/>
              <a:t> lor </a:t>
            </a:r>
            <a:r>
              <a:rPr lang="en-US" dirty="0" err="1"/>
              <a:t>finala.Elementul</a:t>
            </a:r>
            <a:r>
              <a:rPr lang="en-US" dirty="0"/>
              <a:t> de pe </a:t>
            </a:r>
            <a:r>
              <a:rPr lang="en-US" dirty="0" err="1"/>
              <a:t>pozitia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comparat</a:t>
            </a:r>
            <a:r>
              <a:rPr lang="en-US" dirty="0"/>
              <a:t> cu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ordonate</a:t>
            </a:r>
            <a:r>
              <a:rPr lang="en-US" dirty="0"/>
              <a:t> de la </a:t>
            </a:r>
            <a:r>
              <a:rPr lang="en-US" dirty="0" err="1"/>
              <a:t>pozitia</a:t>
            </a:r>
            <a:r>
              <a:rPr lang="en-US" dirty="0"/>
              <a:t> 1 la i-1,iar in </a:t>
            </a:r>
            <a:r>
              <a:rPr lang="en-US" dirty="0" err="1"/>
              <a:t>momentul</a:t>
            </a:r>
            <a:r>
              <a:rPr lang="en-US" dirty="0"/>
              <a:t> cand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gasit</a:t>
            </a:r>
            <a:r>
              <a:rPr lang="en-US" dirty="0"/>
              <a:t> un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de pe </a:t>
            </a:r>
            <a:r>
              <a:rPr lang="en-US" dirty="0" err="1"/>
              <a:t>pozitia</a:t>
            </a:r>
            <a:r>
              <a:rPr lang="en-US" dirty="0"/>
              <a:t> </a:t>
            </a:r>
            <a:r>
              <a:rPr lang="en-US" dirty="0" err="1"/>
              <a:t>i,numarul</a:t>
            </a:r>
            <a:r>
              <a:rPr lang="en-US" dirty="0"/>
              <a:t> de pe </a:t>
            </a:r>
            <a:r>
              <a:rPr lang="en-US" dirty="0" err="1"/>
              <a:t>pozitia</a:t>
            </a:r>
            <a:r>
              <a:rPr lang="en-US" dirty="0"/>
              <a:t> </a:t>
            </a:r>
            <a:r>
              <a:rPr lang="en-US" dirty="0" err="1"/>
              <a:t>respective,alaturi</a:t>
            </a:r>
            <a:r>
              <a:rPr lang="en-US" dirty="0"/>
              <a:t> de </a:t>
            </a:r>
            <a:r>
              <a:rPr lang="en-US" dirty="0" err="1"/>
              <a:t>cele</a:t>
            </a:r>
            <a:r>
              <a:rPr lang="en-US" dirty="0"/>
              <a:t> de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pozitia</a:t>
            </a:r>
            <a:r>
              <a:rPr lang="en-US" dirty="0"/>
              <a:t> i-1 sunt mutate o </a:t>
            </a:r>
            <a:r>
              <a:rPr lang="en-US" dirty="0" err="1"/>
              <a:t>pozitie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la </a:t>
            </a:r>
            <a:r>
              <a:rPr lang="en-US" dirty="0" err="1"/>
              <a:t>dreapta</a:t>
            </a:r>
            <a:r>
              <a:rPr lang="en-US" dirty="0"/>
              <a:t>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care era initial pe </a:t>
            </a:r>
            <a:r>
              <a:rPr lang="en-US" dirty="0" err="1"/>
              <a:t>pozitia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mutat</a:t>
            </a:r>
            <a:r>
              <a:rPr lang="en-US" dirty="0"/>
              <a:t> in </a:t>
            </a:r>
            <a:r>
              <a:rPr lang="en-US" dirty="0" err="1"/>
              <a:t>locul</a:t>
            </a:r>
            <a:r>
              <a:rPr lang="en-US" dirty="0"/>
              <a:t> </a:t>
            </a:r>
            <a:r>
              <a:rPr lang="en-US" dirty="0" err="1"/>
              <a:t>liber.Acest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utilizeaza</a:t>
            </a:r>
            <a:r>
              <a:rPr lang="en-US" dirty="0"/>
              <a:t> </a:t>
            </a:r>
            <a:r>
              <a:rPr lang="en-US" dirty="0" err="1"/>
              <a:t>secvente</a:t>
            </a:r>
            <a:r>
              <a:rPr lang="en-US" dirty="0"/>
              <a:t> </a:t>
            </a:r>
            <a:r>
              <a:rPr lang="en-US" dirty="0" err="1"/>
              <a:t>secvente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 care </a:t>
            </a:r>
            <a:r>
              <a:rPr lang="en-US" dirty="0" err="1"/>
              <a:t>devin</a:t>
            </a:r>
            <a:r>
              <a:rPr lang="en-US" dirty="0"/>
              <a:t> din </a:t>
            </a:r>
            <a:r>
              <a:rPr lang="en-US" dirty="0" err="1"/>
              <a:t>ce</a:t>
            </a:r>
            <a:r>
              <a:rPr lang="en-US" dirty="0"/>
              <a:t> in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multe.Durata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en-US" dirty="0"/>
              <a:t> pe cat de bine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alese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subsecvente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1718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1927-DF11-4073-9922-6BD17F29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</a:t>
            </a:r>
            <a:endParaRPr lang="ro-RO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AEAAF3C-EECC-42AF-8D7B-131F1E33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1306" y="802434"/>
            <a:ext cx="4907902" cy="5445966"/>
          </a:xfrm>
        </p:spPr>
        <p:txBody>
          <a:bodyPr/>
          <a:lstStyle/>
          <a:p>
            <a:r>
              <a:rPr lang="en-US" dirty="0" err="1"/>
              <a:t>Complexitatea</a:t>
            </a:r>
            <a:r>
              <a:rPr lang="en-US" dirty="0"/>
              <a:t> </a:t>
            </a:r>
            <a:r>
              <a:rPr lang="en-US" dirty="0" err="1"/>
              <a:t>ShellSort-ului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A855A3-297D-4438-9451-5E942BCDF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18" y="1328191"/>
            <a:ext cx="5483290" cy="105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4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0A59-E9F6-4E51-B9B1-C4C84362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nativa</a:t>
            </a:r>
            <a:r>
              <a:rPr lang="en-US" dirty="0"/>
              <a:t> C++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EA417-7BAA-42C1-94A2-F21878850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inceput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utilizeaza</a:t>
            </a:r>
            <a:r>
              <a:rPr lang="en-US" dirty="0"/>
              <a:t> </a:t>
            </a:r>
            <a:r>
              <a:rPr lang="en-US" dirty="0" err="1"/>
              <a:t>QuickSort,daca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depaseste</a:t>
            </a:r>
            <a:r>
              <a:rPr lang="en-US" dirty="0"/>
              <a:t> </a:t>
            </a:r>
            <a:r>
              <a:rPr lang="en-US" dirty="0" err="1"/>
              <a:t>NlogN</a:t>
            </a:r>
            <a:r>
              <a:rPr lang="en-US" dirty="0"/>
              <a:t> se </a:t>
            </a:r>
            <a:r>
              <a:rPr lang="en-US" dirty="0" err="1"/>
              <a:t>schimba</a:t>
            </a:r>
            <a:r>
              <a:rPr lang="en-US" dirty="0"/>
              <a:t> in </a:t>
            </a:r>
            <a:r>
              <a:rPr lang="en-US" dirty="0" err="1"/>
              <a:t>HeapSort,iar</a:t>
            </a:r>
            <a:r>
              <a:rPr lang="en-US" dirty="0"/>
              <a:t> cand </a:t>
            </a:r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vectorului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mica se </a:t>
            </a:r>
            <a:r>
              <a:rPr lang="en-US" dirty="0" err="1"/>
              <a:t>schimba</a:t>
            </a:r>
            <a:r>
              <a:rPr lang="en-US" dirty="0"/>
              <a:t> in </a:t>
            </a:r>
            <a:r>
              <a:rPr lang="en-US" dirty="0" err="1"/>
              <a:t>InsertionSort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6337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AB99-1A2B-46A4-87AB-0F13B50D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</a:t>
            </a:r>
            <a:r>
              <a:rPr lang="en-US" dirty="0" err="1"/>
              <a:t>CountingSort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79847-5DE7-4565-85C2-9AC59A5DF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CountingSort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se </a:t>
            </a:r>
            <a:r>
              <a:rPr lang="en-US" dirty="0" err="1"/>
              <a:t>bazeaza</a:t>
            </a:r>
            <a:r>
              <a:rPr lang="en-US" dirty="0"/>
              <a:t> pe un vector de </a:t>
            </a:r>
            <a:r>
              <a:rPr lang="en-US" dirty="0" err="1"/>
              <a:t>frecventa,eficienta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 </a:t>
            </a:r>
            <a:r>
              <a:rPr lang="en-US" dirty="0" err="1"/>
              <a:t>bazandu</a:t>
            </a:r>
            <a:r>
              <a:rPr lang="en-US" dirty="0"/>
              <a:t>-se pe </a:t>
            </a:r>
            <a:r>
              <a:rPr lang="en-US" dirty="0" err="1"/>
              <a:t>intervalul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termenii</a:t>
            </a:r>
            <a:r>
              <a:rPr lang="en-US" dirty="0"/>
              <a:t> </a:t>
            </a:r>
            <a:r>
              <a:rPr lang="en-US" dirty="0" err="1"/>
              <a:t>vectorului</a:t>
            </a:r>
            <a:r>
              <a:rPr lang="en-US" dirty="0"/>
              <a:t> de </a:t>
            </a:r>
            <a:r>
              <a:rPr lang="en-US" dirty="0" err="1"/>
              <a:t>sortat.Acesta</a:t>
            </a:r>
            <a:r>
              <a:rPr lang="en-US" dirty="0"/>
              <a:t> bate un </a:t>
            </a:r>
            <a:r>
              <a:rPr lang="en-US" dirty="0" err="1"/>
              <a:t>algoritm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NlogN</a:t>
            </a:r>
            <a:r>
              <a:rPr lang="en-US" dirty="0"/>
              <a:t> cand </a:t>
            </a:r>
            <a:r>
              <a:rPr lang="en-US" dirty="0" err="1"/>
              <a:t>maximul</a:t>
            </a:r>
            <a:r>
              <a:rPr lang="en-US" dirty="0"/>
              <a:t> </a:t>
            </a:r>
            <a:r>
              <a:rPr lang="en-US" dirty="0" err="1"/>
              <a:t>vectorului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NlogN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85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99D2-5546-417A-8965-1F72050D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</a:t>
            </a:r>
            <a:r>
              <a:rPr lang="en-US" dirty="0" err="1"/>
              <a:t>QuickSort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65447-50B1-410F-B70B-DA827611B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algoritm</a:t>
            </a:r>
            <a:r>
              <a:rPr lang="en-US" dirty="0"/>
              <a:t> de tip divide et </a:t>
            </a:r>
            <a:r>
              <a:rPr lang="en-US" dirty="0" err="1"/>
              <a:t>impera.Acesta</a:t>
            </a:r>
            <a:r>
              <a:rPr lang="en-US" dirty="0"/>
              <a:t> </a:t>
            </a:r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pivot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ordonata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din </a:t>
            </a:r>
            <a:r>
              <a:rPr lang="en-US" dirty="0" err="1"/>
              <a:t>stanga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pivotal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din </a:t>
            </a:r>
            <a:r>
              <a:rPr lang="en-US" dirty="0" err="1"/>
              <a:t>dreapta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pivotul</a:t>
            </a:r>
            <a:r>
              <a:rPr lang="en-US" dirty="0"/>
              <a:t> </a:t>
            </a:r>
            <a:r>
              <a:rPr lang="en-US" dirty="0" err="1"/>
              <a:t>ajungand</a:t>
            </a:r>
            <a:r>
              <a:rPr lang="en-US" dirty="0"/>
              <a:t> pe </a:t>
            </a:r>
            <a:r>
              <a:rPr lang="en-US" dirty="0" err="1"/>
              <a:t>pozitia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finala.Se</a:t>
            </a:r>
            <a:r>
              <a:rPr lang="en-US" dirty="0"/>
              <a:t> </a:t>
            </a:r>
            <a:r>
              <a:rPr lang="en-US" dirty="0" err="1"/>
              <a:t>procedeaza</a:t>
            </a:r>
            <a:r>
              <a:rPr lang="en-US" dirty="0"/>
              <a:t> recursive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sirurile</a:t>
            </a:r>
            <a:r>
              <a:rPr lang="en-US" dirty="0"/>
              <a:t> din </a:t>
            </a:r>
            <a:r>
              <a:rPr lang="en-US" dirty="0" err="1"/>
              <a:t>stanga</a:t>
            </a:r>
            <a:r>
              <a:rPr lang="en-US" dirty="0"/>
              <a:t> </a:t>
            </a:r>
            <a:r>
              <a:rPr lang="en-US" dirty="0" err="1"/>
              <a:t>pivotului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din </a:t>
            </a:r>
            <a:r>
              <a:rPr lang="en-US" dirty="0" err="1"/>
              <a:t>dreapta</a:t>
            </a:r>
            <a:r>
              <a:rPr lang="en-US" dirty="0"/>
              <a:t> </a:t>
            </a:r>
            <a:r>
              <a:rPr lang="en-US" dirty="0" err="1"/>
              <a:t>pivotului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508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13D2-9905-4000-B381-0FE4D262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</a:t>
            </a:r>
            <a:r>
              <a:rPr lang="en-US" dirty="0" err="1"/>
              <a:t>MergeSort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AFB4-300B-4D12-8FBB-3AC8F20F8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tot un </a:t>
            </a:r>
            <a:r>
              <a:rPr lang="en-US" dirty="0" err="1"/>
              <a:t>algoritm</a:t>
            </a:r>
            <a:r>
              <a:rPr lang="en-US" dirty="0"/>
              <a:t> de tip divide et </a:t>
            </a:r>
            <a:r>
              <a:rPr lang="en-US" dirty="0" err="1"/>
              <a:t>impera</a:t>
            </a:r>
            <a:r>
              <a:rPr lang="en-US" dirty="0"/>
              <a:t> care </a:t>
            </a:r>
            <a:r>
              <a:rPr lang="en-US" dirty="0" err="1"/>
              <a:t>functioneaza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:</a:t>
            </a:r>
          </a:p>
          <a:p>
            <a:r>
              <a:rPr lang="en-US" dirty="0"/>
              <a:t>Daca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</a:t>
            </a:r>
            <a:r>
              <a:rPr lang="en-US" dirty="0" err="1"/>
              <a:t>lungime</a:t>
            </a:r>
            <a:r>
              <a:rPr lang="en-US" dirty="0"/>
              <a:t> 0 1 </a:t>
            </a:r>
            <a:r>
              <a:rPr lang="en-US" dirty="0" err="1"/>
              <a:t>sau</a:t>
            </a:r>
            <a:r>
              <a:rPr lang="en-US" dirty="0"/>
              <a:t> 2,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sortata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se </a:t>
            </a:r>
            <a:r>
              <a:rPr lang="en-US" dirty="0" err="1"/>
              <a:t>aplica</a:t>
            </a:r>
            <a:r>
              <a:rPr lang="en-US" dirty="0"/>
              <a:t> un swap</a:t>
            </a:r>
          </a:p>
          <a:p>
            <a:r>
              <a:rPr lang="en-US" dirty="0"/>
              <a:t>Se </a:t>
            </a:r>
            <a:r>
              <a:rPr lang="en-US" dirty="0" err="1"/>
              <a:t>imparte</a:t>
            </a:r>
            <a:r>
              <a:rPr lang="en-US" dirty="0"/>
              <a:t> </a:t>
            </a:r>
            <a:r>
              <a:rPr lang="en-US" dirty="0" err="1"/>
              <a:t>vectorul</a:t>
            </a:r>
            <a:r>
              <a:rPr lang="en-US" dirty="0"/>
              <a:t> in 2 </a:t>
            </a:r>
            <a:r>
              <a:rPr lang="en-US" dirty="0" err="1"/>
              <a:t>vectori</a:t>
            </a:r>
            <a:r>
              <a:rPr lang="en-US" dirty="0"/>
              <a:t> </a:t>
            </a:r>
            <a:r>
              <a:rPr lang="en-US" dirty="0" err="1"/>
              <a:t>aproximativ</a:t>
            </a:r>
            <a:r>
              <a:rPr lang="en-US" dirty="0"/>
              <a:t> </a:t>
            </a:r>
            <a:r>
              <a:rPr lang="en-US" dirty="0" err="1"/>
              <a:t>egali</a:t>
            </a:r>
            <a:r>
              <a:rPr lang="en-US" dirty="0"/>
              <a:t>.</a:t>
            </a:r>
          </a:p>
          <a:p>
            <a:r>
              <a:rPr lang="en-US" dirty="0" err="1"/>
              <a:t>Sorteaza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sublista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aplicarea</a:t>
            </a:r>
            <a:r>
              <a:rPr lang="en-US" dirty="0"/>
              <a:t> </a:t>
            </a:r>
            <a:r>
              <a:rPr lang="en-US" dirty="0" err="1"/>
              <a:t>subprogramului</a:t>
            </a:r>
            <a:r>
              <a:rPr lang="en-US" dirty="0"/>
              <a:t> </a:t>
            </a:r>
            <a:r>
              <a:rPr lang="en-US" dirty="0" err="1"/>
              <a:t>mergesort</a:t>
            </a:r>
            <a:r>
              <a:rPr lang="en-US" dirty="0"/>
              <a:t>.</a:t>
            </a:r>
          </a:p>
          <a:p>
            <a:r>
              <a:rPr lang="en-US" dirty="0"/>
              <a:t>Se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tehnica</a:t>
            </a:r>
            <a:r>
              <a:rPr lang="en-US" dirty="0"/>
              <a:t> </a:t>
            </a:r>
            <a:r>
              <a:rPr lang="en-US" dirty="0" err="1"/>
              <a:t>interclasarii</a:t>
            </a:r>
            <a:r>
              <a:rPr lang="en-US" dirty="0"/>
              <a:t>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16254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423</TotalTime>
  <Words>623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Tema laborator SD</vt:lpstr>
      <vt:lpstr>                         RadixSort(LSD)</vt:lpstr>
      <vt:lpstr>    Acest Test este pentru 10^8 numere si maximul 10^8,observandu-se rapiditatea RadixSortului cu baza 2^16,fata de cel cu baza  2^8,fiind aproape de 2 ori mai rapid 2^8 fiind radacina lui (2^16).  Complexitatea algoritmului: </vt:lpstr>
      <vt:lpstr>                        ShellSort</vt:lpstr>
      <vt:lpstr>                     </vt:lpstr>
      <vt:lpstr>Sortarea nativa C++</vt:lpstr>
      <vt:lpstr>             CountingSort</vt:lpstr>
      <vt:lpstr>                QuickSort</vt:lpstr>
      <vt:lpstr>                          MergeSort</vt:lpstr>
      <vt:lpstr>                MergeSort vs Quick Sort</vt:lpstr>
      <vt:lpstr>               Baza 256 vs Baza 256^2</vt:lpstr>
      <vt:lpstr>                 ShellSort vs Sort(C++)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laborator SD</dc:title>
  <dc:creator>Antonio Emanuel  Adam</dc:creator>
  <cp:lastModifiedBy>Antonio Emanuel  Adam</cp:lastModifiedBy>
  <cp:revision>2</cp:revision>
  <dcterms:created xsi:type="dcterms:W3CDTF">2022-03-14T09:25:01Z</dcterms:created>
  <dcterms:modified xsi:type="dcterms:W3CDTF">2022-03-14T17:25:27Z</dcterms:modified>
</cp:coreProperties>
</file>