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1" r:id="rId4"/>
    <p:sldId id="271" r:id="rId5"/>
    <p:sldId id="258" r:id="rId6"/>
    <p:sldId id="270" r:id="rId7"/>
    <p:sldId id="262" r:id="rId8"/>
    <p:sldId id="263" r:id="rId9"/>
    <p:sldId id="264" r:id="rId10"/>
    <p:sldId id="265" r:id="rId11"/>
    <p:sldId id="276" r:id="rId12"/>
    <p:sldId id="277" r:id="rId13"/>
    <p:sldId id="267" r:id="rId14"/>
    <p:sldId id="268" r:id="rId15"/>
    <p:sldId id="273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030"/>
    <a:srgbClr val="A05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5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0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5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328A86-3B2C-4812-BB2B-583DABA080B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61254" y="4350022"/>
            <a:ext cx="10058400" cy="1143000"/>
          </a:xfrm>
        </p:spPr>
        <p:txBody>
          <a:bodyPr>
            <a:no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第二組   郭威漢 劉宇祥 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廖昱誠</a:t>
            </a:r>
          </a:p>
        </p:txBody>
      </p:sp>
      <p:sp>
        <p:nvSpPr>
          <p:cNvPr id="4" name="矩形 3"/>
          <p:cNvSpPr/>
          <p:nvPr/>
        </p:nvSpPr>
        <p:spPr>
          <a:xfrm>
            <a:off x="2770495" y="1593234"/>
            <a:ext cx="1800201" cy="180020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3135" y="1513243"/>
            <a:ext cx="3136850" cy="29366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674" y="3973121"/>
            <a:ext cx="900100" cy="900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8977" y="3513591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5525" y="4105752"/>
            <a:ext cx="900101" cy="9001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5671" y="2805027"/>
            <a:ext cx="450050" cy="4500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5440" y="1399350"/>
            <a:ext cx="1597214" cy="1597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5410" y="4637140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5727" y="1880902"/>
            <a:ext cx="225025" cy="225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912478" y="5156371"/>
            <a:ext cx="190697" cy="19069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71" y="3624762"/>
            <a:ext cx="451955" cy="45195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829542" y="2920676"/>
            <a:ext cx="309155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rPr>
              <a:t>20</a:t>
            </a:r>
            <a:r>
              <a:rPr lang="en-US" altLang="zh-TW" sz="4400" b="1" dirty="0" smtClean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rPr>
              <a:t>20</a:t>
            </a: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金融科技與文字探勘</a:t>
            </a:r>
            <a:endParaRPr lang="zh-CN" altLang="en-US" sz="2400" b="1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4195021" y="2977360"/>
            <a:ext cx="76957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72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ea"/>
                <a:sym typeface="Impact" panose="020B0806030902050204" pitchFamily="34" charset="0"/>
              </a:rPr>
              <a:t>Face to BMI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20" y="1666269"/>
            <a:ext cx="1080121" cy="10801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0595" y="2896199"/>
            <a:ext cx="488146" cy="48814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281" y="2145594"/>
            <a:ext cx="450050" cy="45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862130-E554-40AE-ADA4-F5207F670EA0}"/>
              </a:ext>
            </a:extLst>
          </p:cNvPr>
          <p:cNvSpPr/>
          <p:nvPr/>
        </p:nvSpPr>
        <p:spPr>
          <a:xfrm>
            <a:off x="1131341" y="4176784"/>
            <a:ext cx="1080121" cy="10801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F56B0D-2220-42D7-B9E5-FF6219540CBC}"/>
              </a:ext>
            </a:extLst>
          </p:cNvPr>
          <p:cNvSpPr/>
          <p:nvPr/>
        </p:nvSpPr>
        <p:spPr>
          <a:xfrm>
            <a:off x="3063555" y="4258700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471EB5-5A98-4630-B994-DE15052E4865}"/>
              </a:ext>
            </a:extLst>
          </p:cNvPr>
          <p:cNvSpPr/>
          <p:nvPr/>
        </p:nvSpPr>
        <p:spPr>
          <a:xfrm>
            <a:off x="998063" y="4570008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6061011" y="4433381"/>
            <a:ext cx="190697" cy="1906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4154974" y="4555802"/>
            <a:ext cx="190697" cy="1906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17696" y="2265680"/>
            <a:ext cx="9948144" cy="37358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446" y="2473376"/>
            <a:ext cx="6494514" cy="35281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資料不合理</a:t>
            </a:r>
            <a:endParaRPr lang="en-US" altLang="zh-TW" sz="24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201168" lvl="1" indent="0">
              <a:buNone/>
            </a:pP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例子：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DATASET_??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294987.jpg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201168" lvl="1" indent="0">
              <a:buNone/>
            </a:pP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資料：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身高 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2.946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公尺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</a:t>
            </a:r>
            <a:r>
              <a:rPr lang="en-US" altLang="zh-TW" sz="2000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bmi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=8)</a:t>
            </a:r>
          </a:p>
          <a:p>
            <a:pPr marL="201168" lvl="1" indent="0">
              <a:buNone/>
            </a:pP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解決方案：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剔除</a:t>
            </a:r>
            <a:endParaRPr lang="en-US" altLang="zh-TW" sz="20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無法讀取臉部</a:t>
            </a:r>
            <a:endParaRPr lang="en-US" altLang="zh-TW" sz="24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情況：</a:t>
            </a:r>
            <a:r>
              <a:rPr lang="en-US" altLang="zh-TW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5994</a:t>
            </a:r>
            <a:r>
              <a:rPr lang="zh-TW" altLang="en-US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張照片 裁減臉部只剩 </a:t>
            </a:r>
            <a:r>
              <a:rPr lang="en-US" altLang="zh-TW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5822</a:t>
            </a:r>
            <a:r>
              <a:rPr lang="zh-TW" altLang="en-US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張</a:t>
            </a:r>
            <a:endParaRPr lang="en-US" altLang="zh-TW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解決方案：</a:t>
            </a:r>
            <a:r>
              <a:rPr lang="en-US" altLang="zh-TW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實際預測時，取多張圖片</a:t>
            </a:r>
            <a:endParaRPr lang="en-US" altLang="zh-TW" sz="20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TW" altLang="en-US" sz="1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2482000"/>
            <a:ext cx="3238170" cy="215878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問題處理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-1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8" name="矩形 7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0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17696" y="1855906"/>
            <a:ext cx="2208548" cy="14867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問題處理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-2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6" name="矩形 5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24" y="1867637"/>
            <a:ext cx="2160000" cy="2184144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24" y="1871781"/>
            <a:ext cx="2160000" cy="218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4" y="1871781"/>
            <a:ext cx="2160000" cy="218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4" y="4136114"/>
            <a:ext cx="2160000" cy="21358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24" y="4136114"/>
            <a:ext cx="2160000" cy="21358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24" y="4136113"/>
            <a:ext cx="2160000" cy="213589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27973" y="2058698"/>
            <a:ext cx="20982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Dataset 2 </a:t>
            </a:r>
            <a:endParaRPr lang="en-US" altLang="zh-TW" sz="32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填充</a:t>
            </a:r>
            <a:r>
              <a:rPr lang="zh-TW" altLang="en-US" sz="32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調整</a:t>
            </a:r>
          </a:p>
        </p:txBody>
      </p:sp>
    </p:spTree>
    <p:extLst>
      <p:ext uri="{BB962C8B-B14F-4D97-AF65-F5344CB8AC3E}">
        <p14:creationId xmlns:p14="http://schemas.microsoft.com/office/powerpoint/2010/main" val="26558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22365" y="1891307"/>
            <a:ext cx="2208548" cy="1959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問題處理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-3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6" name="矩形 5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327973" y="2058698"/>
            <a:ext cx="2361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Face Alignment </a:t>
            </a:r>
            <a:r>
              <a:rPr lang="zh-TW" altLang="en-US" sz="32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端正調整</a:t>
            </a:r>
          </a:p>
        </p:txBody>
      </p:sp>
      <p:pic>
        <p:nvPicPr>
          <p:cNvPr id="1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63" y="1855906"/>
            <a:ext cx="3686175" cy="3686175"/>
          </a:xfr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1" y="1855906"/>
            <a:ext cx="3686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17696" y="2265680"/>
            <a:ext cx="9948144" cy="37358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97" y="254322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直接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使用 </a:t>
            </a: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BMI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 數值當作</a:t>
            </a: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Label 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+ </a:t>
            </a: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MAE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(1.) + 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提取特徵層做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SVR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 </a:t>
            </a:r>
            <a:endParaRPr lang="en-US" altLang="zh-TW" sz="24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合併成五類</a:t>
            </a:r>
            <a:endParaRPr lang="zh-TW" altLang="en-US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29" y="2543224"/>
            <a:ext cx="3656928" cy="234418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失敗總集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8" name="矩形 7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17696" y="2265680"/>
            <a:ext cx="9978624" cy="3596640"/>
          </a:xfrm>
          <a:prstGeom prst="rect">
            <a:avLst/>
          </a:prstGeom>
          <a:solidFill>
            <a:srgbClr val="644030">
              <a:alpha val="70980"/>
            </a:srgb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457" y="2957099"/>
            <a:ext cx="1856764" cy="18435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848471" y="3961074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079887" y="3508686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72" y="1834839"/>
            <a:ext cx="4105848" cy="4458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72" y="3097316"/>
            <a:ext cx="5353550" cy="3195845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失敗案例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3" name="矩形 12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079">
            <a:off x="5813708" y="4242697"/>
            <a:ext cx="730836" cy="7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299207" cy="4105804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326638" y="640081"/>
            <a:ext cx="4135121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TW" sz="5400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UI</a:t>
            </a:r>
            <a:r>
              <a:rPr lang="zh-TW" altLang="en-US" sz="5400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 </a:t>
            </a:r>
            <a:r>
              <a:rPr lang="en-US" altLang="zh-TW" sz="5400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DEMO</a:t>
            </a:r>
            <a:endParaRPr lang="zh-TW" altLang="en-US" sz="5400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7" name="矩形 6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1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17696" y="2265680"/>
            <a:ext cx="9948144" cy="37358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6188" y="2506448"/>
            <a:ext cx="10058400" cy="402336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線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上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核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保 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：</a:t>
            </a:r>
            <a:endParaRPr lang="en-US" altLang="zh-TW" sz="24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0" lvl="0" indent="0"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	-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在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開啟鏡頭時，取得多張正臉圖片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，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再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回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傳伺服器主機做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預測</a:t>
            </a:r>
            <a:endParaRPr lang="en-US" altLang="zh-TW" sz="24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線下驗證：</a:t>
            </a: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	-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使用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筆記型電腦，開啟相機做即時預測</a:t>
            </a: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	-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取得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多張正臉圖片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，開啟資料夾做預測</a:t>
            </a: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lvl="0" indent="-457200">
              <a:buFont typeface="+mj-lt"/>
              <a:buAutoNum type="arabicPeriod" startAt="2"/>
            </a:pPr>
            <a:endParaRPr lang="zh-TW" altLang="en-US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457200" indent="-457200">
              <a:buFont typeface="+mj-lt"/>
              <a:buAutoNum type="arabicPeriod" startAt="2"/>
            </a:pPr>
            <a:endParaRPr lang="zh-TW" altLang="en-US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26638" y="748145"/>
            <a:ext cx="5049522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預期業務場景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7" name="矩形 6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50175" y="882179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ea"/>
              </a:rPr>
              <a:t>感謝聆聽 </a:t>
            </a:r>
            <a:r>
              <a:rPr lang="en-US" altLang="zh-TW" sz="6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ea"/>
              </a:rPr>
              <a:t>Q&amp;A</a:t>
            </a:r>
            <a:endParaRPr lang="zh-TW" altLang="en-US" sz="6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175" y="1887874"/>
            <a:ext cx="1800201" cy="180020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815" y="1807883"/>
            <a:ext cx="3136850" cy="29366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354" y="4267761"/>
            <a:ext cx="900100" cy="900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8657" y="3808231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5205" y="4400392"/>
            <a:ext cx="900101" cy="9001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25351" y="3099667"/>
            <a:ext cx="450050" cy="4500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5120" y="1693990"/>
            <a:ext cx="1597214" cy="1597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5090" y="4931780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5407" y="2175542"/>
            <a:ext cx="225025" cy="225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892158" y="5451011"/>
            <a:ext cx="190697" cy="19069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551" y="3919402"/>
            <a:ext cx="451955" cy="45195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809222" y="3215316"/>
            <a:ext cx="309155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rPr>
              <a:t>20</a:t>
            </a:r>
            <a:r>
              <a:rPr lang="en-US" altLang="zh-TW" sz="4400" b="1" dirty="0" smtClean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rPr>
              <a:t>20</a:t>
            </a: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金融科技與文字探勘</a:t>
            </a:r>
            <a:endParaRPr lang="zh-CN" altLang="en-US" sz="2400" b="1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0900" y="1960909"/>
            <a:ext cx="1080121" cy="10801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0275" y="3190839"/>
            <a:ext cx="488146" cy="48814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0961" y="2440234"/>
            <a:ext cx="450050" cy="45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862130-E554-40AE-ADA4-F5207F670EA0}"/>
              </a:ext>
            </a:extLst>
          </p:cNvPr>
          <p:cNvSpPr/>
          <p:nvPr/>
        </p:nvSpPr>
        <p:spPr>
          <a:xfrm>
            <a:off x="1111021" y="4471424"/>
            <a:ext cx="1080121" cy="10801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F56B0D-2220-42D7-B9E5-FF6219540CBC}"/>
              </a:ext>
            </a:extLst>
          </p:cNvPr>
          <p:cNvSpPr/>
          <p:nvPr/>
        </p:nvSpPr>
        <p:spPr>
          <a:xfrm>
            <a:off x="3043235" y="4553340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471EB5-5A98-4630-B994-DE15052E4865}"/>
              </a:ext>
            </a:extLst>
          </p:cNvPr>
          <p:cNvSpPr/>
          <p:nvPr/>
        </p:nvSpPr>
        <p:spPr>
          <a:xfrm>
            <a:off x="977743" y="4864648"/>
            <a:ext cx="540060" cy="54006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4164987" y="4766619"/>
            <a:ext cx="190697" cy="19069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55998" y="4074735"/>
            <a:ext cx="4541521" cy="200094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5998" y="2080946"/>
            <a:ext cx="4541521" cy="16690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6640" y="286603"/>
            <a:ext cx="10058400" cy="1450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軟體相依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5221" y="2146958"/>
            <a:ext cx="4195800" cy="160302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Python</a:t>
            </a:r>
            <a:r>
              <a:rPr lang="en-US" altLang="zh-TW" sz="2400" b="1" dirty="0">
                <a:solidFill>
                  <a:schemeClr val="bg1"/>
                </a:solidFill>
              </a:rPr>
              <a:t>	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      3.6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tensorflow-gpu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  1.12.0  &lt;pip&gt;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dlib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		         19.6.1  &lt;pip&gt;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4" name="矩形 3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738880" y="4174794"/>
            <a:ext cx="2174241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os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numpy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keras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pandas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4400" y="4174794"/>
            <a:ext cx="2428239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cv2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PIL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6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36" y="1903118"/>
            <a:ext cx="3754921" cy="398559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625339" y="2059399"/>
            <a:ext cx="19281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原始圖片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625339" y="2440242"/>
            <a:ext cx="204701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b="1" cap="all" spc="20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defRPr>
            </a:lvl1pPr>
          </a:lstStyle>
          <a:p>
            <a:r>
              <a:rPr lang="zh-TW" altLang="en-US" dirty="0"/>
              <a:t>自動生成裁減圖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625339" y="2858303"/>
            <a:ext cx="45024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b="1" cap="all" spc="20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defRPr>
            </a:lvl1pPr>
          </a:lstStyle>
          <a:p>
            <a:r>
              <a:rPr lang="en-US" altLang="zh-TW" dirty="0"/>
              <a:t>name:</a:t>
            </a:r>
            <a:r>
              <a:rPr lang="zh-TW" altLang="en-US" dirty="0"/>
              <a:t> 檔案名   </a:t>
            </a:r>
            <a:r>
              <a:rPr lang="en-US" altLang="zh-TW" dirty="0" err="1"/>
              <a:t>bmi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BMI</a:t>
            </a:r>
            <a:r>
              <a:rPr lang="zh-TW" altLang="en-US" dirty="0"/>
              <a:t>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625340" y="3409962"/>
            <a:ext cx="45024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b="1" cap="all" spc="20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defRPr>
            </a:lvl1pPr>
          </a:lstStyle>
          <a:p>
            <a:r>
              <a:rPr lang="en-US" altLang="zh-TW" dirty="0"/>
              <a:t>Model and Weights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25338" y="4308460"/>
            <a:ext cx="45024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b="1" cap="all" spc="20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defRPr>
            </a:lvl1pPr>
          </a:lstStyle>
          <a:p>
            <a:r>
              <a:rPr lang="en-US" altLang="zh-TW" dirty="0"/>
              <a:t>evaluate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25337" y="5372567"/>
            <a:ext cx="45024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b="1" cap="all" spc="200">
                <a:solidFill>
                  <a:srgbClr val="A05D0C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defRPr>
            </a:lvl1pPr>
          </a:lstStyle>
          <a:p>
            <a:r>
              <a:rPr lang="zh-TW" altLang="en-US" dirty="0"/>
              <a:t>裁減圖片並生成 </a:t>
            </a:r>
            <a:r>
              <a:rPr lang="en-US" altLang="zh-TW" dirty="0"/>
              <a:t>normalized csv</a:t>
            </a:r>
            <a:endParaRPr lang="zh-TW" alt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232664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資料匣內容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7" name="矩形 16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cxnSp>
        <p:nvCxnSpPr>
          <p:cNvPr id="5" name="直線接點 4"/>
          <p:cNvCxnSpPr>
            <a:endCxn id="8" idx="1"/>
          </p:cNvCxnSpPr>
          <p:nvPr/>
        </p:nvCxnSpPr>
        <p:spPr>
          <a:xfrm>
            <a:off x="2773680" y="2212696"/>
            <a:ext cx="1851659" cy="17519"/>
          </a:xfrm>
          <a:prstGeom prst="line">
            <a:avLst/>
          </a:prstGeom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10" idx="1"/>
          </p:cNvCxnSpPr>
          <p:nvPr/>
        </p:nvCxnSpPr>
        <p:spPr>
          <a:xfrm flipV="1">
            <a:off x="2788148" y="3029119"/>
            <a:ext cx="1837191" cy="1078"/>
          </a:xfrm>
          <a:prstGeom prst="line">
            <a:avLst/>
          </a:prstGeom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9" idx="1"/>
          </p:cNvCxnSpPr>
          <p:nvPr/>
        </p:nvCxnSpPr>
        <p:spPr>
          <a:xfrm>
            <a:off x="3944619" y="2611058"/>
            <a:ext cx="680720" cy="0"/>
          </a:xfrm>
          <a:prstGeom prst="line">
            <a:avLst/>
          </a:prstGeom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3525763" y="3410502"/>
            <a:ext cx="1099576" cy="371744"/>
            <a:chOff x="3525764" y="3410502"/>
            <a:chExt cx="1048704" cy="371744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525764" y="3410502"/>
              <a:ext cx="339100" cy="170816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V="1">
              <a:off x="3525764" y="3581318"/>
              <a:ext cx="296428" cy="200928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endCxn id="11" idx="1"/>
            </p:cNvCxnSpPr>
            <p:nvPr/>
          </p:nvCxnSpPr>
          <p:spPr>
            <a:xfrm>
              <a:off x="3977409" y="3580778"/>
              <a:ext cx="597059" cy="0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直線接點 40"/>
          <p:cNvCxnSpPr/>
          <p:nvPr/>
        </p:nvCxnSpPr>
        <p:spPr>
          <a:xfrm flipV="1">
            <a:off x="4041629" y="5539406"/>
            <a:ext cx="586757" cy="3977"/>
          </a:xfrm>
          <a:prstGeom prst="line">
            <a:avLst/>
          </a:prstGeom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038580" y="4303254"/>
            <a:ext cx="586758" cy="371744"/>
            <a:chOff x="3525764" y="3410502"/>
            <a:chExt cx="586758" cy="371744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3525764" y="3410502"/>
              <a:ext cx="339100" cy="170816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3525764" y="3581318"/>
              <a:ext cx="296428" cy="200928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endCxn id="13" idx="1"/>
            </p:cNvCxnSpPr>
            <p:nvPr/>
          </p:nvCxnSpPr>
          <p:spPr>
            <a:xfrm>
              <a:off x="3822192" y="3581318"/>
              <a:ext cx="290330" cy="5206"/>
            </a:xfrm>
            <a:prstGeom prst="line">
              <a:avLst/>
            </a:prstGeom>
            <a:ln w="19050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1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17696" y="2265680"/>
            <a:ext cx="3204836" cy="33262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1" t="10922" r="9465" b="7302"/>
          <a:stretch/>
        </p:blipFill>
        <p:spPr>
          <a:xfrm>
            <a:off x="4791026" y="2221268"/>
            <a:ext cx="7305040" cy="352747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9503" y="2486368"/>
            <a:ext cx="2901222" cy="2534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右偏的常態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分佈</a:t>
            </a:r>
            <a:endParaRPr lang="en-US" altLang="zh-TW" sz="24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字魂36号-孙新恒宋楷体" panose="02000000000000000000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部分不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連續分布</a:t>
            </a: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字魂36号-孙新恒宋楷体" panose="02000000000000000000"/>
              <a:cs typeface="Adobe Arabic" panose="02040503050201020203" pitchFamily="18" charset="-78"/>
            </a:endParaRP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-73</a:t>
            </a:r>
            <a:r>
              <a:rPr lang="zh-TW" altLang="en-US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、</a:t>
            </a: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74</a:t>
            </a:r>
            <a:r>
              <a:rPr lang="zh-TW" altLang="en-US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、</a:t>
            </a: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80</a:t>
            </a:r>
            <a:r>
              <a:rPr lang="zh-TW" altLang="en-US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、</a:t>
            </a: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81</a:t>
            </a:r>
            <a:r>
              <a:rPr lang="zh-TW" altLang="en-US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、</a:t>
            </a: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85</a:t>
            </a:r>
            <a:endParaRPr lang="en-US" altLang="zh-TW" sz="2000" b="1" dirty="0">
              <a:solidFill>
                <a:schemeClr val="bg1"/>
              </a:solidFill>
              <a:latin typeface="Adobe Fan Heiti Std B" panose="020B0700000000000000" pitchFamily="34" charset="-128"/>
              <a:ea typeface="字魂36号-孙新恒宋楷体" panose="02000000000000000000"/>
              <a:cs typeface="Adobe Arabic" panose="02040503050201020203" pitchFamily="18" charset="-78"/>
            </a:endParaRP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-</a:t>
            </a:r>
            <a:r>
              <a:rPr lang="zh-TW" altLang="en-US" sz="20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過濾</a:t>
            </a:r>
            <a:r>
              <a:rPr lang="zh-TW" altLang="en-US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成</a:t>
            </a:r>
            <a:r>
              <a:rPr lang="en-US" altLang="zh-TW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15~70</a:t>
            </a:r>
            <a:r>
              <a:rPr lang="zh-TW" altLang="en-US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(56</a:t>
            </a:r>
            <a:r>
              <a:rPr lang="zh-TW" altLang="en-US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類</a:t>
            </a:r>
            <a:r>
              <a:rPr lang="en-US" altLang="zh-TW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字魂36号-孙新恒宋楷体" panose="02000000000000000000"/>
                <a:cs typeface="Adobe Arabic" panose="02040503050201020203" pitchFamily="18" charset="-78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62426" y="3615673"/>
            <a:ext cx="385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Adobe Arabic" panose="02040503050201020203" pitchFamily="18" charset="-78"/>
                <a:ea typeface="Kozuka Gothic Pr6N L" panose="020B0200000000000000" pitchFamily="34" charset="-128"/>
                <a:cs typeface="Adobe Arabic" panose="02040503050201020203" pitchFamily="18" charset="-78"/>
              </a:rPr>
              <a:t>資料數</a:t>
            </a:r>
            <a:endParaRPr lang="zh-TW" altLang="en-US" sz="1400" b="1" dirty="0">
              <a:latin typeface="Adobe Arabic" panose="02040503050201020203" pitchFamily="18" charset="-78"/>
              <a:ea typeface="Kozuka Gothic Pr6N L" panose="020B02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30815" y="57487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BMI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26640" y="847202"/>
            <a:ext cx="2808778" cy="89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訓練樣本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1" name="矩形 10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B862130-E554-40AE-ADA4-F5207F670EA0}"/>
              </a:ext>
            </a:extLst>
          </p:cNvPr>
          <p:cNvSpPr/>
          <p:nvPr/>
        </p:nvSpPr>
        <p:spPr>
          <a:xfrm>
            <a:off x="11166231" y="5020408"/>
            <a:ext cx="652218" cy="10976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17696" y="2265680"/>
            <a:ext cx="7058086" cy="33262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7425" y="242035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61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類做分類 準確度 </a:t>
            </a:r>
            <a:r>
              <a:rPr lang="en-US" altLang="zh-TW" sz="2400" b="1" dirty="0" smtClean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0.983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以誤差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10%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以內計算 有</a:t>
            </a:r>
            <a:r>
              <a:rPr lang="en-US" altLang="zh-TW" sz="2400" b="1" dirty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98.7%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達</a:t>
            </a:r>
            <a:r>
              <a:rPr lang="zh-TW" altLang="en-US" sz="2400" b="1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標準</a:t>
            </a:r>
            <a:endParaRPr lang="en-US" altLang="zh-TW" sz="2400" b="1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誤差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20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%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以內計算 有</a:t>
            </a:r>
            <a:r>
              <a:rPr lang="en-US" altLang="zh-TW" sz="2400" b="1" dirty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99.6%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達標準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26639" y="847202"/>
            <a:ext cx="3815543" cy="89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結果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(</a:t>
            </a: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訓練集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)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1" name="矩形 10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783782" y="2265680"/>
            <a:ext cx="1560945" cy="33262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52728" y="2265680"/>
            <a:ext cx="304800" cy="33262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17696" y="2265680"/>
            <a:ext cx="4813649" cy="30983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7831" y="2531027"/>
            <a:ext cx="4516581" cy="20472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以</a:t>
            </a:r>
            <a:r>
              <a:rPr lang="en-US" altLang="zh-TW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56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類做分類 準確度 </a:t>
            </a:r>
            <a:r>
              <a:rPr lang="en-US" altLang="zh-TW" sz="2400" b="1" dirty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&gt; </a:t>
            </a:r>
            <a:r>
              <a:rPr lang="en-US" altLang="zh-TW" sz="2400" b="1" dirty="0" smtClean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80%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可以</a:t>
            </a:r>
            <a:r>
              <a:rPr lang="zh-TW" altLang="en-US" sz="2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預測的準確度 </a:t>
            </a:r>
            <a:r>
              <a:rPr lang="en-US" altLang="zh-TW" sz="2400" b="1" dirty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&gt; </a:t>
            </a:r>
            <a:r>
              <a:rPr lang="en-US" altLang="zh-TW" sz="2400" b="1" dirty="0" smtClean="0">
                <a:solidFill>
                  <a:srgbClr val="FFC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Arabic" panose="02040503050201020203" pitchFamily="18" charset="-78"/>
              </a:rPr>
              <a:t>86%</a:t>
            </a:r>
            <a:endParaRPr lang="en-US" altLang="zh-TW" sz="2400" b="1" dirty="0">
              <a:solidFill>
                <a:srgbClr val="FFC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結果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(</a:t>
            </a: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驗證集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)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8" name="矩形 7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76749"/>
              </p:ext>
            </p:extLst>
          </p:nvPr>
        </p:nvGraphicFramePr>
        <p:xfrm>
          <a:off x="6303819" y="2265680"/>
          <a:ext cx="5563061" cy="309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01">
                  <a:extLst>
                    <a:ext uri="{9D8B030D-6E8A-4147-A177-3AD203B41FA5}">
                      <a16:colId xmlns:a16="http://schemas.microsoft.com/office/drawing/2014/main" val="3341192459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808917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115333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2759874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9541542"/>
                    </a:ext>
                  </a:extLst>
                </a:gridCol>
              </a:tblGrid>
              <a:tr h="563906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NO_ANS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CORRECT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WRONG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695220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DATASET_1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265163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DATASET_2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724480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DATASET_4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793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825070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TOTAL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80.4%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14074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1926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296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86.7%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0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894854" y="1893067"/>
            <a:ext cx="10615542" cy="4301574"/>
            <a:chOff x="894854" y="1893067"/>
            <a:chExt cx="10615542" cy="4301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894854" y="5114520"/>
              <a:ext cx="1080121" cy="108012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10430275" y="1893067"/>
              <a:ext cx="1080121" cy="108012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7696" y="2265680"/>
              <a:ext cx="9945680" cy="3596640"/>
            </a:xfrm>
            <a:prstGeom prst="rect">
              <a:avLst/>
            </a:prstGeom>
            <a:solidFill>
              <a:srgbClr val="644030">
                <a:alpha val="70980"/>
              </a:srgbClr>
            </a:solidFill>
            <a:ln>
              <a:noFill/>
            </a:ln>
            <a:effectLst>
              <a:outerShdw blurRad="330200" dist="203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16" y="2420357"/>
            <a:ext cx="3547344" cy="19931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95" y="2433128"/>
            <a:ext cx="1743075" cy="26193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804681" y="496929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693182" y="496929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11490" y="496929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36" y="2426335"/>
            <a:ext cx="3520600" cy="1981200"/>
          </a:xfrm>
          <a:prstGeom prst="rect">
            <a:avLst/>
          </a:prstGeom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結果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(</a:t>
            </a: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驗證集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)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5" name="矩形 14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894854" y="1893067"/>
            <a:ext cx="10615542" cy="4301574"/>
            <a:chOff x="894854" y="1893067"/>
            <a:chExt cx="10615542" cy="430157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894854" y="5114520"/>
              <a:ext cx="1080121" cy="108012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10430275" y="1893067"/>
              <a:ext cx="1080121" cy="108012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7696" y="2265680"/>
              <a:ext cx="9945680" cy="3596640"/>
            </a:xfrm>
            <a:prstGeom prst="rect">
              <a:avLst/>
            </a:prstGeom>
            <a:solidFill>
              <a:srgbClr val="644030">
                <a:alpha val="70980"/>
              </a:srgbClr>
            </a:solidFill>
            <a:ln>
              <a:noFill/>
            </a:ln>
            <a:effectLst>
              <a:outerShdw blurRad="330200" dist="203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571503" y="483567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29540" y="481907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3</a:t>
            </a:r>
            <a:r>
              <a:rPr lang="en-US" altLang="zh-TW" sz="5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632665" y="483567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34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13" y="2461925"/>
            <a:ext cx="3272201" cy="2177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56" y="2461925"/>
            <a:ext cx="1885950" cy="2419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/>
          <a:stretch/>
        </p:blipFill>
        <p:spPr>
          <a:xfrm>
            <a:off x="7264400" y="2461925"/>
            <a:ext cx="3623312" cy="2177502"/>
          </a:xfrm>
          <a:prstGeom prst="rect">
            <a:avLst/>
          </a:prstGeom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結果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(</a:t>
            </a: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驗證集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)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4" name="矩形 13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222">
            <a:off x="6387753" y="4954289"/>
            <a:ext cx="702820" cy="7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909924" y="2231617"/>
            <a:ext cx="2693904" cy="3596640"/>
          </a:xfrm>
          <a:prstGeom prst="rect">
            <a:avLst/>
          </a:prstGeom>
          <a:solidFill>
            <a:srgbClr val="644030">
              <a:alpha val="70980"/>
            </a:srgb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3810" y="2231617"/>
            <a:ext cx="2693904" cy="3596640"/>
          </a:xfrm>
          <a:prstGeom prst="rect">
            <a:avLst/>
          </a:prstGeom>
          <a:solidFill>
            <a:srgbClr val="644030">
              <a:alpha val="70980"/>
            </a:srgb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7696" y="2265680"/>
            <a:ext cx="2693904" cy="3596640"/>
          </a:xfrm>
          <a:prstGeom prst="rect">
            <a:avLst/>
          </a:prstGeom>
          <a:solidFill>
            <a:srgbClr val="644030">
              <a:alpha val="70980"/>
            </a:srgb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2" y="2486369"/>
            <a:ext cx="2176550" cy="3182912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1" y="2486369"/>
            <a:ext cx="1898748" cy="189874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083293" y="3678802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929407" y="3688079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909924" y="3368217"/>
            <a:ext cx="2784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Predict BMI </a:t>
            </a:r>
            <a:r>
              <a:rPr lang="en-US" altLang="zh-TW" sz="40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43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79606" y="4715174"/>
            <a:ext cx="2198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解析度低</a:t>
            </a:r>
            <a:endParaRPr lang="en-US" altLang="zh-TW" sz="28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側臉</a:t>
            </a:r>
            <a:endParaRPr lang="en-US" altLang="zh-TW" sz="2800" dirty="0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326639" y="748145"/>
            <a:ext cx="3852488" cy="989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結果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(</a:t>
            </a:r>
            <a:r>
              <a:rPr lang="zh-TW" altLang="en-US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驗證集</a:t>
            </a:r>
            <a:r>
              <a:rPr lang="en-US" altLang="zh-TW" b="1" cap="all" spc="200" dirty="0" smtClean="0">
                <a:solidFill>
                  <a:schemeClr val="accent1">
                    <a:lumMod val="50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</a:rPr>
              <a:t>)</a:t>
            </a:r>
            <a:endParaRPr lang="zh-TW" altLang="en-US" b="1" cap="all" spc="200" dirty="0">
              <a:solidFill>
                <a:schemeClr val="accent1">
                  <a:lumMod val="50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17696" y="847202"/>
            <a:ext cx="1108944" cy="845499"/>
            <a:chOff x="0" y="891861"/>
            <a:chExt cx="1108944" cy="845499"/>
          </a:xfrm>
        </p:grpSpPr>
        <p:sp>
          <p:nvSpPr>
            <p:cNvPr id="15" name="矩形 14"/>
            <p:cNvSpPr/>
            <p:nvPr/>
          </p:nvSpPr>
          <p:spPr>
            <a:xfrm>
              <a:off x="0" y="891861"/>
              <a:ext cx="624811" cy="62481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330200" dist="203200" dir="27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862130-E554-40AE-ADA4-F5207F670EA0}"/>
                </a:ext>
              </a:extLst>
            </p:cNvPr>
            <p:cNvSpPr/>
            <p:nvPr/>
          </p:nvSpPr>
          <p:spPr>
            <a:xfrm>
              <a:off x="369049" y="1156478"/>
              <a:ext cx="514871" cy="51487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7279" y="1385695"/>
              <a:ext cx="351665" cy="35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30" y="4357893"/>
            <a:ext cx="834334" cy="8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1036</TotalTime>
  <Words>275</Words>
  <Application>Microsoft Office PowerPoint</Application>
  <PresentationFormat>寬螢幕</PresentationFormat>
  <Paragraphs>109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Adobe Fan Heiti Std B</vt:lpstr>
      <vt:lpstr>Kozuka Gothic Pr6N L</vt:lpstr>
      <vt:lpstr>PMingLiU</vt:lpstr>
      <vt:lpstr>SimSun</vt:lpstr>
      <vt:lpstr>字魂36号-孙新恒宋楷体</vt:lpstr>
      <vt:lpstr>Adobe Arabic</vt:lpstr>
      <vt:lpstr>Arial</vt:lpstr>
      <vt:lpstr>Calibri</vt:lpstr>
      <vt:lpstr>Calibri Light</vt:lpstr>
      <vt:lpstr>Impact</vt:lpstr>
      <vt:lpstr>Verdana</vt:lpstr>
      <vt:lpstr>回顧</vt:lpstr>
      <vt:lpstr>PowerPoint 簡報</vt:lpstr>
      <vt:lpstr>軟體相依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感謝聆聽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研發部_郭威漢</dc:creator>
  <cp:lastModifiedBy>劉宇祥</cp:lastModifiedBy>
  <cp:revision>55</cp:revision>
  <dcterms:created xsi:type="dcterms:W3CDTF">2020-05-19T04:00:12Z</dcterms:created>
  <dcterms:modified xsi:type="dcterms:W3CDTF">2020-06-30T14:49:32Z</dcterms:modified>
</cp:coreProperties>
</file>