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4" r:id="rId5"/>
    <p:sldId id="263" r:id="rId6"/>
    <p:sldId id="262" r:id="rId7"/>
    <p:sldId id="261" r:id="rId8"/>
    <p:sldId id="266" r:id="rId9"/>
    <p:sldId id="267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72632-84C0-45CC-BB1D-1CC8E99DB793}" v="134" dt="2020-05-29T19:00:04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C0667-D623-40E0-862E-86FA3112A2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241478B-AF87-4D0D-A3AC-B83D86CB81CE}">
      <dgm:prSet/>
      <dgm:spPr/>
      <dgm:t>
        <a:bodyPr/>
        <a:lstStyle/>
        <a:p>
          <a:r>
            <a:rPr lang="en-US" dirty="0"/>
            <a:t>The conclusion is that only using the number of bedrooms is not sufficient to accurately predict the price of a house. </a:t>
          </a:r>
        </a:p>
      </dgm:t>
    </dgm:pt>
    <dgm:pt modelId="{EF3A1E3E-7C8C-4A6C-BB1A-9A7842D5A53F}" type="parTrans" cxnId="{0A49792B-8878-43BA-B660-E6164D457E52}">
      <dgm:prSet/>
      <dgm:spPr/>
      <dgm:t>
        <a:bodyPr/>
        <a:lstStyle/>
        <a:p>
          <a:endParaRPr lang="en-US"/>
        </a:p>
      </dgm:t>
    </dgm:pt>
    <dgm:pt modelId="{60EF94A7-BC49-409F-8C4A-01C796EA92E5}" type="sibTrans" cxnId="{0A49792B-8878-43BA-B660-E6164D457E52}">
      <dgm:prSet/>
      <dgm:spPr/>
      <dgm:t>
        <a:bodyPr/>
        <a:lstStyle/>
        <a:p>
          <a:endParaRPr lang="en-US"/>
        </a:p>
      </dgm:t>
    </dgm:pt>
    <dgm:pt modelId="{BC4D3E66-7DFB-4174-9E33-954B8EDA7787}">
      <dgm:prSet/>
      <dgm:spPr/>
      <dgm:t>
        <a:bodyPr/>
        <a:lstStyle/>
        <a:p>
          <a:r>
            <a:rPr lang="en-US" dirty="0"/>
            <a:t>Additional coefficients would need to be used in order to accurately predict the price of a house such as number of bathrooms, year built, lot size as well as the price of houses recently sold that have similar additional characteristics.</a:t>
          </a:r>
        </a:p>
      </dgm:t>
    </dgm:pt>
    <dgm:pt modelId="{D0991E40-5D19-4565-898D-56847CD85C50}" type="parTrans" cxnId="{5F8C9BCF-3E72-41C3-93F4-7D7FF2CB7CEF}">
      <dgm:prSet/>
      <dgm:spPr/>
      <dgm:t>
        <a:bodyPr/>
        <a:lstStyle/>
        <a:p>
          <a:endParaRPr lang="en-US"/>
        </a:p>
      </dgm:t>
    </dgm:pt>
    <dgm:pt modelId="{BF2F6BE9-BED7-4416-B2B2-911CEDC23FBD}" type="sibTrans" cxnId="{5F8C9BCF-3E72-41C3-93F4-7D7FF2CB7CEF}">
      <dgm:prSet/>
      <dgm:spPr/>
      <dgm:t>
        <a:bodyPr/>
        <a:lstStyle/>
        <a:p>
          <a:endParaRPr lang="en-US"/>
        </a:p>
      </dgm:t>
    </dgm:pt>
    <dgm:pt modelId="{BE0942F3-08FF-4D67-8792-1D154423AB93}" type="pres">
      <dgm:prSet presAssocID="{503C0667-D623-40E0-862E-86FA3112A2CF}" presName="root" presStyleCnt="0">
        <dgm:presLayoutVars>
          <dgm:dir/>
          <dgm:resizeHandles val="exact"/>
        </dgm:presLayoutVars>
      </dgm:prSet>
      <dgm:spPr/>
    </dgm:pt>
    <dgm:pt modelId="{BC138792-BCF9-44CF-86A4-19687DC3D247}" type="pres">
      <dgm:prSet presAssocID="{D241478B-AF87-4D0D-A3AC-B83D86CB81CE}" presName="compNode" presStyleCnt="0"/>
      <dgm:spPr/>
    </dgm:pt>
    <dgm:pt modelId="{DE88712C-7007-4CF3-9D95-5488BADC6D11}" type="pres">
      <dgm:prSet presAssocID="{D241478B-AF87-4D0D-A3AC-B83D86CB81CE}" presName="bgRect" presStyleLbl="bgShp" presStyleIdx="0" presStyleCnt="2"/>
      <dgm:spPr/>
    </dgm:pt>
    <dgm:pt modelId="{07D89205-D4BD-46F6-BC34-575682D78AFF}" type="pres">
      <dgm:prSet presAssocID="{D241478B-AF87-4D0D-A3AC-B83D86CB81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FB8BB597-6F31-42E3-BA06-F0B8E7C2A41C}" type="pres">
      <dgm:prSet presAssocID="{D241478B-AF87-4D0D-A3AC-B83D86CB81CE}" presName="spaceRect" presStyleCnt="0"/>
      <dgm:spPr/>
    </dgm:pt>
    <dgm:pt modelId="{A7490111-D13C-4F3E-87C8-DD415E5AC148}" type="pres">
      <dgm:prSet presAssocID="{D241478B-AF87-4D0D-A3AC-B83D86CB81CE}" presName="parTx" presStyleLbl="revTx" presStyleIdx="0" presStyleCnt="2">
        <dgm:presLayoutVars>
          <dgm:chMax val="0"/>
          <dgm:chPref val="0"/>
        </dgm:presLayoutVars>
      </dgm:prSet>
      <dgm:spPr/>
    </dgm:pt>
    <dgm:pt modelId="{2F06DD4F-CCBB-4067-84D7-313199C07FBE}" type="pres">
      <dgm:prSet presAssocID="{60EF94A7-BC49-409F-8C4A-01C796EA92E5}" presName="sibTrans" presStyleCnt="0"/>
      <dgm:spPr/>
    </dgm:pt>
    <dgm:pt modelId="{1D7D7653-C7BC-4B77-B1B3-2807B9B383B1}" type="pres">
      <dgm:prSet presAssocID="{BC4D3E66-7DFB-4174-9E33-954B8EDA7787}" presName="compNode" presStyleCnt="0"/>
      <dgm:spPr/>
    </dgm:pt>
    <dgm:pt modelId="{D138AEA1-8F7F-438C-87A3-13E35B9FE8BD}" type="pres">
      <dgm:prSet presAssocID="{BC4D3E66-7DFB-4174-9E33-954B8EDA7787}" presName="bgRect" presStyleLbl="bgShp" presStyleIdx="1" presStyleCnt="2"/>
      <dgm:spPr/>
    </dgm:pt>
    <dgm:pt modelId="{E0EFD7E7-494E-41EA-B908-6054A11CB287}" type="pres">
      <dgm:prSet presAssocID="{BC4D3E66-7DFB-4174-9E33-954B8EDA77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AD6260BF-7ECC-43CF-890E-048EB0DF0C7B}" type="pres">
      <dgm:prSet presAssocID="{BC4D3E66-7DFB-4174-9E33-954B8EDA7787}" presName="spaceRect" presStyleCnt="0"/>
      <dgm:spPr/>
    </dgm:pt>
    <dgm:pt modelId="{1BB5774A-EC14-411A-9E46-92749F19E5E2}" type="pres">
      <dgm:prSet presAssocID="{BC4D3E66-7DFB-4174-9E33-954B8EDA778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0EF200C-119B-4BA1-B538-59A39DB6F814}" type="presOf" srcId="{D241478B-AF87-4D0D-A3AC-B83D86CB81CE}" destId="{A7490111-D13C-4F3E-87C8-DD415E5AC148}" srcOrd="0" destOrd="0" presId="urn:microsoft.com/office/officeart/2018/2/layout/IconVerticalSolidList"/>
    <dgm:cxn modelId="{0A49792B-8878-43BA-B660-E6164D457E52}" srcId="{503C0667-D623-40E0-862E-86FA3112A2CF}" destId="{D241478B-AF87-4D0D-A3AC-B83D86CB81CE}" srcOrd="0" destOrd="0" parTransId="{EF3A1E3E-7C8C-4A6C-BB1A-9A7842D5A53F}" sibTransId="{60EF94A7-BC49-409F-8C4A-01C796EA92E5}"/>
    <dgm:cxn modelId="{D2F888C8-8860-448B-9AAD-BEA7BB37DF79}" type="presOf" srcId="{503C0667-D623-40E0-862E-86FA3112A2CF}" destId="{BE0942F3-08FF-4D67-8792-1D154423AB93}" srcOrd="0" destOrd="0" presId="urn:microsoft.com/office/officeart/2018/2/layout/IconVerticalSolidList"/>
    <dgm:cxn modelId="{5F8C9BCF-3E72-41C3-93F4-7D7FF2CB7CEF}" srcId="{503C0667-D623-40E0-862E-86FA3112A2CF}" destId="{BC4D3E66-7DFB-4174-9E33-954B8EDA7787}" srcOrd="1" destOrd="0" parTransId="{D0991E40-5D19-4565-898D-56847CD85C50}" sibTransId="{BF2F6BE9-BED7-4416-B2B2-911CEDC23FBD}"/>
    <dgm:cxn modelId="{3F8681FF-BF04-4D7A-8FF0-CD1ACCDBD3C1}" type="presOf" srcId="{BC4D3E66-7DFB-4174-9E33-954B8EDA7787}" destId="{1BB5774A-EC14-411A-9E46-92749F19E5E2}" srcOrd="0" destOrd="0" presId="urn:microsoft.com/office/officeart/2018/2/layout/IconVerticalSolidList"/>
    <dgm:cxn modelId="{E26AE3AB-172D-49C7-B977-4D42474EF6D8}" type="presParOf" srcId="{BE0942F3-08FF-4D67-8792-1D154423AB93}" destId="{BC138792-BCF9-44CF-86A4-19687DC3D247}" srcOrd="0" destOrd="0" presId="urn:microsoft.com/office/officeart/2018/2/layout/IconVerticalSolidList"/>
    <dgm:cxn modelId="{B2DFF0A8-2F8E-46D6-9FFA-ED59855441AD}" type="presParOf" srcId="{BC138792-BCF9-44CF-86A4-19687DC3D247}" destId="{DE88712C-7007-4CF3-9D95-5488BADC6D11}" srcOrd="0" destOrd="0" presId="urn:microsoft.com/office/officeart/2018/2/layout/IconVerticalSolidList"/>
    <dgm:cxn modelId="{0AF2614E-515D-4326-8392-561024C7733B}" type="presParOf" srcId="{BC138792-BCF9-44CF-86A4-19687DC3D247}" destId="{07D89205-D4BD-46F6-BC34-575682D78AFF}" srcOrd="1" destOrd="0" presId="urn:microsoft.com/office/officeart/2018/2/layout/IconVerticalSolidList"/>
    <dgm:cxn modelId="{349B7FE2-6A29-46A8-877E-CAEBF23BDD68}" type="presParOf" srcId="{BC138792-BCF9-44CF-86A4-19687DC3D247}" destId="{FB8BB597-6F31-42E3-BA06-F0B8E7C2A41C}" srcOrd="2" destOrd="0" presId="urn:microsoft.com/office/officeart/2018/2/layout/IconVerticalSolidList"/>
    <dgm:cxn modelId="{5D784C48-894C-4F1A-8927-B2019324D80F}" type="presParOf" srcId="{BC138792-BCF9-44CF-86A4-19687DC3D247}" destId="{A7490111-D13C-4F3E-87C8-DD415E5AC148}" srcOrd="3" destOrd="0" presId="urn:microsoft.com/office/officeart/2018/2/layout/IconVerticalSolidList"/>
    <dgm:cxn modelId="{356B0110-5300-41F8-A72B-4368EA9E6F03}" type="presParOf" srcId="{BE0942F3-08FF-4D67-8792-1D154423AB93}" destId="{2F06DD4F-CCBB-4067-84D7-313199C07FBE}" srcOrd="1" destOrd="0" presId="urn:microsoft.com/office/officeart/2018/2/layout/IconVerticalSolidList"/>
    <dgm:cxn modelId="{AEA866A9-81BA-4F6C-A354-FEF7EB5FEB0B}" type="presParOf" srcId="{BE0942F3-08FF-4D67-8792-1D154423AB93}" destId="{1D7D7653-C7BC-4B77-B1B3-2807B9B383B1}" srcOrd="2" destOrd="0" presId="urn:microsoft.com/office/officeart/2018/2/layout/IconVerticalSolidList"/>
    <dgm:cxn modelId="{85B756D9-C37D-4531-AA07-0613C288D9EE}" type="presParOf" srcId="{1D7D7653-C7BC-4B77-B1B3-2807B9B383B1}" destId="{D138AEA1-8F7F-438C-87A3-13E35B9FE8BD}" srcOrd="0" destOrd="0" presId="urn:microsoft.com/office/officeart/2018/2/layout/IconVerticalSolidList"/>
    <dgm:cxn modelId="{0862621E-CE13-4C85-BB01-FE326B54EEF8}" type="presParOf" srcId="{1D7D7653-C7BC-4B77-B1B3-2807B9B383B1}" destId="{E0EFD7E7-494E-41EA-B908-6054A11CB287}" srcOrd="1" destOrd="0" presId="urn:microsoft.com/office/officeart/2018/2/layout/IconVerticalSolidList"/>
    <dgm:cxn modelId="{6D9BB0FB-38E2-4708-914D-75DFDA2A7EBF}" type="presParOf" srcId="{1D7D7653-C7BC-4B77-B1B3-2807B9B383B1}" destId="{AD6260BF-7ECC-43CF-890E-048EB0DF0C7B}" srcOrd="2" destOrd="0" presId="urn:microsoft.com/office/officeart/2018/2/layout/IconVerticalSolidList"/>
    <dgm:cxn modelId="{A51FC19B-CE55-41A6-B0BC-6E00E7B082BB}" type="presParOf" srcId="{1D7D7653-C7BC-4B77-B1B3-2807B9B383B1}" destId="{1BB5774A-EC14-411A-9E46-92749F19E5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8712C-7007-4CF3-9D95-5488BADC6D11}">
      <dsp:nvSpPr>
        <dsp:cNvPr id="0" name=""/>
        <dsp:cNvSpPr/>
      </dsp:nvSpPr>
      <dsp:spPr>
        <a:xfrm>
          <a:off x="0" y="611144"/>
          <a:ext cx="10058399" cy="1128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89205-D4BD-46F6-BC34-575682D78AFF}">
      <dsp:nvSpPr>
        <dsp:cNvPr id="0" name=""/>
        <dsp:cNvSpPr/>
      </dsp:nvSpPr>
      <dsp:spPr>
        <a:xfrm>
          <a:off x="341300" y="865004"/>
          <a:ext cx="620547" cy="620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90111-D13C-4F3E-87C8-DD415E5AC148}">
      <dsp:nvSpPr>
        <dsp:cNvPr id="0" name=""/>
        <dsp:cNvSpPr/>
      </dsp:nvSpPr>
      <dsp:spPr>
        <a:xfrm>
          <a:off x="1303148" y="611144"/>
          <a:ext cx="8755251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conclusion is that only using the number of bedrooms is not sufficient to accurately predict the price of a house. </a:t>
          </a:r>
        </a:p>
      </dsp:txBody>
      <dsp:txXfrm>
        <a:off x="1303148" y="611144"/>
        <a:ext cx="8755251" cy="1128267"/>
      </dsp:txXfrm>
    </dsp:sp>
    <dsp:sp modelId="{D138AEA1-8F7F-438C-87A3-13E35B9FE8BD}">
      <dsp:nvSpPr>
        <dsp:cNvPr id="0" name=""/>
        <dsp:cNvSpPr/>
      </dsp:nvSpPr>
      <dsp:spPr>
        <a:xfrm>
          <a:off x="0" y="2021478"/>
          <a:ext cx="10058399" cy="1128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FD7E7-494E-41EA-B908-6054A11CB287}">
      <dsp:nvSpPr>
        <dsp:cNvPr id="0" name=""/>
        <dsp:cNvSpPr/>
      </dsp:nvSpPr>
      <dsp:spPr>
        <a:xfrm>
          <a:off x="341300" y="2275339"/>
          <a:ext cx="620547" cy="620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5774A-EC14-411A-9E46-92749F19E5E2}">
      <dsp:nvSpPr>
        <dsp:cNvPr id="0" name=""/>
        <dsp:cNvSpPr/>
      </dsp:nvSpPr>
      <dsp:spPr>
        <a:xfrm>
          <a:off x="1303148" y="2021478"/>
          <a:ext cx="8755251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Additional coefficients would need to be used in order to accurately predict the price of a house such as number of bathrooms, year built, lot size as well as the price of houses recently sold that have similar additional characteristics.</a:t>
          </a:r>
        </a:p>
      </dsp:txBody>
      <dsp:txXfrm>
        <a:off x="1303148" y="2021478"/>
        <a:ext cx="8755251" cy="1128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Predicting House Prices</a:t>
            </a:r>
            <a:br>
              <a:rPr lang="en-US" dirty="0"/>
            </a:br>
            <a:r>
              <a:rPr lang="en-US" dirty="0"/>
              <a:t>by Number of Bedrooms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6" r="1" b="26158"/>
          <a:stretch/>
        </p:blipFill>
        <p:spPr>
          <a:xfrm>
            <a:off x="5458984" y="812799"/>
            <a:ext cx="5928344" cy="5294757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dirty="0"/>
              <a:t>DATAAVS200</a:t>
            </a:r>
          </a:p>
          <a:p>
            <a:r>
              <a:rPr lang="en-US" dirty="0"/>
              <a:t>Adam F. Campbell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3504-D207-4DA7-86F8-D2E439CC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sz="4000"/>
              <a:t>Conclusions: Describe the final solution that answers the key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B11FE3-D420-45D8-8F4E-7A69C23CD5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483456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686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“Buy land, they’re not making it anymore.”</a:t>
            </a:r>
            <a:endParaRPr lang="en-US" sz="48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en-US" i="1" dirty="0">
                <a:solidFill>
                  <a:schemeClr val="bg1"/>
                </a:solidFill>
              </a:rPr>
              <a:t>Mark Twain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3504-D207-4DA7-86F8-D2E439CC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59101"/>
          </a:xfrm>
        </p:spPr>
        <p:txBody>
          <a:bodyPr/>
          <a:lstStyle/>
          <a:p>
            <a:r>
              <a:rPr lang="en-US" dirty="0"/>
              <a:t>Final Project Presentation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2E0F-86DB-4A08-B29A-96798BED9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Situation or problem statement: describe what the situation is, what you are trying to figure out and why. </a:t>
            </a:r>
          </a:p>
          <a:p>
            <a:r>
              <a:rPr lang="en-US" dirty="0"/>
              <a:t>2. Key Question(s): Describe the key question(s) in terms of the variable your team selected to spotlight. </a:t>
            </a:r>
          </a:p>
          <a:p>
            <a:r>
              <a:rPr lang="en-US" dirty="0"/>
              <a:t>3. Data Source(s): Provide a full description of where the data comes from. </a:t>
            </a:r>
          </a:p>
          <a:p>
            <a:r>
              <a:rPr lang="en-US" dirty="0"/>
              <a:t>4. Data Wrangling: What you did to organize the data</a:t>
            </a:r>
          </a:p>
          <a:p>
            <a:pPr lvl="1"/>
            <a:r>
              <a:rPr lang="en-US" dirty="0"/>
              <a:t>Removed columns: …. why?</a:t>
            </a:r>
          </a:p>
          <a:p>
            <a:pPr lvl="1"/>
            <a:r>
              <a:rPr lang="en-US" dirty="0"/>
              <a:t>Converted columns: … why?</a:t>
            </a:r>
          </a:p>
          <a:p>
            <a:pPr lvl="1"/>
            <a:r>
              <a:rPr lang="en-US" dirty="0"/>
              <a:t>Transform data: gather(); summarize(); distinct(); sort();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5. Data Exploration/ Visuals: Provide a few of the visuals you used to explore the data. </a:t>
            </a:r>
          </a:p>
          <a:p>
            <a:r>
              <a:rPr lang="en-US" dirty="0"/>
              <a:t>7. Conclusions: Describe the final solution that answers the key questions.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9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3504-D207-4DA7-86F8-D2E439CC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1. Problem statement: describe what the situation is, what you are trying to figure out and why.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2E0F-86DB-4A08-B29A-96798BED9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Is it possible to predict the price of a house only by the number of bedrooms? </a:t>
            </a:r>
          </a:p>
          <a:p>
            <a:r>
              <a:rPr lang="en-US" dirty="0"/>
              <a:t>The most common method for describing the feature of a house is the number of bedrooms and bathrooms</a:t>
            </a:r>
          </a:p>
          <a:p>
            <a:r>
              <a:rPr lang="en-US" dirty="0"/>
              <a:t>Using only the number of bedrooms in a house (x) is it possible to determine the price (y)?</a:t>
            </a:r>
          </a:p>
          <a:p>
            <a:r>
              <a:rPr lang="en-US" dirty="0"/>
              <a:t>Are other factors needed to make an accurate prediction on the price of a house?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4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3504-D207-4DA7-86F8-D2E439CC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2. Key Question(s): Describe the key question(s) in terms of the variable your team selected to spotlight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2E0F-86DB-4A08-B29A-96798BED9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primary terms are the price and number of rooms in the house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a house is listed for sale numerous factors are listed in the house description, Number of bed/bath, square footage, number of floors, year built, lot size etc..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a house price be predicted solely by the number of bedrooms? </a:t>
            </a:r>
          </a:p>
          <a:p>
            <a:r>
              <a:rPr lang="en-US" dirty="0"/>
              <a:t>How many factors would need to be included to make an accurate prediction and which factors are the most important?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0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3504-D207-4DA7-86F8-D2E439CC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Source(s): Provide a full description of where the data comes from.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2E0F-86DB-4A08-B29A-96798BED9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was the </a:t>
            </a:r>
            <a:r>
              <a:rPr lang="en-US" dirty="0" err="1"/>
              <a:t>KC_house_data</a:t>
            </a:r>
            <a:r>
              <a:rPr lang="en-US" dirty="0"/>
              <a:t> provided by the course</a:t>
            </a:r>
          </a:p>
          <a:p>
            <a:r>
              <a:rPr lang="en-US" dirty="0"/>
              <a:t>The data contains 21,613 observations with 21 variables including the price the house was sold for, number of bedrooms and number of bathrooms</a:t>
            </a:r>
          </a:p>
          <a:p>
            <a:r>
              <a:rPr lang="en-US" dirty="0"/>
              <a:t>Most of the variables were not needed for the model and removed during data clean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6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3504-D207-4DA7-86F8-D2E439CC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Wrangling: What you did to organize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2E0F-86DB-4A08-B29A-96798BED9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Wrangling: What you did to organize the data:  the dataset was simplified by removing columns</a:t>
            </a:r>
          </a:p>
          <a:p>
            <a:r>
              <a:rPr lang="en-US" dirty="0"/>
              <a:t>Removed columns: almost all columns were removed from the data set.  Only Price, bedrooms, bathrooms and zip code were kept in the data set</a:t>
            </a:r>
          </a:p>
          <a:p>
            <a:r>
              <a:rPr lang="en-US" dirty="0"/>
              <a:t>Converted columns:  bedrooms was converted using </a:t>
            </a:r>
            <a:r>
              <a:rPr lang="en-US" dirty="0" err="1"/>
              <a:t>as.integer</a:t>
            </a:r>
            <a:r>
              <a:rPr lang="en-US" dirty="0"/>
              <a:t>() for use in the boxplot graph</a:t>
            </a:r>
          </a:p>
          <a:p>
            <a:r>
              <a:rPr lang="en-US" dirty="0"/>
              <a:t>Transform data: The dataset was filtered for only one </a:t>
            </a:r>
            <a:r>
              <a:rPr lang="en-US" dirty="0" err="1"/>
              <a:t>zipcode</a:t>
            </a:r>
            <a:r>
              <a:rPr lang="en-US" dirty="0"/>
              <a:t> 98007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4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3504-D207-4DA7-86F8-D2E439CC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sz="3200" dirty="0"/>
              <a:t>The Relationship Between Bedrooms and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2E0F-86DB-4A08-B29A-96798BED9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n-US" dirty="0"/>
              <a:t>Boxplot to determine if there was a range of prices for a 2,3,4 bedroom house. Also to discover if there were any outliers in the data.</a:t>
            </a:r>
          </a:p>
          <a:p>
            <a:r>
              <a:rPr lang="en-US" dirty="0"/>
              <a:t>A large number or outliers for 3 bedrooms</a:t>
            </a:r>
          </a:p>
          <a:p>
            <a:pPr>
              <a:spcAft>
                <a:spcPts val="0"/>
              </a:spcAft>
            </a:pPr>
            <a:r>
              <a:rPr lang="en-US" dirty="0"/>
              <a:t>An upward trend in price/bedroom but no avg significant increase </a:t>
            </a:r>
          </a:p>
          <a:p>
            <a:pPr>
              <a:spcBef>
                <a:spcPts val="0"/>
              </a:spcBef>
            </a:pPr>
            <a:r>
              <a:rPr lang="en-US" dirty="0"/>
              <a:t>in price from 4 - 6 bedroom.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8A692-2766-4FDB-B9E4-D983A5FF3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16" y="2123209"/>
            <a:ext cx="5418664" cy="334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1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3504-D207-4DA7-86F8-D2E439CC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sz="3200" dirty="0"/>
              <a:t>The Relationship Between Bathrooms and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2E0F-86DB-4A08-B29A-96798BED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/>
          </a:bodyPr>
          <a:lstStyle/>
          <a:p>
            <a:r>
              <a:rPr lang="en-US" dirty="0"/>
              <a:t>This visual describes the relationship between bathrooms and price.</a:t>
            </a:r>
          </a:p>
          <a:p>
            <a:r>
              <a:rPr lang="en-US" dirty="0"/>
              <a:t>A general trend of increase in price per bedroom exists with some caveats:</a:t>
            </a:r>
          </a:p>
          <a:p>
            <a:r>
              <a:rPr lang="en-US" dirty="0"/>
              <a:t>There is a $250k increase in house price when going from 1.75 to 2.75 bathrooms.</a:t>
            </a:r>
          </a:p>
          <a:p>
            <a:r>
              <a:rPr lang="en-US" dirty="0"/>
              <a:t>A 3</a:t>
            </a:r>
            <a:r>
              <a:rPr lang="en-US" baseline="30000" dirty="0"/>
              <a:t>rd</a:t>
            </a:r>
            <a:r>
              <a:rPr lang="en-US" dirty="0"/>
              <a:t> bathroom does not increase the price of a house.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3AFE2-8EF2-4994-BB3E-4FFAC328F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47" y="2120900"/>
            <a:ext cx="5405647" cy="333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3504-D207-4DA7-86F8-D2E439CC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03385"/>
            <a:ext cx="10058400" cy="851095"/>
          </a:xfrm>
        </p:spPr>
        <p:txBody>
          <a:bodyPr anchor="b">
            <a:normAutofit/>
          </a:bodyPr>
          <a:lstStyle/>
          <a:p>
            <a:r>
              <a:rPr lang="en-US" sz="3600" dirty="0"/>
              <a:t>Regression Model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2E0F-86DB-4A08-B29A-96798BED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4966" y="2120899"/>
            <a:ext cx="4639736" cy="374819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7DBC6-9AA3-4581-AF01-766DA4C10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120899"/>
            <a:ext cx="4572000" cy="3038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EF5D9C-1548-4A9B-8B1B-F9A52D06F6C9}"/>
              </a:ext>
            </a:extLst>
          </p:cNvPr>
          <p:cNvSpPr txBox="1"/>
          <p:nvPr/>
        </p:nvSpPr>
        <p:spPr>
          <a:xfrm>
            <a:off x="1324966" y="2293034"/>
            <a:ext cx="4771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large dispersion of the residuals means the predicted values were not accurate</a:t>
            </a:r>
          </a:p>
          <a:p>
            <a:endParaRPr lang="en-US" dirty="0"/>
          </a:p>
          <a:p>
            <a:r>
              <a:rPr lang="en-US" dirty="0"/>
              <a:t>Coefficients, the std error is large signifying that the model is not accurate</a:t>
            </a:r>
          </a:p>
          <a:p>
            <a:endParaRPr lang="en-US" dirty="0"/>
          </a:p>
          <a:p>
            <a:r>
              <a:rPr lang="en-US" dirty="0"/>
              <a:t>R-squared is low at only 0.2 meaning the data is not close to the </a:t>
            </a:r>
            <a:r>
              <a:rPr lang="en-US"/>
              <a:t>regression line.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0085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1_RetrospectVTI</vt:lpstr>
      <vt:lpstr>Predicting House Prices by Number of Bedrooms</vt:lpstr>
      <vt:lpstr>Final Project Presentation Topics</vt:lpstr>
      <vt:lpstr>1. Problem statement: describe what the situation is, what you are trying to figure out and why. </vt:lpstr>
      <vt:lpstr>2. Key Question(s): Describe the key question(s) in terms of the variable your team selected to spotlight</vt:lpstr>
      <vt:lpstr>Data Source(s): Provide a full description of where the data comes from. </vt:lpstr>
      <vt:lpstr>Data Wrangling: What you did to organize the data</vt:lpstr>
      <vt:lpstr>The Relationship Between Bedrooms and Price</vt:lpstr>
      <vt:lpstr>The Relationship Between Bathrooms and Price</vt:lpstr>
      <vt:lpstr>Regression Model Statistics</vt:lpstr>
      <vt:lpstr>Conclusions: Describe the final solution that answers the key questions</vt:lpstr>
      <vt:lpstr>“Buy land, they’re not making it anymore.”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2020-05-28T22:10:49Z</dcterms:created>
  <dcterms:modified xsi:type="dcterms:W3CDTF">2020-05-29T20:05:35Z</dcterms:modified>
</cp:coreProperties>
</file>