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1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67" r:id="rId14"/>
    <p:sldId id="268" r:id="rId15"/>
    <p:sldId id="270" r:id="rId16"/>
    <p:sldId id="271" r:id="rId17"/>
    <p:sldId id="269" r:id="rId18"/>
    <p:sldId id="272" r:id="rId19"/>
    <p:sldId id="273" r:id="rId20"/>
    <p:sldId id="274" r:id="rId21"/>
    <p:sldId id="275" r:id="rId22"/>
    <p:sldId id="279" r:id="rId23"/>
    <p:sldId id="280" r:id="rId24"/>
    <p:sldId id="281" r:id="rId25"/>
    <p:sldId id="278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ba" initials="Q" lastIdx="39" clrIdx="0">
    <p:extLst>
      <p:ext uri="{19B8F6BF-5375-455C-9EA6-DF929625EA0E}">
        <p15:presenceInfo xmlns:p15="http://schemas.microsoft.com/office/powerpoint/2012/main" userId="Qb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7T20:21:14.548" idx="3">
    <p:pos x="2619" y="1982"/>
    <p:text>w jakim środowisku zamierzamy realizować nasz projekt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0:26:52.987" idx="4">
    <p:pos x="2625" y="2201"/>
    <p:text>Opis zastosowanych przez nas rozwiązań inżynierskich:
-podział aplikacji na niezależne moduły dll
-wygodne testowanie
-zastosowanie wzorców projektowych</p:text>
    <p:extLst>
      <p:ext uri="{C676402C-5697-4E1C-873F-D02D1690AC5C}">
        <p15:threadingInfo xmlns:p15="http://schemas.microsoft.com/office/powerpoint/2012/main" timeZoneBias="-120"/>
      </p:ext>
    </p:extLst>
  </p:cm>
  <p:cm authorId="1" dt="2016-04-18T23:07:28.320" idx="39">
    <p:pos x="2128" y="3088"/>
    <p:text>Problemy, krytyczna refleksja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7T22:32:47.575" idx="22">
    <p:pos x="5824" y="1441"/>
    <p:text>(u, v, w) oraz (p, q, r) są na tyle małe, że kwadraty tych wyrażeń możemy pominąć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3:31:07.962" idx="28">
    <p:pos x="1531" y="3421"/>
    <p:text>Prędkości wyrażone jako suma ostatniej stabilnej wartości oraz małego zaburzenia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7T22:32:20.628" idx="21">
    <p:pos x="6031" y="1792"/>
    <p:text>siły w stanie stabilnym, bez perturbacji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2:32:47.575" idx="22">
    <p:pos x="6139" y="2989"/>
    <p:text>siły z uwzględnieniem perturbacji/odchyleń w każdej z osi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3:14:33.710" idx="23">
    <p:pos x="1837" y="2188"/>
    <p:text>zważywszy, że początek układu pokrywa się ze środkiem ciężkości to momenty są równe zeru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7T23:17:19.435" idx="24">
    <p:pos x="5752" y="3520"/>
    <p:text>ze względu na wielkość (u, v, w) oraz (p, q, r) możemy z powodzeniem przybliżyć wyrażenie biorąc z każdego rozwinięcia tylko pierwszy wyraz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3:19:02.648" idx="25">
    <p:pos x="5744" y="1784"/>
    <p:text>wytrącenie samolotu ze stanu równowagi można przedstawić jako sumę zmian zależności siły(na rysunku X) po wszystkich zmiennych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7T23:22:58.144" idx="26">
    <p:pos x="1837" y="3169"/>
    <p:text>Przykładowy moment obrotu wokół osi Y (pitching) wyraża się poprzez wpływ sterowania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3:29:04.484" idx="27">
    <p:pos x="5581" y="2764"/>
    <p:text>Przykładowa siła działająca w osi Z wyraża się poprzez wpływ gazu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7T23:48:37.470" idx="29">
    <p:pos x="1531" y="3187"/>
    <p:text>Wersja longitudinal - rzut w płaszczyźnie oxz. Ruch jest opisany tylko w osi X oraz Z. Jedyny niezerowy moment jest wokół osi Y (M)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3:50:39.834" idx="30">
    <p:pos x="5392" y="3475"/>
    <p:text>Wersja lateral - rzut w osi oyz. Ruch jest opisany w osi Y. Działające momenty są wokół osi X oraz Z (odpowiednio L i N)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7T23:50:39.834" idx="30">
    <p:pos x="5662" y="1441"/>
    <p:text>Ponieważ nie ma ruchu w osi X oraz Z to u, w , q oraz ich pochodne są zerami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3:58:31.532" idx="31">
    <p:pos x="6922" y="1999"/>
    <p:text>odchylenie tylnych lotek oraz zmiana gazu nie mają wpływu na ruch w osi Y oraz momenty L i N</p:text>
    <p:extLst>
      <p:ext uri="{C676402C-5697-4E1C-873F-D02D1690AC5C}">
        <p15:threadingInfo xmlns:p15="http://schemas.microsoft.com/office/powerpoint/2012/main" timeZoneBias="-120"/>
      </p:ext>
    </p:extLst>
  </p:cm>
  <p:cm authorId="1" dt="2016-04-18T00:04:14.762" idx="32">
    <p:pos x="1666" y="1378"/>
    <p:text>Nie ma ruchu w osi Y więc v oraz p i r jak również ich pochodne są zerami</p:text>
    <p:extLst>
      <p:ext uri="{C676402C-5697-4E1C-873F-D02D1690AC5C}">
        <p15:threadingInfo xmlns:p15="http://schemas.microsoft.com/office/powerpoint/2012/main" timeZoneBias="-120"/>
      </p:ext>
    </p:extLst>
  </p:cm>
  <p:cm authorId="1" dt="2016-04-18T00:05:41.020" idx="33">
    <p:pos x="3106" y="2017"/>
    <p:text>odchylenie sterów i przednich lotek nie wpływa na zmianę sił oraz momentów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21:00:39.904" idx="34">
    <p:pos x="3090" y="1314"/>
    <p:text>Najpierw wersja z pochodnymi. Macierze A = M^-1 A'
B = M^-1 * B'</p:text>
    <p:extLst>
      <p:ext uri="{C676402C-5697-4E1C-873F-D02D1690AC5C}">
        <p15:threadingInfo xmlns:p15="http://schemas.microsoft.com/office/powerpoint/2012/main" timeZoneBias="-120"/>
      </p:ext>
    </p:extLst>
  </p:cm>
  <p:cm authorId="1" dt="2016-04-18T21:02:22.310" idx="35">
    <p:pos x="1322" y="1729"/>
    <p:text>wektor stanu, kolejno:
-prędkość w osi X wyrażająca zaburzenie
-prędkość w osi Z wyrażająca  zaburzenie
-prędkość kątowa wokół osi Y
-kąt wyrażający zaburzenie od osi X samolotu</p:text>
    <p:extLst>
      <p:ext uri="{C676402C-5697-4E1C-873F-D02D1690AC5C}">
        <p15:threadingInfo xmlns:p15="http://schemas.microsoft.com/office/powerpoint/2012/main" timeZoneBias="-120"/>
      </p:ext>
    </p:extLst>
  </p:cm>
  <p:cm authorId="1" dt="2016-04-18T21:10:47.039" idx="36">
    <p:pos x="2113" y="1714"/>
    <p:text>sterowanie:
-ni/eta odchylenie lotek z tyłu samolotu
-tau - gaz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8T21:13:44.968" idx="37">
    <p:pos x="1729" y="1472"/>
    <p:text>wektor stanu:
-zaburzenie prędkości w osi Y
-prędkość kątowa wokół osi X
-prędkość kątowa wokół osi Z
-kąt odchylenia od osi X samolotu
-kąt odchylenia od osi Z samolotu</p:text>
    <p:extLst>
      <p:ext uri="{C676402C-5697-4E1C-873F-D02D1690AC5C}">
        <p15:threadingInfo xmlns:p15="http://schemas.microsoft.com/office/powerpoint/2012/main" timeZoneBias="-120"/>
      </p:ext>
    </p:extLst>
  </p:cm>
  <p:cm authorId="1" dt="2016-04-18T21:15:59.601" idx="38">
    <p:pos x="2394" y="1472"/>
    <p:text>sterowanie
-odchylenie (ksi) przednich lotek samolotu
-odchylenie steru dzeta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7T20:17:42.306" idx="1">
    <p:pos x="4438" y="2876"/>
    <p:text>zarówno po stronie aplikacji unity jak również aplikacji main.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0:17:53.672" idx="2">
    <p:pos x="4136" y="2873"/>
    <p:text>możliwość sterowania zarówno myszką jak i joystickiem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7T20:40:35.985" idx="5">
    <p:pos x="1988" y="1925"/>
    <p:text>Automatyczne powiadamianie wszystkich subskrybentów / aplikacji o nowych wynikach z biblioteki matematycznej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0:42:37.043" idx="6">
    <p:pos x="1946" y="2182"/>
    <p:text>Tworzenie różnego rodzaju samolotów, pocisków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0:44:13.816" idx="7">
    <p:pos x="1731" y="2467"/>
    <p:text>Różne sposoby rozwiązywania układu dynamicznego, Runge Kutta, Laplace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0:46:11.477" idx="8">
    <p:pos x="1520" y="2665"/>
    <p:text>ujednolicenia dostępu do złożonego systemu komunikacji z biblioteką matematyczną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0:46:43.300" idx="9">
    <p:pos x="1592" y="2966"/>
    <p:text>Dostosowywanie interfejsu do obsługi różnie liczących skryptów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0:49:16.085" idx="10">
    <p:pos x="2279" y="3286"/>
    <p:text>Kontrola wykonania zadań. Podział na etapy przed, w trakcie i po wykonaniu zadania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7T21:02:14.216" idx="11">
    <p:pos x="5851" y="1297"/>
    <p:text>-Przyjmujemy prawo-skrętny układ odniesienia
-jest zaczepiony w środku ciężkości samolotu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1:07:55.254" idx="12">
    <p:pos x="5950" y="2026"/>
    <p:text>-samolot znajduje się w stanie równowagi
-siły i momenty się równoważą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7T21:35:31.492" idx="13">
    <p:pos x="6355" y="2440"/>
    <p:text>w bryle sztywnej pozycja punktu się nie zmienia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1:44:11.985" idx="14">
    <p:pos x="1612" y="2836"/>
    <p:text>qz prędkość styczna w punkcie p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7T21:35:31.492" idx="13">
    <p:pos x="5005" y="1594"/>
    <p:text>składnik liniowy oraz dwa składniki związane z ruchem obrotowym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1:49:24.373" idx="15">
    <p:pos x="5005" y="3574"/>
    <p:text>następnie należy zróżniczkować zarówno prędkości i przyspieszenia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7T21:54:11.751" idx="16">
    <p:pos x="1063" y="3700"/>
    <p:text>łączna siła działająca na bryłę sztywną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2:08:42.841" idx="17">
    <p:pos x="5185" y="3682"/>
    <p:text>momenty siły wokół środka układu utożsamionego ze środkiem ciężkości samolotu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7T22:12:10.831" idx="18">
    <p:pos x="6319" y="1747"/>
    <p:text>zakładamy, że samolot jest symetryczny w płaszczyźnie oxz oraz że masa jest rozłożona równomiernie</p:text>
    <p:extLst>
      <p:ext uri="{C676402C-5697-4E1C-873F-D02D1690AC5C}">
        <p15:threadingInfo xmlns:p15="http://schemas.microsoft.com/office/powerpoint/2012/main" timeZoneBias="-120"/>
      </p:ext>
    </p:extLst>
  </p:cm>
  <p:cm authorId="1" dt="2016-04-17T22:17:33.884" idx="19">
    <p:pos x="3754" y="3745"/>
    <p:text>Łącznie siły i momenty dają nam 6 równań opisujących ruch układu związanego z samolotem, który jest symetryczny w pł. oxz o równomiernie rozłożonej masie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7T22:32:47.575" idx="22">
    <p:pos x="3277" y="3205"/>
    <p:text>siły aerodynamiczne
siły grawitacyjne
control terms
siła napędowa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D57BB-CF40-4299-868A-C962F22B737D}" type="datetimeFigureOut">
              <a:rPr lang="pl-PL" smtClean="0"/>
              <a:t>18.04.2016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DB3CA-D465-4787-953D-2536675E90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432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070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łączna siła działająca na bryłę sztywną</a:t>
            </a:r>
          </a:p>
          <a:p>
            <a:endParaRPr lang="pl-PL" dirty="0"/>
          </a:p>
          <a:p>
            <a:r>
              <a:rPr lang="pl-PL" dirty="0"/>
              <a:t>Z</a:t>
            </a:r>
            <a:r>
              <a:rPr lang="pl-PL" baseline="0" dirty="0"/>
              <a:t> zasady zachowania masy / równomierny rozkład w każdej osi = sumy się zerują</a:t>
            </a:r>
            <a:endParaRPr lang="pl-PL" dirty="0"/>
          </a:p>
          <a:p>
            <a:r>
              <a:rPr lang="pl-PL" dirty="0"/>
              <a:t>momenty siły wokół środka układu utożsamionego ze środkiem ciężkości samolotu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985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zakładamy, że samolot jest symetryczny w płaszczyźnie </a:t>
            </a:r>
            <a:r>
              <a:rPr lang="pl-PL" dirty="0" err="1"/>
              <a:t>oxz</a:t>
            </a:r>
            <a:r>
              <a:rPr lang="pl-PL" dirty="0"/>
              <a:t> oraz że masa jest rozłożona równomiernie</a:t>
            </a:r>
          </a:p>
          <a:p>
            <a:endParaRPr lang="pl-PL" dirty="0"/>
          </a:p>
          <a:p>
            <a:r>
              <a:rPr lang="pl-PL" dirty="0"/>
              <a:t>Łącznie siły i momenty dają nam 6 równań opisujących ruch układu związanego z samolotem, który jest symetryczny w </a:t>
            </a:r>
            <a:r>
              <a:rPr lang="pl-PL" dirty="0" err="1"/>
              <a:t>pł</a:t>
            </a:r>
            <a:r>
              <a:rPr lang="pl-PL" dirty="0"/>
              <a:t>. </a:t>
            </a:r>
            <a:r>
              <a:rPr lang="pl-PL" dirty="0" err="1"/>
              <a:t>oxz</a:t>
            </a:r>
            <a:r>
              <a:rPr lang="pl-PL" dirty="0"/>
              <a:t> o równomiernie rozłożonej masie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995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siły aerodynamiczne</a:t>
            </a:r>
          </a:p>
          <a:p>
            <a:r>
              <a:rPr lang="pl-PL" dirty="0"/>
              <a:t>siły grawitacyjne</a:t>
            </a:r>
          </a:p>
          <a:p>
            <a:r>
              <a:rPr lang="pl-PL" dirty="0" err="1"/>
              <a:t>control</a:t>
            </a:r>
            <a:r>
              <a:rPr lang="pl-PL" dirty="0"/>
              <a:t> </a:t>
            </a:r>
            <a:r>
              <a:rPr lang="pl-PL" dirty="0" err="1"/>
              <a:t>terms</a:t>
            </a:r>
            <a:endParaRPr lang="pl-PL" dirty="0"/>
          </a:p>
          <a:p>
            <a:r>
              <a:rPr lang="pl-PL" dirty="0"/>
              <a:t>siła napędowa</a:t>
            </a:r>
          </a:p>
          <a:p>
            <a:r>
              <a:rPr lang="pl-PL" dirty="0"/>
              <a:t>Zaburzenia atmosferyczne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6188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Prędkości wyrażone jako suma ostatniej stabilnej wartości oraz małego zaburzenia + plus stała atmosfera</a:t>
            </a:r>
          </a:p>
          <a:p>
            <a:endParaRPr lang="pl-PL" dirty="0"/>
          </a:p>
          <a:p>
            <a:r>
              <a:rPr lang="pl-PL" dirty="0"/>
              <a:t>(u, v, w) oraz (p, q, r) są na tyle małe, że kwadraty tych wyrażeń możemy pominąć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651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zważywszy, że początek układu pokrywa się ze środkiem ciężkości to momenty są równe zeru</a:t>
            </a:r>
          </a:p>
          <a:p>
            <a:endParaRPr lang="pl-PL" dirty="0"/>
          </a:p>
          <a:p>
            <a:r>
              <a:rPr lang="pl-PL" dirty="0"/>
              <a:t>siły w stanie stabilnym, bez perturbacji</a:t>
            </a:r>
          </a:p>
          <a:p>
            <a:endParaRPr lang="pl-PL" dirty="0"/>
          </a:p>
          <a:p>
            <a:r>
              <a:rPr lang="pl-PL" dirty="0"/>
              <a:t>siły z uwzględnieniem perturbacji/odchyleń w każdej z osi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6927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ze względu na wielkość (u, v, w) oraz (p, q, r) możemy z powodzeniem przybliżyć wyrażenie biorąc z każdego rozwinięcia tylko pierwszy wyraz</a:t>
            </a:r>
          </a:p>
          <a:p>
            <a:endParaRPr lang="pl-PL" dirty="0"/>
          </a:p>
          <a:p>
            <a:r>
              <a:rPr lang="pl-PL" dirty="0"/>
              <a:t>wytrącenie samolotu ze stanu równowagi można przedstawić jako sumę zmian zależności siły(na rysunku X) po wszystkich zmiennych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888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Przykładowy moment obrotu wokół osi Y (</a:t>
            </a:r>
            <a:r>
              <a:rPr lang="pl-PL" dirty="0" err="1"/>
              <a:t>pitching</a:t>
            </a:r>
            <a:r>
              <a:rPr lang="pl-PL" dirty="0"/>
              <a:t>) wyraża się poprzez wpływ sterowania</a:t>
            </a:r>
          </a:p>
          <a:p>
            <a:endParaRPr lang="pl-PL" dirty="0"/>
          </a:p>
          <a:p>
            <a:r>
              <a:rPr lang="pl-PL" dirty="0"/>
              <a:t>Przykładowa siła działająca w osi Z wyraża się poprzez wpływ gazu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518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Wersja </a:t>
            </a:r>
            <a:r>
              <a:rPr lang="pl-PL" dirty="0" err="1"/>
              <a:t>longitudinal</a:t>
            </a:r>
            <a:r>
              <a:rPr lang="pl-PL" dirty="0"/>
              <a:t> - rzut w płaszczyźnie </a:t>
            </a:r>
            <a:r>
              <a:rPr lang="pl-PL" dirty="0" err="1"/>
              <a:t>oxz</a:t>
            </a:r>
            <a:r>
              <a:rPr lang="pl-PL" dirty="0"/>
              <a:t>. Ruch jest opisany tylko w osi X oraz Z. Jedyny niezerowy moment jest wokół osi Y (M)</a:t>
            </a:r>
          </a:p>
          <a:p>
            <a:endParaRPr lang="pl-PL" dirty="0"/>
          </a:p>
          <a:p>
            <a:r>
              <a:rPr lang="pl-PL" dirty="0"/>
              <a:t>Wersja </a:t>
            </a:r>
            <a:r>
              <a:rPr lang="pl-PL" dirty="0" err="1"/>
              <a:t>lateral</a:t>
            </a:r>
            <a:r>
              <a:rPr lang="pl-PL" dirty="0"/>
              <a:t> - rzut w osi </a:t>
            </a:r>
            <a:r>
              <a:rPr lang="pl-PL" dirty="0" err="1"/>
              <a:t>oyz</a:t>
            </a:r>
            <a:r>
              <a:rPr lang="pl-PL" dirty="0"/>
              <a:t>. Ruch jest opisany w osi Y. Działające momenty są wokół osi X oraz Z (odpowiednio L i N)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1617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Ponieważ nie ma ruchu w osi X oraz Z to u, w , q oraz ich pochodne są zerami</a:t>
            </a:r>
          </a:p>
          <a:p>
            <a:endParaRPr lang="pl-PL" dirty="0"/>
          </a:p>
          <a:p>
            <a:r>
              <a:rPr lang="pl-PL" dirty="0"/>
              <a:t>Ponieważ nie ma ruchu w osi X oraz Z to u, w , q oraz ich pochodne są zerami</a:t>
            </a:r>
          </a:p>
          <a:p>
            <a:endParaRPr lang="pl-PL" dirty="0"/>
          </a:p>
          <a:p>
            <a:r>
              <a:rPr lang="pl-PL" dirty="0"/>
              <a:t>odchylenie tylnych lotek oraz zmiana gazu nie mają wpływu na ruch w osi Y oraz momenty L i N</a:t>
            </a:r>
          </a:p>
          <a:p>
            <a:r>
              <a:rPr lang="pl-PL" dirty="0"/>
              <a:t>odchylenie sterów i przednich lotek nie wpływa na zmianę sił oraz momentów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4253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Najpierw wersja z pochodnymi. Macierze A = M^-1 A'</a:t>
            </a:r>
          </a:p>
          <a:p>
            <a:r>
              <a:rPr lang="pl-PL" dirty="0"/>
              <a:t>B = M^-1 * B‚</a:t>
            </a:r>
          </a:p>
          <a:p>
            <a:endParaRPr lang="pl-PL" dirty="0"/>
          </a:p>
          <a:p>
            <a:r>
              <a:rPr lang="pl-PL" dirty="0"/>
              <a:t>wektor stanu, kolejno:</a:t>
            </a:r>
          </a:p>
          <a:p>
            <a:r>
              <a:rPr lang="pl-PL" dirty="0"/>
              <a:t>-prędkość w osi X wyrażająca zaburzenie</a:t>
            </a:r>
          </a:p>
          <a:p>
            <a:r>
              <a:rPr lang="pl-PL" dirty="0"/>
              <a:t>-prędkość w osi Z wyrażająca  zaburzenie</a:t>
            </a:r>
          </a:p>
          <a:p>
            <a:r>
              <a:rPr lang="pl-PL" dirty="0"/>
              <a:t>-prędkość kątowa wokół osi Y</a:t>
            </a:r>
          </a:p>
          <a:p>
            <a:r>
              <a:rPr lang="pl-PL" dirty="0"/>
              <a:t>-kąt wyrażający zaburzenie od osi X samolotu</a:t>
            </a:r>
          </a:p>
          <a:p>
            <a:endParaRPr lang="pl-PL" dirty="0"/>
          </a:p>
          <a:p>
            <a:r>
              <a:rPr lang="pl-PL" dirty="0"/>
              <a:t>sterowanie:</a:t>
            </a:r>
          </a:p>
          <a:p>
            <a:r>
              <a:rPr lang="pl-PL" dirty="0"/>
              <a:t>-ni/eta odchylenie lotek z tyłu samolotu</a:t>
            </a:r>
          </a:p>
          <a:p>
            <a:r>
              <a:rPr lang="pl-PL" dirty="0"/>
              <a:t>-tau - gaz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5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jakim środowisku zamierzamy realizować nasz projekt</a:t>
            </a:r>
            <a:br>
              <a:rPr lang="pl-PL" dirty="0"/>
            </a:br>
            <a:r>
              <a:rPr lang="pl-PL" dirty="0"/>
              <a:t>Opis zastosowanych przez nas rozwiązań inżynierskich:</a:t>
            </a:r>
          </a:p>
          <a:p>
            <a:r>
              <a:rPr lang="pl-PL" dirty="0"/>
              <a:t>-podział aplikacji na niezależne moduły </a:t>
            </a:r>
            <a:r>
              <a:rPr lang="pl-PL" dirty="0" err="1"/>
              <a:t>dll</a:t>
            </a:r>
            <a:endParaRPr lang="pl-PL" dirty="0"/>
          </a:p>
          <a:p>
            <a:r>
              <a:rPr lang="pl-PL" dirty="0"/>
              <a:t>-wygodne testowanie</a:t>
            </a:r>
          </a:p>
          <a:p>
            <a:r>
              <a:rPr lang="pl-PL" dirty="0"/>
              <a:t>-zastosowanie wzorców projektowych</a:t>
            </a:r>
            <a:br>
              <a:rPr lang="pl-PL" dirty="0"/>
            </a:br>
            <a:r>
              <a:rPr lang="pl-PL" dirty="0"/>
              <a:t>Problemy, krytyczna refleksja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5208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wektor stanu:</a:t>
            </a:r>
          </a:p>
          <a:p>
            <a:r>
              <a:rPr lang="pl-PL" dirty="0"/>
              <a:t>-zaburzenie prędkości w osi Y</a:t>
            </a:r>
          </a:p>
          <a:p>
            <a:r>
              <a:rPr lang="pl-PL" dirty="0"/>
              <a:t>-prędkość kątowa wokół osi X</a:t>
            </a:r>
          </a:p>
          <a:p>
            <a:r>
              <a:rPr lang="pl-PL" dirty="0"/>
              <a:t>-prędkość kątowa wokół osi Z</a:t>
            </a:r>
          </a:p>
          <a:p>
            <a:r>
              <a:rPr lang="pl-PL" dirty="0"/>
              <a:t>-kąt odchylenia od osi X samolotu</a:t>
            </a:r>
          </a:p>
          <a:p>
            <a:r>
              <a:rPr lang="pl-PL" dirty="0"/>
              <a:t>-kąt odchylenia od osi Z samolotu</a:t>
            </a:r>
          </a:p>
          <a:p>
            <a:endParaRPr lang="pl-PL" dirty="0"/>
          </a:p>
          <a:p>
            <a:r>
              <a:rPr lang="pl-PL" dirty="0"/>
              <a:t>sterowanie</a:t>
            </a:r>
          </a:p>
          <a:p>
            <a:r>
              <a:rPr lang="pl-PL" dirty="0"/>
              <a:t>-odchylenie (ksi) przednich lotek samolotu</a:t>
            </a:r>
          </a:p>
          <a:p>
            <a:r>
              <a:rPr lang="pl-PL" dirty="0"/>
              <a:t>-odchylenie steru dzeta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499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zarówno po stronie aplikacji unity jak również aplikacji </a:t>
            </a:r>
            <a:r>
              <a:rPr lang="pl-PL" dirty="0" err="1"/>
              <a:t>main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/>
              <a:t>możliwość sterowania zarówno myszką jak i joystickiem</a:t>
            </a:r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5612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Można bez</a:t>
            </a:r>
            <a:r>
              <a:rPr lang="pl-PL" baseline="0" dirty="0"/>
              <a:t> problemu podmienić bibliotekę matematyczną, środowisko wizualizacji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530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-Automatyczne powiadamianie wszystkich subskrybentów / aplikacji o nowych wynikach z biblioteki matematycznej</a:t>
            </a:r>
          </a:p>
          <a:p>
            <a:r>
              <a:rPr lang="pl-PL" dirty="0"/>
              <a:t>-Tworzenie różnego rodzaju samolotów, pocisków</a:t>
            </a:r>
          </a:p>
          <a:p>
            <a:r>
              <a:rPr lang="pl-PL" dirty="0"/>
              <a:t>-Różne sposoby rozwiązywania układu dynamicznego, </a:t>
            </a:r>
            <a:r>
              <a:rPr lang="pl-PL" dirty="0" err="1"/>
              <a:t>Runge</a:t>
            </a:r>
            <a:r>
              <a:rPr lang="pl-PL" dirty="0"/>
              <a:t> Kutta, Laplace;</a:t>
            </a:r>
            <a:r>
              <a:rPr lang="pl-PL" baseline="0" dirty="0"/>
              <a:t> porównywanie różnych typów samolotów i pocisków</a:t>
            </a:r>
            <a:endParaRPr lang="pl-PL" dirty="0"/>
          </a:p>
          <a:p>
            <a:r>
              <a:rPr lang="pl-PL" dirty="0"/>
              <a:t>-ujednolicenia dostępu do złożonego systemu komunikacji z biblioteką matematyczną, zmiana bibliotek</a:t>
            </a:r>
          </a:p>
          <a:p>
            <a:r>
              <a:rPr lang="pl-PL" dirty="0"/>
              <a:t>-dostosowywanie interfejsu do obsługi różnie liczących skryptów</a:t>
            </a:r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036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--Przyjmujemy prawo-skrętny układ odniesienia</a:t>
            </a:r>
          </a:p>
          <a:p>
            <a:r>
              <a:rPr lang="pl-PL" dirty="0"/>
              <a:t>-jest zaczepiony w środku ciężkości samolotu</a:t>
            </a:r>
          </a:p>
          <a:p>
            <a:endParaRPr lang="pl-PL" dirty="0"/>
          </a:p>
          <a:p>
            <a:r>
              <a:rPr lang="pl-PL" dirty="0"/>
              <a:t>-samolot znajduje się w stanie równowagi</a:t>
            </a:r>
          </a:p>
          <a:p>
            <a:r>
              <a:rPr lang="pl-PL" dirty="0"/>
              <a:t>-siły i momenty się równoważą</a:t>
            </a:r>
          </a:p>
          <a:p>
            <a:endParaRPr lang="pl-PL" dirty="0"/>
          </a:p>
          <a:p>
            <a:r>
              <a:rPr lang="pl-PL" dirty="0"/>
              <a:t>Samolot ma równomiernie rozłożoną masę</a:t>
            </a:r>
            <a:r>
              <a:rPr lang="pl-PL" baseline="0" dirty="0"/>
              <a:t> i jest symetryczny względem płaszczyzny </a:t>
            </a:r>
            <a:r>
              <a:rPr lang="pl-PL" baseline="0" dirty="0" err="1"/>
              <a:t>oxz</a:t>
            </a:r>
            <a:endParaRPr lang="pl-PL" baseline="0" dirty="0"/>
          </a:p>
          <a:p>
            <a:endParaRPr lang="pl-PL" baseline="0" dirty="0"/>
          </a:p>
          <a:p>
            <a:r>
              <a:rPr lang="pl-PL" baseline="0" dirty="0"/>
              <a:t>Stan równowagi – oznaczany jako 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0695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Używamy</a:t>
            </a:r>
            <a:r>
              <a:rPr lang="pl-PL" baseline="0" dirty="0"/>
              <a:t> modelu dyskretnego, p to punkt należący do bryły sztywnej</a:t>
            </a:r>
            <a:endParaRPr lang="pl-PL" dirty="0"/>
          </a:p>
          <a:p>
            <a:endParaRPr lang="pl-PL" dirty="0"/>
          </a:p>
          <a:p>
            <a:r>
              <a:rPr lang="pl-PL" dirty="0"/>
              <a:t>w bryle sztywnej pozycja punktu się nie zmienia</a:t>
            </a:r>
            <a:br>
              <a:rPr lang="pl-PL" dirty="0"/>
            </a:br>
            <a:endParaRPr lang="pl-PL" dirty="0"/>
          </a:p>
          <a:p>
            <a:r>
              <a:rPr lang="pl-PL" dirty="0"/>
              <a:t>Potrzebne do liczenie przyspieszenie a ostatecznie</a:t>
            </a:r>
            <a:r>
              <a:rPr lang="pl-PL" baseline="0" dirty="0"/>
              <a:t> wyliczenia siły wypadkowej z drugiego prawa newtona</a:t>
            </a:r>
          </a:p>
          <a:p>
            <a:endParaRPr lang="pl-PL" baseline="0" dirty="0"/>
          </a:p>
          <a:p>
            <a:r>
              <a:rPr lang="pl-PL" dirty="0" err="1"/>
              <a:t>qz</a:t>
            </a:r>
            <a:r>
              <a:rPr lang="pl-PL" dirty="0"/>
              <a:t> prędkość styczna w punkcie 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3888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składnik liniowy oraz dwa składniki związane z ruchem obrotowym</a:t>
            </a:r>
          </a:p>
          <a:p>
            <a:endParaRPr lang="pl-PL" dirty="0"/>
          </a:p>
          <a:p>
            <a:r>
              <a:rPr lang="pl-PL" dirty="0"/>
              <a:t>następnie należy zróżniczkować zarówno prędkości i przyspieszenia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9035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składnik liniowy oraz dwa składniki związane z ruchem obrotowym</a:t>
            </a:r>
          </a:p>
          <a:p>
            <a:endParaRPr lang="pl-PL" dirty="0"/>
          </a:p>
          <a:p>
            <a:r>
              <a:rPr lang="pl-PL" dirty="0"/>
              <a:t>następnie należy zróżniczkować zarówno prędkości i przyspieszenia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DB3CA-D465-4787-953D-2536675E90F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681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5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2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01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4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13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19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8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2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1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0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9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7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3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5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6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0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4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5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6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Aircraft </a:t>
            </a:r>
            <a:r>
              <a:rPr lang="pl-PL" dirty="0" err="1"/>
              <a:t>fight</a:t>
            </a:r>
            <a:r>
              <a:rPr lang="pl-PL" dirty="0"/>
              <a:t> Simulator </a:t>
            </a:r>
            <a:r>
              <a:rPr lang="pl-PL" dirty="0" err="1"/>
              <a:t>including</a:t>
            </a:r>
            <a:r>
              <a:rPr lang="pl-PL" dirty="0"/>
              <a:t> </a:t>
            </a:r>
            <a:r>
              <a:rPr lang="pl-PL" dirty="0" err="1"/>
              <a:t>air</a:t>
            </a:r>
            <a:r>
              <a:rPr lang="pl-PL" dirty="0"/>
              <a:t> to </a:t>
            </a:r>
            <a:r>
              <a:rPr lang="pl-PL" dirty="0" err="1"/>
              <a:t>air</a:t>
            </a:r>
            <a:r>
              <a:rPr lang="pl-PL" dirty="0"/>
              <a:t> </a:t>
            </a:r>
            <a:r>
              <a:rPr lang="pl-PL" dirty="0" err="1"/>
              <a:t>missiles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Felis Adam, Sala Jakub</a:t>
            </a:r>
          </a:p>
        </p:txBody>
      </p:sp>
    </p:spTree>
    <p:extLst>
      <p:ext uri="{BB962C8B-B14F-4D97-AF65-F5344CB8AC3E}">
        <p14:creationId xmlns:p14="http://schemas.microsoft.com/office/powerpoint/2010/main" val="12184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– lokalne prędkości punktu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7635" y="2730088"/>
            <a:ext cx="6004350" cy="2998022"/>
          </a:xfrm>
        </p:spPr>
      </p:pic>
      <p:pic>
        <p:nvPicPr>
          <p:cNvPr id="9" name="Symbol zastępczy zawartości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370590" y="2730087"/>
            <a:ext cx="3676821" cy="2998023"/>
          </a:xfrm>
        </p:spPr>
      </p:pic>
    </p:spTree>
    <p:extLst>
      <p:ext uri="{BB962C8B-B14F-4D97-AF65-F5344CB8AC3E}">
        <p14:creationId xmlns:p14="http://schemas.microsoft.com/office/powerpoint/2010/main" val="14950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– lokalne przyspieszenia punktu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1413" y="3018285"/>
            <a:ext cx="4876800" cy="2421629"/>
          </a:xfrm>
        </p:spPr>
      </p:pic>
      <p:pic>
        <p:nvPicPr>
          <p:cNvPr id="7" name="Symbol zastępczy zawartości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75682" y="3018285"/>
            <a:ext cx="4599221" cy="2421629"/>
          </a:xfrm>
        </p:spPr>
      </p:pic>
    </p:spTree>
    <p:extLst>
      <p:ext uri="{BB962C8B-B14F-4D97-AF65-F5344CB8AC3E}">
        <p14:creationId xmlns:p14="http://schemas.microsoft.com/office/powerpoint/2010/main" val="8556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– przyspieszenia w układzie globalnym</a:t>
            </a:r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0150" y="2514600"/>
            <a:ext cx="3948524" cy="3918209"/>
          </a:xfrm>
        </p:spPr>
      </p:pic>
    </p:spTree>
    <p:extLst>
      <p:ext uri="{BB962C8B-B14F-4D97-AF65-F5344CB8AC3E}">
        <p14:creationId xmlns:p14="http://schemas.microsoft.com/office/powerpoint/2010/main" val="159104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– siły i momenty</a:t>
            </a:r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81421" y="2443005"/>
            <a:ext cx="6932732" cy="3348195"/>
          </a:xfrm>
        </p:spPr>
      </p:pic>
      <p:pic>
        <p:nvPicPr>
          <p:cNvPr id="9" name="Symbol zastępczy zawartości 8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58510" y="2443005"/>
            <a:ext cx="3756169" cy="3348195"/>
          </a:xfrm>
        </p:spPr>
      </p:pic>
    </p:spTree>
    <p:extLst>
      <p:ext uri="{BB962C8B-B14F-4D97-AF65-F5344CB8AC3E}">
        <p14:creationId xmlns:p14="http://schemas.microsoft.com/office/powerpoint/2010/main" val="404391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– momenty uproszczenia</a:t>
            </a:r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10629" y="2508293"/>
            <a:ext cx="4863857" cy="3000520"/>
          </a:xfrm>
        </p:spPr>
      </p:pic>
      <p:pic>
        <p:nvPicPr>
          <p:cNvPr id="12" name="Symbol zastępczy zawartości 1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14338" y="2510395"/>
            <a:ext cx="5872942" cy="2992110"/>
          </a:xfrm>
        </p:spPr>
      </p:pic>
    </p:spTree>
    <p:extLst>
      <p:ext uri="{BB962C8B-B14F-4D97-AF65-F5344CB8AC3E}">
        <p14:creationId xmlns:p14="http://schemas.microsoft.com/office/powerpoint/2010/main" val="99488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– Zewnętrzne siły i momenty</a:t>
            </a:r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0888" y="3281919"/>
            <a:ext cx="4758337" cy="1553940"/>
          </a:xfrm>
        </p:spPr>
      </p:pic>
      <p:pic>
        <p:nvPicPr>
          <p:cNvPr id="10" name="Symbol zastępczy zawartości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98519" y="3281919"/>
            <a:ext cx="6378152" cy="1549732"/>
          </a:xfrm>
        </p:spPr>
      </p:pic>
    </p:spTree>
    <p:extLst>
      <p:ext uri="{BB962C8B-B14F-4D97-AF65-F5344CB8AC3E}">
        <p14:creationId xmlns:p14="http://schemas.microsoft.com/office/powerpoint/2010/main" val="247590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– Zewnętrzne siły i momenty – linearyzacja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4796" y="2514599"/>
            <a:ext cx="4449738" cy="2833843"/>
          </a:xfrm>
        </p:spPr>
      </p:pic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41339" y="2514598"/>
            <a:ext cx="5602689" cy="2833843"/>
          </a:xfrm>
        </p:spPr>
      </p:pic>
    </p:spTree>
    <p:extLst>
      <p:ext uri="{BB962C8B-B14F-4D97-AF65-F5344CB8AC3E}">
        <p14:creationId xmlns:p14="http://schemas.microsoft.com/office/powerpoint/2010/main" val="1474841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– Zewnętrzne siły i momenty – oddziaływanie grawitacyjne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7950" y="2514601"/>
            <a:ext cx="3851546" cy="3883290"/>
          </a:xfrm>
        </p:spPr>
      </p:pic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539898" y="3700463"/>
            <a:ext cx="3497399" cy="976357"/>
          </a:xfrm>
        </p:spPr>
      </p:pic>
    </p:spTree>
    <p:extLst>
      <p:ext uri="{BB962C8B-B14F-4D97-AF65-F5344CB8AC3E}">
        <p14:creationId xmlns:p14="http://schemas.microsoft.com/office/powerpoint/2010/main" val="35953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– Zewnętrzne siły i momenty – Siła aerodynamiczna</a:t>
            </a:r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0475" y="2296513"/>
            <a:ext cx="5172075" cy="4357347"/>
          </a:xfrm>
        </p:spPr>
      </p:pic>
    </p:spTree>
    <p:extLst>
      <p:ext uri="{BB962C8B-B14F-4D97-AF65-F5344CB8AC3E}">
        <p14:creationId xmlns:p14="http://schemas.microsoft.com/office/powerpoint/2010/main" val="1019142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– Zewnętrzne siły i momenty – aerodynamika sterowania i siła Napędowa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24899" y="2986089"/>
            <a:ext cx="3888655" cy="1924144"/>
          </a:xfrm>
        </p:spPr>
      </p:pic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372350" y="2986089"/>
            <a:ext cx="2808391" cy="1134159"/>
          </a:xfrm>
        </p:spPr>
      </p:pic>
    </p:spTree>
    <p:extLst>
      <p:ext uri="{BB962C8B-B14F-4D97-AF65-F5344CB8AC3E}">
        <p14:creationId xmlns:p14="http://schemas.microsoft.com/office/powerpoint/2010/main" val="298965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Wstępny opis projektu</a:t>
            </a:r>
          </a:p>
          <a:p>
            <a:r>
              <a:rPr lang="pl-PL" dirty="0"/>
              <a:t>Analiza wymagań projektowych</a:t>
            </a:r>
          </a:p>
          <a:p>
            <a:r>
              <a:rPr lang="pl-PL" dirty="0"/>
              <a:t>Przegląd technologii</a:t>
            </a:r>
          </a:p>
          <a:p>
            <a:r>
              <a:rPr lang="pl-PL" dirty="0"/>
              <a:t>Rozwiązania inżynierskie</a:t>
            </a:r>
          </a:p>
          <a:p>
            <a:r>
              <a:rPr lang="pl-PL" dirty="0"/>
              <a:t>Dynamika Samolotu</a:t>
            </a:r>
          </a:p>
          <a:p>
            <a:r>
              <a:rPr lang="pl-PL" dirty="0"/>
              <a:t>Dynamika Pocisków</a:t>
            </a:r>
          </a:p>
          <a:p>
            <a:r>
              <a:rPr lang="pl-PL" dirty="0"/>
              <a:t>Możliwość rozszerzeń</a:t>
            </a:r>
          </a:p>
          <a:p>
            <a:r>
              <a:rPr lang="pl-PL" dirty="0"/>
              <a:t>Podsumowanie</a:t>
            </a:r>
          </a:p>
          <a:p>
            <a:r>
              <a:rPr lang="pl-PL" dirty="0"/>
              <a:t>Bibliografia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5576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– podział równań ruchu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2253" y="3006472"/>
            <a:ext cx="5694047" cy="1879853"/>
          </a:xfrm>
        </p:spPr>
      </p:pic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4412" y="2514600"/>
            <a:ext cx="5823215" cy="2919793"/>
          </a:xfrm>
        </p:spPr>
      </p:pic>
    </p:spTree>
    <p:extLst>
      <p:ext uri="{BB962C8B-B14F-4D97-AF65-F5344CB8AC3E}">
        <p14:creationId xmlns:p14="http://schemas.microsoft.com/office/powerpoint/2010/main" val="164997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– podział równań ruchu</a:t>
            </a:r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5601" y="2657476"/>
            <a:ext cx="5921524" cy="2295568"/>
          </a:xfrm>
        </p:spPr>
      </p:pic>
      <p:pic>
        <p:nvPicPr>
          <p:cNvPr id="10" name="Symbol zastępczy zawartości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13526" y="2657476"/>
            <a:ext cx="5345512" cy="2295568"/>
          </a:xfrm>
        </p:spPr>
      </p:pic>
    </p:spTree>
    <p:extLst>
      <p:ext uri="{BB962C8B-B14F-4D97-AF65-F5344CB8AC3E}">
        <p14:creationId xmlns:p14="http://schemas.microsoft.com/office/powerpoint/2010/main" val="3726020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– Równanie Stanu – Wersja </a:t>
            </a:r>
            <a:r>
              <a:rPr lang="pl-PL" dirty="0" err="1"/>
              <a:t>longitudinal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1536" y="2514600"/>
            <a:ext cx="4574752" cy="4069080"/>
          </a:xfrm>
        </p:spPr>
      </p:pic>
      <p:pic>
        <p:nvPicPr>
          <p:cNvPr id="8" name="Symbol zastępczy zawartości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312483" y="2514600"/>
            <a:ext cx="6582755" cy="3295357"/>
          </a:xfrm>
        </p:spPr>
      </p:pic>
    </p:spTree>
    <p:extLst>
      <p:ext uri="{BB962C8B-B14F-4D97-AF65-F5344CB8AC3E}">
        <p14:creationId xmlns:p14="http://schemas.microsoft.com/office/powerpoint/2010/main" val="276284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– Równanie Stanu – Wersja </a:t>
            </a:r>
            <a:r>
              <a:rPr lang="pl-PL" dirty="0" err="1"/>
              <a:t>longitudinal</a:t>
            </a:r>
            <a:r>
              <a:rPr lang="pl-PL" dirty="0"/>
              <a:t> – Przybliżenia</a:t>
            </a:r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7251" y="2755901"/>
            <a:ext cx="6460236" cy="2366386"/>
          </a:xfrm>
        </p:spPr>
      </p:pic>
      <p:pic>
        <p:nvPicPr>
          <p:cNvPr id="9" name="Symbol zastępczy zawartości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3474" y="2755901"/>
            <a:ext cx="4474077" cy="3124200"/>
          </a:xfrm>
        </p:spPr>
      </p:pic>
    </p:spTree>
    <p:extLst>
      <p:ext uri="{BB962C8B-B14F-4D97-AF65-F5344CB8AC3E}">
        <p14:creationId xmlns:p14="http://schemas.microsoft.com/office/powerpoint/2010/main" val="572096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– Równanie Stanu – Wersja LATERAL – Przybliżenia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14516" y="2667000"/>
            <a:ext cx="4165484" cy="3637179"/>
          </a:xfrm>
        </p:spPr>
      </p:pic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65183" y="2667000"/>
            <a:ext cx="5861630" cy="2674798"/>
          </a:xfrm>
        </p:spPr>
      </p:pic>
    </p:spTree>
    <p:extLst>
      <p:ext uri="{BB962C8B-B14F-4D97-AF65-F5344CB8AC3E}">
        <p14:creationId xmlns:p14="http://schemas.microsoft.com/office/powerpoint/2010/main" val="161951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Możliwości rozszerzeń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Rozszerzenie aplikacji na inne platformy</a:t>
            </a:r>
          </a:p>
          <a:p>
            <a:pPr lvl="1"/>
            <a:r>
              <a:rPr lang="pl-PL" dirty="0"/>
              <a:t>Mobilne</a:t>
            </a:r>
          </a:p>
          <a:p>
            <a:pPr lvl="1"/>
            <a:r>
              <a:rPr lang="pl-PL" dirty="0"/>
              <a:t>VR – Google Glass, VR Gear, </a:t>
            </a:r>
            <a:r>
              <a:rPr lang="pl-PL" dirty="0" err="1"/>
              <a:t>Oculus</a:t>
            </a:r>
            <a:r>
              <a:rPr lang="pl-PL" dirty="0"/>
              <a:t> VR</a:t>
            </a:r>
          </a:p>
          <a:p>
            <a:r>
              <a:rPr lang="pl-PL" dirty="0"/>
              <a:t>Rozbudowywanie modelu dynamiki</a:t>
            </a:r>
          </a:p>
          <a:p>
            <a:pPr lvl="1"/>
            <a:r>
              <a:rPr lang="pl-PL" dirty="0"/>
              <a:t>Uwzględnienie oporów powietrza</a:t>
            </a:r>
          </a:p>
          <a:p>
            <a:pPr lvl="1"/>
            <a:r>
              <a:rPr lang="pl-PL" dirty="0"/>
              <a:t>Nierównomierny rozkład masy samolotu, masa funkcją czasu</a:t>
            </a:r>
          </a:p>
          <a:p>
            <a:pPr lvl="1"/>
            <a:r>
              <a:rPr lang="pl-PL" dirty="0"/>
              <a:t>Uwzględnienie grawitacji innych obiektów </a:t>
            </a:r>
          </a:p>
        </p:txBody>
      </p:sp>
    </p:spTree>
    <p:extLst>
      <p:ext uri="{BB962C8B-B14F-4D97-AF65-F5344CB8AC3E}">
        <p14:creationId xmlns:p14="http://schemas.microsoft.com/office/powerpoint/2010/main" val="3469184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Elementy pozostałe do implementacji:</a:t>
            </a:r>
          </a:p>
          <a:p>
            <a:pPr lvl="1"/>
            <a:r>
              <a:rPr lang="pl-PL" dirty="0"/>
              <a:t>Skończenie implementacji dynamiki samolotu</a:t>
            </a:r>
          </a:p>
          <a:p>
            <a:pPr lvl="1"/>
            <a:r>
              <a:rPr lang="pl-PL" dirty="0"/>
              <a:t>Skończenie modułu rozgrywki sieciowej</a:t>
            </a:r>
          </a:p>
          <a:p>
            <a:pPr lvl="1"/>
            <a:r>
              <a:rPr lang="pl-PL" dirty="0"/>
              <a:t>Skończenie modułu wizualizacji</a:t>
            </a:r>
          </a:p>
          <a:p>
            <a:pPr lvl="1"/>
            <a:r>
              <a:rPr lang="pl-PL" dirty="0"/>
              <a:t>Stworzenie dynamiki pocisków</a:t>
            </a:r>
          </a:p>
          <a:p>
            <a:r>
              <a:rPr lang="pl-PL" dirty="0"/>
              <a:t>Problemy:</a:t>
            </a:r>
          </a:p>
          <a:p>
            <a:pPr lvl="1"/>
            <a:r>
              <a:rPr lang="pl-PL" dirty="0"/>
              <a:t>Brak czasu </a:t>
            </a:r>
            <a:r>
              <a:rPr lang="pl-PL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Brak kompletnych danych dotyczących modeli 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Brak specjalistycznej wiedzy o sterowaniu samolotem</a:t>
            </a:r>
          </a:p>
          <a:p>
            <a:pPr lvl="1"/>
            <a:r>
              <a:rPr lang="pl-PL" dirty="0">
                <a:sym typeface="Wingdings" panose="05000000000000000000" pitchFamily="2" charset="2"/>
              </a:rPr>
              <a:t>Nie wiemy jak wygląda dynamika pocisku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9644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i="1" dirty="0" err="1"/>
              <a:t>K.Marciniak</a:t>
            </a:r>
            <a:r>
              <a:rPr lang="pl-PL" dirty="0"/>
              <a:t> materiały wykładowe projektowania rzeczywistości wirtualnej</a:t>
            </a:r>
          </a:p>
          <a:p>
            <a:r>
              <a:rPr lang="pl-PL" i="1" dirty="0" err="1"/>
              <a:t>M.Cook</a:t>
            </a:r>
            <a:r>
              <a:rPr lang="pl-PL" dirty="0"/>
              <a:t> </a:t>
            </a:r>
            <a:r>
              <a:rPr lang="en-US" dirty="0"/>
              <a:t>Flight Dynamics Principles, 2nd Edition</a:t>
            </a:r>
            <a:r>
              <a:rPr lang="pl-PL" dirty="0"/>
              <a:t> </a:t>
            </a:r>
            <a:r>
              <a:rPr lang="en-US" dirty="0"/>
              <a:t>A Linear Systems Approach to Aircraft Stability and Control</a:t>
            </a:r>
            <a:endParaRPr lang="pl-PL" dirty="0"/>
          </a:p>
          <a:p>
            <a:r>
              <a:rPr lang="pl-PL" i="1" dirty="0" err="1"/>
              <a:t>R.K.Heffley</a:t>
            </a:r>
            <a:r>
              <a:rPr lang="pl-PL" i="1" dirty="0"/>
              <a:t>, </a:t>
            </a:r>
            <a:r>
              <a:rPr lang="pl-PL" i="1" dirty="0" err="1"/>
              <a:t>W.F.Jewell</a:t>
            </a:r>
            <a:r>
              <a:rPr lang="pl-PL" i="1" dirty="0"/>
              <a:t> </a:t>
            </a:r>
            <a:r>
              <a:rPr lang="pl-PL" dirty="0"/>
              <a:t>Aircraft Handling </a:t>
            </a:r>
            <a:r>
              <a:rPr lang="pl-PL" dirty="0" err="1"/>
              <a:t>Qualities</a:t>
            </a:r>
            <a:r>
              <a:rPr lang="pl-PL" dirty="0"/>
              <a:t> Data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716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Wstępny Opis projektu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Aplikacja na komputery stacjonarne</a:t>
            </a:r>
          </a:p>
          <a:p>
            <a:r>
              <a:rPr lang="pl-PL" dirty="0"/>
              <a:t>Stworzenie symulatora dynamiki samolotu</a:t>
            </a:r>
          </a:p>
          <a:p>
            <a:r>
              <a:rPr lang="pl-PL" dirty="0"/>
              <a:t>Stworzenie symulatora dynamiki pocisków</a:t>
            </a:r>
          </a:p>
          <a:p>
            <a:r>
              <a:rPr lang="pl-PL" dirty="0"/>
              <a:t>Moduł wizualizacji lotu</a:t>
            </a:r>
          </a:p>
          <a:p>
            <a:pPr lvl="1"/>
            <a:r>
              <a:rPr lang="pl-PL" dirty="0"/>
              <a:t>Widok pilota</a:t>
            </a:r>
          </a:p>
          <a:p>
            <a:pPr lvl="1"/>
            <a:r>
              <a:rPr lang="pl-PL" dirty="0"/>
              <a:t>Widok z </a:t>
            </a:r>
            <a:r>
              <a:rPr lang="pl-PL" dirty="0" err="1"/>
              <a:t>ziemii</a:t>
            </a:r>
            <a:endParaRPr lang="pl-PL" dirty="0"/>
          </a:p>
          <a:p>
            <a:r>
              <a:rPr lang="pl-PL" dirty="0"/>
              <a:t>Moduł wizualizacji obliczeń</a:t>
            </a:r>
          </a:p>
          <a:p>
            <a:r>
              <a:rPr lang="pl-PL" dirty="0"/>
              <a:t>Moduł Rozgrywki sieciowej</a:t>
            </a:r>
          </a:p>
        </p:txBody>
      </p:sp>
    </p:spTree>
    <p:extLst>
      <p:ext uri="{BB962C8B-B14F-4D97-AF65-F5344CB8AC3E}">
        <p14:creationId xmlns:p14="http://schemas.microsoft.com/office/powerpoint/2010/main" val="262708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wymagań projektowych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Wierny realiom moduł dynamiki</a:t>
            </a:r>
          </a:p>
          <a:p>
            <a:r>
              <a:rPr lang="pl-PL" dirty="0"/>
              <a:t>Niezawodność współdziałania komponentów aplikacji</a:t>
            </a:r>
          </a:p>
          <a:p>
            <a:r>
              <a:rPr lang="pl-PL" dirty="0"/>
              <a:t>Płynność animacji</a:t>
            </a:r>
          </a:p>
          <a:p>
            <a:r>
              <a:rPr lang="pl-PL" dirty="0"/>
              <a:t>Przyjazny, intuicyjny interfejs użytkownika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426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Przegląd technologii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Biblioteki matematyczne</a:t>
            </a:r>
          </a:p>
          <a:p>
            <a:pPr lvl="1"/>
            <a:r>
              <a:rPr lang="pl-PL" dirty="0" err="1"/>
              <a:t>MatLab</a:t>
            </a:r>
            <a:endParaRPr lang="pl-PL" dirty="0"/>
          </a:p>
          <a:p>
            <a:pPr lvl="1"/>
            <a:r>
              <a:rPr lang="pl-PL" dirty="0" err="1"/>
              <a:t>Octave</a:t>
            </a:r>
            <a:endParaRPr lang="pl-PL" dirty="0"/>
          </a:p>
          <a:p>
            <a:r>
              <a:rPr lang="pl-PL" dirty="0"/>
              <a:t>Wizualizacja</a:t>
            </a:r>
          </a:p>
          <a:p>
            <a:pPr lvl="1"/>
            <a:r>
              <a:rPr lang="pl-PL" dirty="0"/>
              <a:t>Unity</a:t>
            </a:r>
          </a:p>
          <a:p>
            <a:pPr lvl="1"/>
            <a:r>
              <a:rPr lang="pl-PL" dirty="0"/>
              <a:t>.Net – </a:t>
            </a:r>
            <a:r>
              <a:rPr lang="pl-PL" dirty="0" err="1"/>
              <a:t>wpf</a:t>
            </a:r>
            <a:endParaRPr lang="pl-PL" dirty="0"/>
          </a:p>
          <a:p>
            <a:pPr lvl="1"/>
            <a:r>
              <a:rPr lang="pl-PL" dirty="0" err="1"/>
              <a:t>OxyPlot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77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Rozwiązania Inżynierskie – design aplikacji</a:t>
            </a:r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40" y="2038119"/>
            <a:ext cx="11736513" cy="4395731"/>
          </a:xfrm>
        </p:spPr>
      </p:pic>
    </p:spTree>
    <p:extLst>
      <p:ext uri="{BB962C8B-B14F-4D97-AF65-F5344CB8AC3E}">
        <p14:creationId xmlns:p14="http://schemas.microsoft.com/office/powerpoint/2010/main" val="242657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Rozwiązania inżynierskie – wzorce projektowe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Obserwator</a:t>
            </a:r>
          </a:p>
          <a:p>
            <a:r>
              <a:rPr lang="pl-PL" dirty="0"/>
              <a:t>Budowniczy</a:t>
            </a:r>
          </a:p>
          <a:p>
            <a:r>
              <a:rPr lang="pl-PL" dirty="0"/>
              <a:t>Strategie</a:t>
            </a:r>
          </a:p>
          <a:p>
            <a:r>
              <a:rPr lang="pl-PL" dirty="0"/>
              <a:t>Fasada</a:t>
            </a:r>
          </a:p>
          <a:p>
            <a:r>
              <a:rPr lang="pl-PL" dirty="0"/>
              <a:t>Adapter</a:t>
            </a:r>
          </a:p>
          <a:p>
            <a:r>
              <a:rPr lang="pl-PL" dirty="0"/>
              <a:t>Nadzorca zadań</a:t>
            </a:r>
          </a:p>
        </p:txBody>
      </p:sp>
    </p:spTree>
    <p:extLst>
      <p:ext uri="{BB962C8B-B14F-4D97-AF65-F5344CB8AC3E}">
        <p14:creationId xmlns:p14="http://schemas.microsoft.com/office/powerpoint/2010/main" val="252751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– oznaczenia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4087" y="1995861"/>
            <a:ext cx="5200650" cy="4683816"/>
          </a:xfrm>
        </p:spPr>
      </p:pic>
    </p:spTree>
    <p:extLst>
      <p:ext uri="{BB962C8B-B14F-4D97-AF65-F5344CB8AC3E}">
        <p14:creationId xmlns:p14="http://schemas.microsoft.com/office/powerpoint/2010/main" val="24458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Dynamika Samolotu - sterowanie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531" y="1965244"/>
            <a:ext cx="7751761" cy="4571552"/>
          </a:xfrm>
        </p:spPr>
      </p:pic>
    </p:spTree>
    <p:extLst>
      <p:ext uri="{BB962C8B-B14F-4D97-AF65-F5344CB8AC3E}">
        <p14:creationId xmlns:p14="http://schemas.microsoft.com/office/powerpoint/2010/main" val="2582214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at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TM03457485[[fn=Siatka]]</Template>
  <TotalTime>1713</TotalTime>
  <Words>1010</Words>
  <Application>Microsoft Office PowerPoint</Application>
  <PresentationFormat>Panoramiczny</PresentationFormat>
  <Paragraphs>191</Paragraphs>
  <Slides>27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</vt:lpstr>
      <vt:lpstr>Siatka</vt:lpstr>
      <vt:lpstr>Aircraft fight Simulator including air to air missiles</vt:lpstr>
      <vt:lpstr>Agenda</vt:lpstr>
      <vt:lpstr>Wstępny Opis projektu</vt:lpstr>
      <vt:lpstr>Analiza wymagań projektowych</vt:lpstr>
      <vt:lpstr>Przegląd technologii</vt:lpstr>
      <vt:lpstr>Rozwiązania Inżynierskie – design aplikacji</vt:lpstr>
      <vt:lpstr>Rozwiązania inżynierskie – wzorce projektowe</vt:lpstr>
      <vt:lpstr>Dynamika Samolotu – oznaczenia</vt:lpstr>
      <vt:lpstr>Dynamika Samolotu - sterowanie</vt:lpstr>
      <vt:lpstr>Dynamika Samolotu – lokalne prędkości punktu</vt:lpstr>
      <vt:lpstr>Dynamika Samolotu – lokalne przyspieszenia punktu</vt:lpstr>
      <vt:lpstr>Dynamika Samolotu – przyspieszenia w układzie globalnym</vt:lpstr>
      <vt:lpstr>Dynamika Samolotu – siły i momenty</vt:lpstr>
      <vt:lpstr>Dynamika Samolotu – momenty uproszczenia</vt:lpstr>
      <vt:lpstr>Dynamika Samolotu – Zewnętrzne siły i momenty</vt:lpstr>
      <vt:lpstr>Dynamika Samolotu – Zewnętrzne siły i momenty – linearyzacja</vt:lpstr>
      <vt:lpstr>Dynamika Samolotu – Zewnętrzne siły i momenty – oddziaływanie grawitacyjne</vt:lpstr>
      <vt:lpstr>Dynamika Samolotu – Zewnętrzne siły i momenty – Siła aerodynamiczna</vt:lpstr>
      <vt:lpstr>Dynamika Samolotu – Zewnętrzne siły i momenty – aerodynamika sterowania i siła Napędowa</vt:lpstr>
      <vt:lpstr>Dynamika Samolotu – podział równań ruchu</vt:lpstr>
      <vt:lpstr>Dynamika Samolotu – podział równań ruchu</vt:lpstr>
      <vt:lpstr>Dynamika Samolotu – Równanie Stanu – Wersja longitudinal</vt:lpstr>
      <vt:lpstr>Dynamika Samolotu – Równanie Stanu – Wersja longitudinal – Przybliżenia</vt:lpstr>
      <vt:lpstr>Dynamika Samolotu – Równanie Stanu – Wersja LATERAL – Przybliżenia</vt:lpstr>
      <vt:lpstr>Możliwości rozszerzeń</vt:lpstr>
      <vt:lpstr>Podsumowanie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Symulator walki dwóch samolotów</dc:title>
  <dc:creator>Qba</dc:creator>
  <cp:lastModifiedBy>Qba</cp:lastModifiedBy>
  <cp:revision>96</cp:revision>
  <dcterms:created xsi:type="dcterms:W3CDTF">2016-04-17T18:00:45Z</dcterms:created>
  <dcterms:modified xsi:type="dcterms:W3CDTF">2016-04-18T22:34:38Z</dcterms:modified>
</cp:coreProperties>
</file>