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60" r:id="rId4"/>
    <p:sldId id="265" r:id="rId5"/>
    <p:sldId id="266" r:id="rId6"/>
    <p:sldId id="267" r:id="rId7"/>
    <p:sldId id="259" r:id="rId8"/>
    <p:sldId id="261" r:id="rId9"/>
    <p:sldId id="271" r:id="rId10"/>
    <p:sldId id="272" r:id="rId11"/>
    <p:sldId id="268" r:id="rId12"/>
    <p:sldId id="269" r:id="rId13"/>
    <p:sldId id="270" r:id="rId14"/>
    <p:sldId id="262" r:id="rId15"/>
    <p:sldId id="273" r:id="rId16"/>
    <p:sldId id="274" r:id="rId17"/>
    <p:sldId id="275" r:id="rId18"/>
    <p:sldId id="276" r:id="rId19"/>
    <p:sldId id="263" r:id="rId20"/>
    <p:sldId id="320" r:id="rId21"/>
    <p:sldId id="278" r:id="rId22"/>
    <p:sldId id="258" r:id="rId23"/>
    <p:sldId id="279" r:id="rId24"/>
    <p:sldId id="264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87" r:id="rId49"/>
    <p:sldId id="307" r:id="rId50"/>
    <p:sldId id="288" r:id="rId51"/>
    <p:sldId id="321" r:id="rId52"/>
    <p:sldId id="308" r:id="rId53"/>
    <p:sldId id="285" r:id="rId54"/>
    <p:sldId id="286" r:id="rId55"/>
    <p:sldId id="314" r:id="rId56"/>
    <p:sldId id="315" r:id="rId57"/>
    <p:sldId id="316" r:id="rId58"/>
    <p:sldId id="317" r:id="rId59"/>
    <p:sldId id="318" r:id="rId60"/>
    <p:sldId id="319" r:id="rId61"/>
    <p:sldId id="322" r:id="rId62"/>
    <p:sldId id="323" r:id="rId63"/>
    <p:sldId id="337" r:id="rId64"/>
    <p:sldId id="324" r:id="rId65"/>
    <p:sldId id="330" r:id="rId66"/>
    <p:sldId id="331" r:id="rId67"/>
    <p:sldId id="332" r:id="rId68"/>
    <p:sldId id="333" r:id="rId69"/>
    <p:sldId id="334" r:id="rId70"/>
    <p:sldId id="325" r:id="rId71"/>
    <p:sldId id="326" r:id="rId72"/>
    <p:sldId id="328" r:id="rId73"/>
    <p:sldId id="327" r:id="rId74"/>
    <p:sldId id="329" r:id="rId75"/>
    <p:sldId id="335" r:id="rId76"/>
    <p:sldId id="336" r:id="rId77"/>
    <p:sldId id="338" r:id="rId78"/>
    <p:sldId id="340" r:id="rId79"/>
    <p:sldId id="341" r:id="rId80"/>
    <p:sldId id="342" r:id="rId81"/>
    <p:sldId id="343" r:id="rId82"/>
    <p:sldId id="344" r:id="rId83"/>
    <p:sldId id="345" r:id="rId84"/>
    <p:sldId id="348" r:id="rId85"/>
    <p:sldId id="346" r:id="rId86"/>
    <p:sldId id="349" r:id="rId87"/>
    <p:sldId id="352" r:id="rId88"/>
    <p:sldId id="350" r:id="rId89"/>
    <p:sldId id="351" r:id="rId90"/>
    <p:sldId id="354" r:id="rId91"/>
    <p:sldId id="355" r:id="rId92"/>
    <p:sldId id="357" r:id="rId93"/>
    <p:sldId id="356" r:id="rId94"/>
    <p:sldId id="358" r:id="rId95"/>
    <p:sldId id="353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kanie 1" id="{3E0CCC31-41BA-DC42-90FB-94ADA8C1EA78}">
          <p14:sldIdLst>
            <p14:sldId id="256"/>
            <p14:sldId id="257"/>
            <p14:sldId id="260"/>
            <p14:sldId id="265"/>
            <p14:sldId id="266"/>
            <p14:sldId id="267"/>
            <p14:sldId id="259"/>
            <p14:sldId id="261"/>
            <p14:sldId id="271"/>
            <p14:sldId id="272"/>
            <p14:sldId id="268"/>
            <p14:sldId id="269"/>
            <p14:sldId id="270"/>
            <p14:sldId id="262"/>
            <p14:sldId id="273"/>
            <p14:sldId id="274"/>
            <p14:sldId id="275"/>
            <p14:sldId id="276"/>
            <p14:sldId id="263"/>
          </p14:sldIdLst>
        </p14:section>
        <p14:section name="Spotkanie 2" id="{715D8170-682E-7047-A91B-F1A8C5375904}">
          <p14:sldIdLst>
            <p14:sldId id="320"/>
            <p14:sldId id="278"/>
            <p14:sldId id="258"/>
            <p14:sldId id="279"/>
            <p14:sldId id="264"/>
            <p14:sldId id="280"/>
            <p14:sldId id="281"/>
            <p14:sldId id="282"/>
            <p14:sldId id="283"/>
            <p14:sldId id="28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87"/>
            <p14:sldId id="307"/>
            <p14:sldId id="288"/>
          </p14:sldIdLst>
        </p14:section>
        <p14:section name="Spotkanie 3" id="{27320761-9AA8-604D-BF5E-059E89E3AD06}">
          <p14:sldIdLst>
            <p14:sldId id="321"/>
            <p14:sldId id="308"/>
            <p14:sldId id="285"/>
            <p14:sldId id="286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Spotkanie 4" id="{C895F733-BE27-E844-AA09-444CE894B49E}">
          <p14:sldIdLst>
            <p14:sldId id="322"/>
            <p14:sldId id="323"/>
            <p14:sldId id="337"/>
            <p14:sldId id="324"/>
            <p14:sldId id="330"/>
            <p14:sldId id="331"/>
            <p14:sldId id="332"/>
            <p14:sldId id="333"/>
            <p14:sldId id="334"/>
            <p14:sldId id="325"/>
            <p14:sldId id="326"/>
            <p14:sldId id="328"/>
            <p14:sldId id="327"/>
            <p14:sldId id="329"/>
            <p14:sldId id="335"/>
            <p14:sldId id="336"/>
            <p14:sldId id="338"/>
            <p14:sldId id="340"/>
            <p14:sldId id="341"/>
            <p14:sldId id="342"/>
            <p14:sldId id="343"/>
            <p14:sldId id="344"/>
            <p14:sldId id="345"/>
            <p14:sldId id="348"/>
            <p14:sldId id="346"/>
            <p14:sldId id="349"/>
            <p14:sldId id="352"/>
            <p14:sldId id="350"/>
            <p14:sldId id="351"/>
            <p14:sldId id="354"/>
            <p14:sldId id="355"/>
            <p14:sldId id="357"/>
            <p14:sldId id="356"/>
            <p14:sldId id="358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C6F1B-478A-43DE-8642-7979ADDD5678}" v="7" dt="2022-02-14T16:28:23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7"/>
  </p:normalViewPr>
  <p:slideViewPr>
    <p:cSldViewPr snapToGrid="0" snapToObjects="1">
      <p:cViewPr varScale="1">
        <p:scale>
          <a:sx n="78" d="100"/>
          <a:sy n="78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Fierek" userId="803631c1104e1a4f" providerId="LiveId" clId="{146C6F1B-478A-43DE-8642-7979ADDD5678}"/>
    <pc:docChg chg="custSel addSld delSld modSld sldOrd modSection">
      <pc:chgData name="Adam Fierek" userId="803631c1104e1a4f" providerId="LiveId" clId="{146C6F1B-478A-43DE-8642-7979ADDD5678}" dt="2022-02-14T16:29:01.960" v="492" actId="20577"/>
      <pc:docMkLst>
        <pc:docMk/>
      </pc:docMkLst>
      <pc:sldChg chg="del">
        <pc:chgData name="Adam Fierek" userId="803631c1104e1a4f" providerId="LiveId" clId="{146C6F1B-478A-43DE-8642-7979ADDD5678}" dt="2022-02-14T13:42:00.784" v="0" actId="47"/>
        <pc:sldMkLst>
          <pc:docMk/>
          <pc:sldMk cId="3967674759" sldId="347"/>
        </pc:sldMkLst>
      </pc:sldChg>
      <pc:sldChg chg="delSp add del ord setBg delDesignElem">
        <pc:chgData name="Adam Fierek" userId="803631c1104e1a4f" providerId="LiveId" clId="{146C6F1B-478A-43DE-8642-7979ADDD5678}" dt="2022-02-14T13:42:18.046" v="6" actId="2696"/>
        <pc:sldMkLst>
          <pc:docMk/>
          <pc:sldMk cId="2332682739" sldId="354"/>
        </pc:sldMkLst>
        <pc:spChg chg="del">
          <ac:chgData name="Adam Fierek" userId="803631c1104e1a4f" providerId="LiveId" clId="{146C6F1B-478A-43DE-8642-7979ADDD5678}" dt="2022-02-14T13:42:08.988" v="3"/>
          <ac:spMkLst>
            <pc:docMk/>
            <pc:sldMk cId="2332682739" sldId="354"/>
            <ac:spMk id="9" creationId="{4EFE82FE-7465-AE46-88DF-34D347E83B84}"/>
          </ac:spMkLst>
        </pc:spChg>
        <pc:grpChg chg="del">
          <ac:chgData name="Adam Fierek" userId="803631c1104e1a4f" providerId="LiveId" clId="{146C6F1B-478A-43DE-8642-7979ADDD5678}" dt="2022-02-14T13:42:08.988" v="3"/>
          <ac:grpSpMkLst>
            <pc:docMk/>
            <pc:sldMk cId="2332682739" sldId="354"/>
            <ac:grpSpMk id="11" creationId="{66F2B51C-9578-EB41-A17E-FFF9D491ADA0}"/>
          </ac:grpSpMkLst>
        </pc:grpChg>
        <pc:cxnChg chg="del">
          <ac:chgData name="Adam Fierek" userId="803631c1104e1a4f" providerId="LiveId" clId="{146C6F1B-478A-43DE-8642-7979ADDD5678}" dt="2022-02-14T13:42:08.988" v="3"/>
          <ac:cxnSpMkLst>
            <pc:docMk/>
            <pc:sldMk cId="2332682739" sldId="354"/>
            <ac:cxnSpMk id="29" creationId="{EEA70831-9A8D-3B4D-8EA5-EE32F93E94E9}"/>
          </ac:cxnSpMkLst>
        </pc:cxnChg>
      </pc:sldChg>
      <pc:sldChg chg="modSp add mod ord">
        <pc:chgData name="Adam Fierek" userId="803631c1104e1a4f" providerId="LiveId" clId="{146C6F1B-478A-43DE-8642-7979ADDD5678}" dt="2022-02-14T13:43:48.581" v="93" actId="20577"/>
        <pc:sldMkLst>
          <pc:docMk/>
          <pc:sldMk cId="3727119699" sldId="354"/>
        </pc:sldMkLst>
        <pc:spChg chg="mod">
          <ac:chgData name="Adam Fierek" userId="803631c1104e1a4f" providerId="LiveId" clId="{146C6F1B-478A-43DE-8642-7979ADDD5678}" dt="2022-02-14T13:43:48.581" v="93" actId="20577"/>
          <ac:spMkLst>
            <pc:docMk/>
            <pc:sldMk cId="3727119699" sldId="354"/>
            <ac:spMk id="3" creationId="{134C93CA-4286-F044-9F7A-D62C846828DD}"/>
          </ac:spMkLst>
        </pc:spChg>
      </pc:sldChg>
      <pc:sldChg chg="del">
        <pc:chgData name="Adam Fierek" userId="803631c1104e1a4f" providerId="LiveId" clId="{146C6F1B-478A-43DE-8642-7979ADDD5678}" dt="2022-02-14T13:42:01.919" v="1" actId="47"/>
        <pc:sldMkLst>
          <pc:docMk/>
          <pc:sldMk cId="3954289569" sldId="354"/>
        </pc:sldMkLst>
      </pc:sldChg>
      <pc:sldChg chg="addSp delSp modSp new mod">
        <pc:chgData name="Adam Fierek" userId="803631c1104e1a4f" providerId="LiveId" clId="{146C6F1B-478A-43DE-8642-7979ADDD5678}" dt="2022-02-14T13:48:28.831" v="344" actId="1076"/>
        <pc:sldMkLst>
          <pc:docMk/>
          <pc:sldMk cId="337400528" sldId="355"/>
        </pc:sldMkLst>
        <pc:spChg chg="mod">
          <ac:chgData name="Adam Fierek" userId="803631c1104e1a4f" providerId="LiveId" clId="{146C6F1B-478A-43DE-8642-7979ADDD5678}" dt="2022-02-14T13:43:44.096" v="92" actId="20577"/>
          <ac:spMkLst>
            <pc:docMk/>
            <pc:sldMk cId="337400528" sldId="355"/>
            <ac:spMk id="2" creationId="{82725AA2-646C-4EBF-BE59-84D49E69AB4D}"/>
          </ac:spMkLst>
        </pc:spChg>
        <pc:spChg chg="del">
          <ac:chgData name="Adam Fierek" userId="803631c1104e1a4f" providerId="LiveId" clId="{146C6F1B-478A-43DE-8642-7979ADDD5678}" dt="2022-02-14T13:43:53.057" v="94" actId="478"/>
          <ac:spMkLst>
            <pc:docMk/>
            <pc:sldMk cId="337400528" sldId="355"/>
            <ac:spMk id="3" creationId="{123918DA-C596-4DA9-878D-BF20CD031BF7}"/>
          </ac:spMkLst>
        </pc:spChg>
        <pc:spChg chg="add del mod">
          <ac:chgData name="Adam Fierek" userId="803631c1104e1a4f" providerId="LiveId" clId="{146C6F1B-478A-43DE-8642-7979ADDD5678}" dt="2022-02-14T13:48:24.764" v="343" actId="478"/>
          <ac:spMkLst>
            <pc:docMk/>
            <pc:sldMk cId="337400528" sldId="355"/>
            <ac:spMk id="4" creationId="{7CCA3D95-B445-4339-9780-1DFA2B18D748}"/>
          </ac:spMkLst>
        </pc:spChg>
        <pc:picChg chg="add mod">
          <ac:chgData name="Adam Fierek" userId="803631c1104e1a4f" providerId="LiveId" clId="{146C6F1B-478A-43DE-8642-7979ADDD5678}" dt="2022-02-14T13:48:28.831" v="344" actId="1076"/>
          <ac:picMkLst>
            <pc:docMk/>
            <pc:sldMk cId="337400528" sldId="355"/>
            <ac:picMk id="6" creationId="{BA0CD9D8-D3E0-46B6-9B05-3768FC8401A2}"/>
          </ac:picMkLst>
        </pc:picChg>
      </pc:sldChg>
      <pc:sldChg chg="addSp delSp modSp add mod">
        <pc:chgData name="Adam Fierek" userId="803631c1104e1a4f" providerId="LiveId" clId="{146C6F1B-478A-43DE-8642-7979ADDD5678}" dt="2022-02-14T16:29:01.960" v="492" actId="20577"/>
        <pc:sldMkLst>
          <pc:docMk/>
          <pc:sldMk cId="1256030056" sldId="356"/>
        </pc:sldMkLst>
        <pc:spChg chg="mod">
          <ac:chgData name="Adam Fierek" userId="803631c1104e1a4f" providerId="LiveId" clId="{146C6F1B-478A-43DE-8642-7979ADDD5678}" dt="2022-02-14T13:43:59.593" v="102" actId="20577"/>
          <ac:spMkLst>
            <pc:docMk/>
            <pc:sldMk cId="1256030056" sldId="356"/>
            <ac:spMk id="2" creationId="{82725AA2-646C-4EBF-BE59-84D49E69AB4D}"/>
          </ac:spMkLst>
        </pc:spChg>
        <pc:spChg chg="add del mod">
          <ac:chgData name="Adam Fierek" userId="803631c1104e1a4f" providerId="LiveId" clId="{146C6F1B-478A-43DE-8642-7979ADDD5678}" dt="2022-02-14T13:49:27.865" v="347" actId="478"/>
          <ac:spMkLst>
            <pc:docMk/>
            <pc:sldMk cId="1256030056" sldId="356"/>
            <ac:spMk id="3" creationId="{21DCF198-9FFC-476F-8079-C59BE86CBCB4}"/>
          </ac:spMkLst>
        </pc:spChg>
        <pc:spChg chg="add mod">
          <ac:chgData name="Adam Fierek" userId="803631c1104e1a4f" providerId="LiveId" clId="{146C6F1B-478A-43DE-8642-7979ADDD5678}" dt="2022-02-14T16:29:01.960" v="492" actId="20577"/>
          <ac:spMkLst>
            <pc:docMk/>
            <pc:sldMk cId="1256030056" sldId="356"/>
            <ac:spMk id="6" creationId="{B82FAD4B-7980-4618-8D7D-2FD144FF9EEA}"/>
          </ac:spMkLst>
        </pc:spChg>
        <pc:picChg chg="add mod">
          <ac:chgData name="Adam Fierek" userId="803631c1104e1a4f" providerId="LiveId" clId="{146C6F1B-478A-43DE-8642-7979ADDD5678}" dt="2022-02-14T16:28:15.947" v="353" actId="1076"/>
          <ac:picMkLst>
            <pc:docMk/>
            <pc:sldMk cId="1256030056" sldId="356"/>
            <ac:picMk id="5" creationId="{5B6986B2-8F27-45D6-89D2-068B2878027D}"/>
          </ac:picMkLst>
        </pc:picChg>
      </pc:sldChg>
      <pc:sldChg chg="modSp new mod">
        <pc:chgData name="Adam Fierek" userId="803631c1104e1a4f" providerId="LiveId" clId="{146C6F1B-478A-43DE-8642-7979ADDD5678}" dt="2022-02-14T14:20:59.219" v="352"/>
        <pc:sldMkLst>
          <pc:docMk/>
          <pc:sldMk cId="4207368103" sldId="357"/>
        </pc:sldMkLst>
        <pc:spChg chg="mod">
          <ac:chgData name="Adam Fierek" userId="803631c1104e1a4f" providerId="LiveId" clId="{146C6F1B-478A-43DE-8642-7979ADDD5678}" dt="2022-02-14T13:44:37.668" v="239" actId="20577"/>
          <ac:spMkLst>
            <pc:docMk/>
            <pc:sldMk cId="4207368103" sldId="357"/>
            <ac:spMk id="2" creationId="{DC4AEE3B-D102-42DE-A5F0-71DCE96344DA}"/>
          </ac:spMkLst>
        </pc:spChg>
        <pc:spChg chg="mod">
          <ac:chgData name="Adam Fierek" userId="803631c1104e1a4f" providerId="LiveId" clId="{146C6F1B-478A-43DE-8642-7979ADDD5678}" dt="2022-02-14T14:20:59.219" v="352"/>
          <ac:spMkLst>
            <pc:docMk/>
            <pc:sldMk cId="4207368103" sldId="357"/>
            <ac:spMk id="3" creationId="{37960E49-7142-455A-B624-4E436F1D4476}"/>
          </ac:spMkLst>
        </pc:spChg>
      </pc:sldChg>
      <pc:sldChg chg="modSp new mod">
        <pc:chgData name="Adam Fierek" userId="803631c1104e1a4f" providerId="LiveId" clId="{146C6F1B-478A-43DE-8642-7979ADDD5678}" dt="2022-02-14T13:45:25.897" v="339" actId="20577"/>
        <pc:sldMkLst>
          <pc:docMk/>
          <pc:sldMk cId="2291867397" sldId="358"/>
        </pc:sldMkLst>
        <pc:spChg chg="mod">
          <ac:chgData name="Adam Fierek" userId="803631c1104e1a4f" providerId="LiveId" clId="{146C6F1B-478A-43DE-8642-7979ADDD5678}" dt="2022-02-14T13:45:25.897" v="339" actId="20577"/>
          <ac:spMkLst>
            <pc:docMk/>
            <pc:sldMk cId="2291867397" sldId="358"/>
            <ac:spMk id="2" creationId="{014AE4FA-FCE0-4605-B4C6-1AA09D2BD2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4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6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9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9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2F29BB-B37E-C642-9CFB-589251EE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l-PL" dirty="0"/>
              <a:t>Podstawy algorytmizacji i programowania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4C93CA-4286-F044-9F7A-D62C8468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pl-PL" dirty="0"/>
              <a:t>Spotkanie 1. Wstęp; Podstawowe pojęcia związane z programowaniem </a:t>
            </a:r>
          </a:p>
          <a:p>
            <a:r>
              <a:rPr lang="pl-PL" dirty="0"/>
              <a:t>29.10.2021</a:t>
            </a:r>
          </a:p>
        </p:txBody>
      </p:sp>
      <p:pic>
        <p:nvPicPr>
          <p:cNvPr id="4" name="Picture 3" descr="Gradient geometryczny, żółty i fioletowy">
            <a:extLst>
              <a:ext uri="{FF2B5EF4-FFF2-40B4-BE49-F238E27FC236}">
                <a16:creationId xmlns:a16="http://schemas.microsoft.com/office/drawing/2014/main" id="{52C12DEE-68B1-4BFD-80F3-E78071C5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6" r="3600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9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5100E13-724E-0448-AB36-E36F600F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/>
              <a:t>Bramki</a:t>
            </a:r>
            <a:r>
              <a:rPr lang="en-US" sz="6000" dirty="0"/>
              <a:t> </a:t>
            </a:r>
            <a:r>
              <a:rPr lang="en-US" sz="6000" dirty="0" err="1"/>
              <a:t>logiczne</a:t>
            </a:r>
            <a:endParaRPr lang="en-US" sz="6000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6866D07-BB24-4830-8048-890AE4503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5" r="2993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ymbol zastępczy zawartości 2">
            <a:extLst>
              <a:ext uri="{FF2B5EF4-FFF2-40B4-BE49-F238E27FC236}">
                <a16:creationId xmlns:a16="http://schemas.microsoft.com/office/drawing/2014/main" id="{62DA66A7-9355-3344-9D41-FA4583E3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802" y="2160016"/>
            <a:ext cx="4133560" cy="3601212"/>
          </a:xfrm>
        </p:spPr>
        <p:txBody>
          <a:bodyPr>
            <a:normAutofit/>
          </a:bodyPr>
          <a:lstStyle/>
          <a:p>
            <a:r>
              <a:rPr lang="pl-PL" dirty="0"/>
              <a:t>NOT</a:t>
            </a:r>
          </a:p>
          <a:p>
            <a:r>
              <a:rPr lang="pl-PL" dirty="0"/>
              <a:t>AND</a:t>
            </a:r>
          </a:p>
          <a:p>
            <a:r>
              <a:rPr lang="pl-PL" dirty="0"/>
              <a:t>OR</a:t>
            </a:r>
          </a:p>
          <a:p>
            <a:r>
              <a:rPr lang="pl-PL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204099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4C4F4AA-A478-5841-8520-6E3CD3EA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/>
              <a:t>Procesor</a:t>
            </a:r>
            <a:endParaRPr lang="en-US" sz="6000" dirty="0"/>
          </a:p>
        </p:txBody>
      </p:sp>
      <p:pic>
        <p:nvPicPr>
          <p:cNvPr id="5" name="Picture 4" descr="Circuito stampato elettronico">
            <a:extLst>
              <a:ext uri="{FF2B5EF4-FFF2-40B4-BE49-F238E27FC236}">
                <a16:creationId xmlns:a16="http://schemas.microsoft.com/office/drawing/2014/main" id="{CC4038FC-ABE0-4B4E-9CFB-5FC960DB9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6" r="13774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79FFCC-67B3-164F-B6B4-97199B752740}"/>
              </a:ext>
            </a:extLst>
          </p:cNvPr>
          <p:cNvSpPr txBox="1"/>
          <p:nvPr/>
        </p:nvSpPr>
        <p:spPr>
          <a:xfrm>
            <a:off x="5502156" y="1059010"/>
            <a:ext cx="103496" cy="20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3076" name="Picture 4" descr="AVR MCU Architecture – Łukasz Podkalicki">
            <a:extLst>
              <a:ext uri="{FF2B5EF4-FFF2-40B4-BE49-F238E27FC236}">
                <a16:creationId xmlns:a16="http://schemas.microsoft.com/office/drawing/2014/main" id="{AD15E0AC-E825-1047-B4CD-C910C9AB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22" y="1869102"/>
            <a:ext cx="4038854" cy="393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7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0B08A09-761E-9B47-9000-AE6FB755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Pamięć</a:t>
            </a:r>
          </a:p>
        </p:txBody>
      </p:sp>
      <p:pic>
        <p:nvPicPr>
          <p:cNvPr id="5" name="Picture 4" descr="Zbliżenie płytki drukowanej">
            <a:extLst>
              <a:ext uri="{FF2B5EF4-FFF2-40B4-BE49-F238E27FC236}">
                <a16:creationId xmlns:a16="http://schemas.microsoft.com/office/drawing/2014/main" id="{4193C475-D9B8-4CCF-A0C4-D6134E657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9" r="24571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8D952ED-2AA5-3046-B0BB-7D65C7EC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System </a:t>
            </a:r>
            <a:r>
              <a:rPr lang="en-US" sz="6000" dirty="0" err="1"/>
              <a:t>plików</a:t>
            </a:r>
            <a:endParaRPr lang="en-US" sz="6000" dirty="0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BAF44680-8D93-4630-8771-4D9217B6A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5" r="28155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7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CFB25D-5857-E54E-9629-409B0FB7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programowania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032EFE4-467E-0D46-B793-CF0207C36188}"/>
              </a:ext>
            </a:extLst>
          </p:cNvPr>
          <p:cNvSpPr txBox="1"/>
          <p:nvPr/>
        </p:nvSpPr>
        <p:spPr>
          <a:xfrm>
            <a:off x="701749" y="2039874"/>
            <a:ext cx="2793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Paradygmat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Kontrola typów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Sposób wykonywania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Poziom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Przeznaczenie</a:t>
            </a:r>
          </a:p>
        </p:txBody>
      </p:sp>
    </p:spTree>
    <p:extLst>
      <p:ext uri="{BB962C8B-B14F-4D97-AF65-F5344CB8AC3E}">
        <p14:creationId xmlns:p14="http://schemas.microsoft.com/office/powerpoint/2010/main" val="302998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35531-A6EF-5646-A027-CE9BA316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Paradygmaty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F2223F-D399-DF42-BD99-1B537E7B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programowanie proceduralne</a:t>
            </a:r>
          </a:p>
          <a:p>
            <a:r>
              <a:rPr lang="pl-PL" dirty="0"/>
              <a:t>programowanie strukturalne</a:t>
            </a:r>
          </a:p>
          <a:p>
            <a:r>
              <a:rPr lang="pl-PL" dirty="0"/>
              <a:t>programowanie funkcyjne</a:t>
            </a:r>
          </a:p>
          <a:p>
            <a:r>
              <a:rPr lang="pl-PL" dirty="0"/>
              <a:t>programowanie obiektowe</a:t>
            </a:r>
          </a:p>
          <a:p>
            <a:r>
              <a:rPr lang="pl-PL" dirty="0"/>
              <a:t>programowanie wizualne</a:t>
            </a:r>
          </a:p>
          <a:p>
            <a:r>
              <a:rPr lang="pl-PL" dirty="0"/>
              <a:t>programowanie logiczne</a:t>
            </a:r>
          </a:p>
          <a:p>
            <a:r>
              <a:rPr lang="pl-PL" dirty="0"/>
              <a:t>programowanie deklaratywne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B24FB0-C266-774E-AF7E-AAF6E349A5EB}"/>
              </a:ext>
            </a:extLst>
          </p:cNvPr>
          <p:cNvSpPr txBox="1"/>
          <p:nvPr/>
        </p:nvSpPr>
        <p:spPr>
          <a:xfrm>
            <a:off x="8718698" y="440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957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27C0E1-D300-4544-A3A0-18444E3A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Kontrola typów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AC305B-1210-5A4D-A3F1-32B3D7A1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Typowanie dynamiczne</a:t>
            </a:r>
          </a:p>
          <a:p>
            <a:r>
              <a:rPr lang="pl-PL" dirty="0"/>
              <a:t>Typowanie statyczne</a:t>
            </a:r>
          </a:p>
        </p:txBody>
      </p:sp>
    </p:spTree>
    <p:extLst>
      <p:ext uri="{BB962C8B-B14F-4D97-AF65-F5344CB8AC3E}">
        <p14:creationId xmlns:p14="http://schemas.microsoft.com/office/powerpoint/2010/main" val="411451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7A2D46-7074-D442-A08D-C94B25A1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Sposób wykonania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2D7C2-A467-1747-9F10-BFC64B70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Kompilowane </a:t>
            </a:r>
          </a:p>
          <a:p>
            <a:r>
              <a:rPr lang="pl-PL" dirty="0"/>
              <a:t>Interpretowane</a:t>
            </a:r>
          </a:p>
          <a:p>
            <a:r>
              <a:rPr lang="pl-PL" dirty="0"/>
              <a:t>Mieszane</a:t>
            </a:r>
          </a:p>
        </p:txBody>
      </p:sp>
    </p:spTree>
    <p:extLst>
      <p:ext uri="{BB962C8B-B14F-4D97-AF65-F5344CB8AC3E}">
        <p14:creationId xmlns:p14="http://schemas.microsoft.com/office/powerpoint/2010/main" val="267039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810273-FC9A-5D4A-8C66-E447E7DD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 języka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195D99-29B4-2945-9A2A-BDB0F966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Języki wyższego poziomu</a:t>
            </a:r>
          </a:p>
          <a:p>
            <a:r>
              <a:rPr lang="pl-PL" dirty="0"/>
              <a:t>Języki niższego poziomu</a:t>
            </a:r>
          </a:p>
          <a:p>
            <a:r>
              <a:rPr lang="pl-PL" dirty="0"/>
              <a:t>Kod maszynowy</a:t>
            </a:r>
          </a:p>
        </p:txBody>
      </p:sp>
    </p:spTree>
    <p:extLst>
      <p:ext uri="{BB962C8B-B14F-4D97-AF65-F5344CB8AC3E}">
        <p14:creationId xmlns:p14="http://schemas.microsoft.com/office/powerpoint/2010/main" val="327649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FCDB4C-A241-974E-86A5-E66427FF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Zintegrowane środowisko programistyczne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528ED98-AD1C-384F-88B5-C629441369FC}"/>
              </a:ext>
            </a:extLst>
          </p:cNvPr>
          <p:cNvSpPr txBox="1"/>
          <p:nvPr/>
        </p:nvSpPr>
        <p:spPr>
          <a:xfrm>
            <a:off x="713983" y="2392471"/>
            <a:ext cx="7335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(IDE)</a:t>
            </a:r>
          </a:p>
          <a:p>
            <a:endParaRPr lang="pl-PL" dirty="0"/>
          </a:p>
          <a:p>
            <a:r>
              <a:rPr lang="pl-PL" dirty="0"/>
              <a:t>Oprogramowanie komputerowe pozwalające na edycję, uruchamianie oraz analizowanie działania kodu.</a:t>
            </a:r>
          </a:p>
        </p:txBody>
      </p:sp>
    </p:spTree>
    <p:extLst>
      <p:ext uri="{BB962C8B-B14F-4D97-AF65-F5344CB8AC3E}">
        <p14:creationId xmlns:p14="http://schemas.microsoft.com/office/powerpoint/2010/main" val="267664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DDC6FE-58CE-7F48-8963-C1DD98F4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Poznajmy się ;)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9BD1DC-33EA-184A-824A-AB69788C0237}"/>
              </a:ext>
            </a:extLst>
          </p:cNvPr>
          <p:cNvSpPr txBox="1"/>
          <p:nvPr/>
        </p:nvSpPr>
        <p:spPr>
          <a:xfrm>
            <a:off x="565150" y="1915111"/>
            <a:ext cx="6964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mgr inż. Adam Fierek</a:t>
            </a:r>
          </a:p>
          <a:p>
            <a:endParaRPr lang="pl-PL" dirty="0"/>
          </a:p>
          <a:p>
            <a:r>
              <a:rPr lang="pl-PL" dirty="0"/>
              <a:t>        fierek.adam@icloud.com</a:t>
            </a:r>
          </a:p>
          <a:p>
            <a:endParaRPr lang="pl-PL" dirty="0"/>
          </a:p>
          <a:p>
            <a:r>
              <a:rPr lang="pl-PL" dirty="0"/>
              <a:t>        /in/adam-fierek/</a:t>
            </a:r>
          </a:p>
          <a:p>
            <a:endParaRPr lang="pl-PL" dirty="0"/>
          </a:p>
        </p:txBody>
      </p:sp>
      <p:pic>
        <p:nvPicPr>
          <p:cNvPr id="1026" name="Picture 2" descr="Mail Free Icon of Zwicon">
            <a:extLst>
              <a:ext uri="{FF2B5EF4-FFF2-40B4-BE49-F238E27FC236}">
                <a16:creationId xmlns:a16="http://schemas.microsoft.com/office/drawing/2014/main" id="{3B6C70C7-0D20-3A4E-BE0B-C6110EDA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" y="2415309"/>
            <a:ext cx="453634" cy="45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cial Linkedin Outline Svg Png Icon Free Download (#411893) -  OnlineWebFonts.COM">
            <a:extLst>
              <a:ext uri="{FF2B5EF4-FFF2-40B4-BE49-F238E27FC236}">
                <a16:creationId xmlns:a16="http://schemas.microsoft.com/office/drawing/2014/main" id="{A5D27BAF-6595-6B43-81FA-90C1BE7F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9" y="2996377"/>
            <a:ext cx="375435" cy="3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5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2F29BB-B37E-C642-9CFB-589251EE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l-PL" dirty="0"/>
              <a:t>Podstawy algorytmizacji i programowania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4C93CA-4286-F044-9F7A-D62C8468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pl-PL" dirty="0"/>
              <a:t>Spotkanie 2. Budowa programu C#; zmienne; instrukcje</a:t>
            </a:r>
            <a:r>
              <a:rPr lang="en-US" dirty="0"/>
              <a:t>; </a:t>
            </a:r>
            <a:r>
              <a:rPr lang="en-US" dirty="0" err="1"/>
              <a:t>zadania</a:t>
            </a:r>
            <a:endParaRPr lang="pl-PL" dirty="0"/>
          </a:p>
          <a:p>
            <a:r>
              <a:rPr lang="en-US" dirty="0"/>
              <a:t>05</a:t>
            </a:r>
            <a:r>
              <a:rPr lang="pl-PL" dirty="0"/>
              <a:t>.1</a:t>
            </a:r>
            <a:r>
              <a:rPr lang="en-US" dirty="0"/>
              <a:t>1</a:t>
            </a:r>
            <a:r>
              <a:rPr lang="pl-PL" dirty="0"/>
              <a:t>.2021</a:t>
            </a:r>
          </a:p>
        </p:txBody>
      </p:sp>
      <p:pic>
        <p:nvPicPr>
          <p:cNvPr id="4" name="Picture 3" descr="Gradient geometryczny, żółty i fioletowy">
            <a:extLst>
              <a:ext uri="{FF2B5EF4-FFF2-40B4-BE49-F238E27FC236}">
                <a16:creationId xmlns:a16="http://schemas.microsoft.com/office/drawing/2014/main" id="{52C12DEE-68B1-4BFD-80F3-E78071C5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6" r="3600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5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78975E-C90F-A041-9A1E-BF5D058A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programu C#</a:t>
            </a:r>
          </a:p>
        </p:txBody>
      </p:sp>
      <p:pic>
        <p:nvPicPr>
          <p:cNvPr id="1026" name="Picture 2" descr="Common Bricks">
            <a:extLst>
              <a:ext uri="{FF2B5EF4-FFF2-40B4-BE49-F238E27FC236}">
                <a16:creationId xmlns:a16="http://schemas.microsoft.com/office/drawing/2014/main" id="{DEF428E3-6387-8C44-8ECE-2DCCF271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2271712"/>
            <a:ext cx="44291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9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B228D-89A4-7C42-85C5-A5143074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Przestrzeń nazw (</a:t>
            </a:r>
            <a:r>
              <a:rPr lang="pl-PL" dirty="0" err="1"/>
              <a:t>namespace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068331-2A6A-314B-AE59-0C2DC875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Przestrzenie nazw są w pewnym sensie katalogami. Pozwalają na porządkowanie klas, aby ułatwić ich odnajdowanie oraz uniknąć konfliktów nazw.</a:t>
            </a:r>
          </a:p>
        </p:txBody>
      </p:sp>
    </p:spTree>
    <p:extLst>
      <p:ext uri="{BB962C8B-B14F-4D97-AF65-F5344CB8AC3E}">
        <p14:creationId xmlns:p14="http://schemas.microsoft.com/office/powerpoint/2010/main" val="272071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C317F9-2BAD-9846-B84C-A0407C82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(Class)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A617A7-3B94-B845-B1C4-27509D82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Podstawowe konstrukcje obiektowych języków programowania. Pozwalają na zdefiniowanie obiektu (typ złożony, referencyjny)</a:t>
            </a:r>
          </a:p>
        </p:txBody>
      </p:sp>
    </p:spTree>
    <p:extLst>
      <p:ext uri="{BB962C8B-B14F-4D97-AF65-F5344CB8AC3E}">
        <p14:creationId xmlns:p14="http://schemas.microsoft.com/office/powerpoint/2010/main" val="2383155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C317F9-2BAD-9846-B84C-A0407C82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(</a:t>
            </a:r>
            <a:r>
              <a:rPr lang="pl-PL" dirty="0" err="1"/>
              <a:t>Struct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A617A7-3B94-B845-B1C4-27509D82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Konstrukcja podobna do klasy. Pozwala na definiowanie złożonych typów wartościowych.</a:t>
            </a:r>
          </a:p>
        </p:txBody>
      </p:sp>
    </p:spTree>
    <p:extLst>
      <p:ext uri="{BB962C8B-B14F-4D97-AF65-F5344CB8AC3E}">
        <p14:creationId xmlns:p14="http://schemas.microsoft.com/office/powerpoint/2010/main" val="419985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A594DF-4BB7-7341-AA1F-0066DAC6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Zmienna (</a:t>
            </a:r>
            <a:r>
              <a:rPr lang="pl-PL" dirty="0" err="1"/>
              <a:t>var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3A2426-1A84-4042-ABAB-34F8610D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Punkt w kodzie programu pozwalający na przechowywanie danych odpowiedniego typu.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Pole </a:t>
            </a:r>
            <a:r>
              <a:rPr lang="pl-PL" dirty="0"/>
              <a:t>– zmienna, która jest elementem klasy</a:t>
            </a:r>
          </a:p>
          <a:p>
            <a:pPr marL="0" indent="0">
              <a:buNone/>
            </a:pPr>
            <a:r>
              <a:rPr lang="pl-PL" b="1" dirty="0"/>
              <a:t>Właściwość </a:t>
            </a:r>
            <a:r>
              <a:rPr lang="pl-PL" dirty="0"/>
              <a:t>– zmienna, która jest elementem klasy i wystawiana jest na zewnątrz*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2485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264DC0-EB18-2141-B6F4-EC2DFD8D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()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D155DB-F5C6-A845-8D9A-A362D063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Podobnie jak w matematyce, funkcja pozwala na uzyskanie wyniku na podstawie argumentu, np. f(x)=a*</a:t>
            </a:r>
            <a:r>
              <a:rPr lang="pl-PL" dirty="0" err="1"/>
              <a:t>x+b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Procedura – funkcja zwracająca typ pusty</a:t>
            </a:r>
          </a:p>
          <a:p>
            <a:r>
              <a:rPr lang="pl-PL" dirty="0"/>
              <a:t>Funkcje mogą przyjmować wiele parametrów oraz zwracać wiele wyników*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/>
              <a:t>Metoda</a:t>
            </a:r>
            <a:r>
              <a:rPr lang="pl-PL" dirty="0"/>
              <a:t> – funkcja, która jest elementem klasy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51329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38D86A-4FE3-6B40-9641-63D157A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E1AFCB-2D1A-144D-BD01-6F6105AA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Typ prosty (wartość wskaźnika)</a:t>
            </a:r>
          </a:p>
          <a:p>
            <a:r>
              <a:rPr lang="pl-PL" dirty="0"/>
              <a:t>Typ złożony (klasy i struktury)</a:t>
            </a:r>
          </a:p>
          <a:p>
            <a:endParaRPr lang="pl-PL" dirty="0"/>
          </a:p>
          <a:p>
            <a:r>
              <a:rPr lang="pl-PL" dirty="0"/>
              <a:t>Typ wartościowy (struktura)</a:t>
            </a:r>
          </a:p>
          <a:p>
            <a:r>
              <a:rPr lang="pl-PL" dirty="0"/>
              <a:t>Typ referencyjny (klasa)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663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724B94-ED53-5A41-838C-1C952E18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typy języka C#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9792D2-09B0-FE49-910D-DA5E212E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2513716" cy="3927094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/>
              <a:t>Boolean</a:t>
            </a:r>
            <a:r>
              <a:rPr lang="pl-PL" dirty="0"/>
              <a:t> (</a:t>
            </a:r>
            <a:r>
              <a:rPr lang="pl-PL" dirty="0" err="1"/>
              <a:t>bool</a:t>
            </a:r>
            <a:r>
              <a:rPr lang="pl-PL" dirty="0"/>
              <a:t>) </a:t>
            </a:r>
          </a:p>
          <a:p>
            <a:r>
              <a:rPr lang="pl-PL" dirty="0" err="1"/>
              <a:t>Byte</a:t>
            </a:r>
            <a:r>
              <a:rPr lang="pl-PL" dirty="0"/>
              <a:t> (</a:t>
            </a:r>
            <a:r>
              <a:rPr lang="pl-PL" dirty="0" err="1"/>
              <a:t>byte</a:t>
            </a:r>
            <a:r>
              <a:rPr lang="pl-PL" dirty="0"/>
              <a:t>) </a:t>
            </a:r>
          </a:p>
          <a:p>
            <a:r>
              <a:rPr lang="pl-PL" dirty="0"/>
              <a:t>Char (char)</a:t>
            </a:r>
          </a:p>
          <a:p>
            <a:r>
              <a:rPr lang="pl-PL" dirty="0"/>
              <a:t>Int16 (</a:t>
            </a:r>
            <a:r>
              <a:rPr lang="pl-PL" dirty="0" err="1"/>
              <a:t>short</a:t>
            </a:r>
            <a:r>
              <a:rPr lang="pl-PL" dirty="0"/>
              <a:t>) </a:t>
            </a:r>
          </a:p>
          <a:p>
            <a:r>
              <a:rPr lang="pl-PL" dirty="0"/>
              <a:t>Int32 (</a:t>
            </a:r>
            <a:r>
              <a:rPr lang="pl-PL" dirty="0" err="1"/>
              <a:t>int</a:t>
            </a:r>
            <a:r>
              <a:rPr lang="pl-PL" dirty="0"/>
              <a:t>) </a:t>
            </a:r>
          </a:p>
          <a:p>
            <a:r>
              <a:rPr lang="pl-PL" dirty="0"/>
              <a:t>Int64 (</a:t>
            </a:r>
            <a:r>
              <a:rPr lang="pl-PL" dirty="0" err="1"/>
              <a:t>long</a:t>
            </a:r>
            <a:r>
              <a:rPr lang="pl-PL" dirty="0"/>
              <a:t>) </a:t>
            </a:r>
          </a:p>
          <a:p>
            <a:r>
              <a:rPr lang="pl-PL" dirty="0"/>
              <a:t>Single (</a:t>
            </a:r>
            <a:r>
              <a:rPr lang="pl-PL" dirty="0" err="1"/>
              <a:t>float</a:t>
            </a:r>
            <a:r>
              <a:rPr lang="pl-PL" dirty="0"/>
              <a:t>) </a:t>
            </a:r>
          </a:p>
          <a:p>
            <a:r>
              <a:rPr lang="pl-PL" dirty="0" err="1"/>
              <a:t>Double</a:t>
            </a:r>
            <a:r>
              <a:rPr lang="pl-PL" dirty="0"/>
              <a:t> (</a:t>
            </a:r>
            <a:r>
              <a:rPr lang="pl-PL" dirty="0" err="1"/>
              <a:t>double</a:t>
            </a:r>
            <a:r>
              <a:rPr lang="pl-PL" dirty="0"/>
              <a:t>) </a:t>
            </a:r>
          </a:p>
          <a:p>
            <a:r>
              <a:rPr lang="pl-PL" dirty="0" err="1"/>
              <a:t>Decimal</a:t>
            </a:r>
            <a:r>
              <a:rPr lang="pl-PL" dirty="0"/>
              <a:t> (</a:t>
            </a:r>
            <a:r>
              <a:rPr lang="pl-PL" dirty="0" err="1"/>
              <a:t>decimal</a:t>
            </a:r>
            <a:r>
              <a:rPr lang="pl-PL" dirty="0"/>
              <a:t>) </a:t>
            </a:r>
          </a:p>
          <a:p>
            <a:r>
              <a:rPr lang="pl-PL" dirty="0"/>
              <a:t>String (string)</a:t>
            </a:r>
          </a:p>
          <a:p>
            <a:r>
              <a:rPr lang="pl-PL" dirty="0" err="1"/>
              <a:t>DateTime</a:t>
            </a:r>
            <a:endParaRPr lang="pl-PL" dirty="0"/>
          </a:p>
          <a:p>
            <a:r>
              <a:rPr lang="pl-PL" dirty="0" err="1"/>
              <a:t>TimeSpan</a:t>
            </a:r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E23CD049-58BF-DE40-9FF9-52A1475663A5}"/>
              </a:ext>
            </a:extLst>
          </p:cNvPr>
          <p:cNvSpPr txBox="1">
            <a:spLocks/>
          </p:cNvSpPr>
          <p:nvPr/>
        </p:nvSpPr>
        <p:spPr>
          <a:xfrm>
            <a:off x="2858947" y="2028299"/>
            <a:ext cx="2293797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  <a:p>
            <a:pPr>
              <a:lnSpc>
                <a:spcPct val="80000"/>
              </a:lnSpc>
            </a:pPr>
            <a:r>
              <a:rPr lang="pl-PL" sz="1700" dirty="0" err="1"/>
              <a:t>SByte</a:t>
            </a:r>
            <a:r>
              <a:rPr lang="pl-PL" sz="1700" dirty="0"/>
              <a:t> (</a:t>
            </a:r>
            <a:r>
              <a:rPr lang="pl-PL" sz="1700" dirty="0" err="1"/>
              <a:t>sbyte</a:t>
            </a:r>
            <a:r>
              <a:rPr lang="pl-PL" sz="17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pl-PL" sz="1700" dirty="0"/>
          </a:p>
          <a:p>
            <a:pPr>
              <a:lnSpc>
                <a:spcPct val="80000"/>
              </a:lnSpc>
            </a:pPr>
            <a:r>
              <a:rPr lang="pl-PL" sz="1700" dirty="0"/>
              <a:t>UInt16 (</a:t>
            </a:r>
            <a:r>
              <a:rPr lang="pl-PL" sz="1700" dirty="0" err="1"/>
              <a:t>ushort</a:t>
            </a:r>
            <a:r>
              <a:rPr lang="pl-PL" sz="1700" dirty="0"/>
              <a:t>)</a:t>
            </a:r>
          </a:p>
          <a:p>
            <a:pPr>
              <a:lnSpc>
                <a:spcPct val="80000"/>
              </a:lnSpc>
            </a:pPr>
            <a:r>
              <a:rPr lang="pl-PL" sz="1700" dirty="0"/>
              <a:t>UInt32 (</a:t>
            </a:r>
            <a:r>
              <a:rPr lang="pl-PL" sz="1700" dirty="0" err="1"/>
              <a:t>uint</a:t>
            </a:r>
            <a:r>
              <a:rPr lang="pl-PL" sz="1700" dirty="0"/>
              <a:t>)</a:t>
            </a:r>
          </a:p>
          <a:p>
            <a:pPr>
              <a:lnSpc>
                <a:spcPct val="80000"/>
              </a:lnSpc>
            </a:pPr>
            <a:r>
              <a:rPr lang="pl-PL" sz="1700" dirty="0"/>
              <a:t>UInt64 (</a:t>
            </a:r>
            <a:r>
              <a:rPr lang="pl-PL" sz="1700" dirty="0" err="1"/>
              <a:t>ulong</a:t>
            </a:r>
            <a:r>
              <a:rPr lang="pl-PL" sz="1700" dirty="0"/>
              <a:t>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607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1FF8CB-05E0-2341-81ED-1C1CD99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Zamiana typów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9EB5A9-1D51-A34B-A6A7-01C1CA9D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Convert</a:t>
            </a:r>
            <a:endParaRPr lang="pl-PL" dirty="0"/>
          </a:p>
          <a:p>
            <a:r>
              <a:rPr lang="pl-PL" dirty="0" err="1"/>
              <a:t>Parse</a:t>
            </a:r>
            <a:endParaRPr lang="pl-PL" dirty="0"/>
          </a:p>
          <a:p>
            <a:r>
              <a:rPr lang="pl-PL" dirty="0" err="1"/>
              <a:t>TryParse</a:t>
            </a:r>
            <a:endParaRPr lang="pl-PL" dirty="0"/>
          </a:p>
          <a:p>
            <a:r>
              <a:rPr lang="pl-PL" dirty="0"/>
              <a:t>Rzutowanie</a:t>
            </a:r>
          </a:p>
          <a:p>
            <a:r>
              <a:rPr lang="pl-PL" dirty="0"/>
              <a:t>Operator „as”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31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1C24A9-0585-4841-80F3-E86EEA5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Roadmap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183CE6-215D-0C43-90BF-F8125FED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/>
              <a:t>Podstawowe pojęcia związane z programowaniem</a:t>
            </a:r>
          </a:p>
          <a:p>
            <a:r>
              <a:rPr lang="pl-PL" dirty="0"/>
              <a:t>Praca z IDE</a:t>
            </a:r>
          </a:p>
          <a:p>
            <a:r>
              <a:rPr lang="pl-PL" dirty="0"/>
              <a:t>Kod programu</a:t>
            </a:r>
          </a:p>
          <a:p>
            <a:r>
              <a:rPr lang="pl-PL" dirty="0"/>
              <a:t>Typy, zmienne, operatory, instrukcje</a:t>
            </a:r>
          </a:p>
          <a:p>
            <a:r>
              <a:rPr lang="pl-PL" dirty="0"/>
              <a:t>Konwersje i serializacje</a:t>
            </a:r>
          </a:p>
          <a:p>
            <a:r>
              <a:rPr lang="pl-PL" dirty="0"/>
              <a:t>Operacje we/wy, walidacje</a:t>
            </a:r>
          </a:p>
          <a:p>
            <a:r>
              <a:rPr lang="pl-PL" dirty="0"/>
              <a:t>Tablice</a:t>
            </a:r>
          </a:p>
          <a:p>
            <a:r>
              <a:rPr lang="pl-PL" dirty="0"/>
              <a:t>Iteracje</a:t>
            </a:r>
          </a:p>
          <a:p>
            <a:r>
              <a:rPr lang="pl-PL" dirty="0"/>
              <a:t>Rekurencja</a:t>
            </a:r>
          </a:p>
          <a:p>
            <a:r>
              <a:rPr lang="pl-PL" dirty="0"/>
              <a:t>Operacje na plikach</a:t>
            </a:r>
          </a:p>
          <a:p>
            <a:r>
              <a:rPr lang="pl-PL" dirty="0"/>
              <a:t>Struktury danych</a:t>
            </a:r>
          </a:p>
          <a:p>
            <a:r>
              <a:rPr lang="pl-PL" dirty="0"/>
              <a:t>Algorytmy sortowania</a:t>
            </a:r>
          </a:p>
          <a:p>
            <a:r>
              <a:rPr lang="pl-PL" dirty="0"/>
              <a:t>Budowa aplikacji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9326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039F0-D8C5-4929-9BA6-F2D6310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Tablice</a:t>
            </a:r>
            <a:r>
              <a:rPr lang="en-US" dirty="0"/>
              <a:t> []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BEF138-FB11-4C1F-94D3-E96E8AC0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6"/>
            <a:ext cx="10499091" cy="3601212"/>
          </a:xfrm>
        </p:spPr>
        <p:txBody>
          <a:bodyPr/>
          <a:lstStyle/>
          <a:p>
            <a:r>
              <a:rPr lang="en-US" dirty="0" err="1"/>
              <a:t>Proste</a:t>
            </a:r>
            <a:r>
              <a:rPr lang="en-US" dirty="0"/>
              <a:t> </a:t>
            </a:r>
            <a:r>
              <a:rPr lang="en-US" dirty="0" err="1"/>
              <a:t>zbiory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r>
              <a:rPr lang="en-US" dirty="0" err="1"/>
              <a:t>Definiowane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nawiasów</a:t>
            </a:r>
            <a:r>
              <a:rPr lang="en-US" dirty="0"/>
              <a:t> </a:t>
            </a:r>
            <a:r>
              <a:rPr lang="en-US" dirty="0" err="1"/>
              <a:t>kwadratowych</a:t>
            </a:r>
            <a:r>
              <a:rPr lang="en-US" dirty="0"/>
              <a:t> []</a:t>
            </a:r>
          </a:p>
          <a:p>
            <a:r>
              <a:rPr lang="en-US" dirty="0" err="1"/>
              <a:t>Tablice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mieć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wymiarów</a:t>
            </a:r>
            <a:r>
              <a:rPr lang="en-US" dirty="0"/>
              <a:t> –[,]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zagnieżdżane</a:t>
            </a:r>
            <a:r>
              <a:rPr lang="en-US" dirty="0"/>
              <a:t> [][]</a:t>
            </a:r>
          </a:p>
          <a:p>
            <a:r>
              <a:rPr lang="en-US" dirty="0" err="1"/>
              <a:t>Zmienna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string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traktowana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const char[]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0342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0A68C0-88DD-0244-AAB1-5A897E90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matematyczne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A0266-86AD-A940-A3AE-51E62ECF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+</a:t>
            </a:r>
          </a:p>
          <a:p>
            <a:r>
              <a:rPr lang="pl-PL" dirty="0"/>
              <a:t>++</a:t>
            </a:r>
          </a:p>
          <a:p>
            <a:r>
              <a:rPr lang="pl-PL" dirty="0"/>
              <a:t>-</a:t>
            </a:r>
          </a:p>
          <a:p>
            <a:r>
              <a:rPr lang="pl-PL" dirty="0"/>
              <a:t>--</a:t>
            </a:r>
          </a:p>
          <a:p>
            <a:r>
              <a:rPr lang="pl-PL" dirty="0"/>
              <a:t>/</a:t>
            </a:r>
          </a:p>
          <a:p>
            <a:r>
              <a:rPr lang="pl-PL" dirty="0"/>
              <a:t>*</a:t>
            </a:r>
          </a:p>
          <a:p>
            <a:r>
              <a:rPr lang="pl-PL" dirty="0"/>
              <a:t>%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9918B7F-6A05-994B-A2A6-B11DB8945DD0}"/>
              </a:ext>
            </a:extLst>
          </p:cNvPr>
          <p:cNvSpPr txBox="1"/>
          <p:nvPr/>
        </p:nvSpPr>
        <p:spPr>
          <a:xfrm>
            <a:off x="1192192" y="4259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605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0D0A6-50A4-234C-AC66-7DC3604F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logiczne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7DEB9B-85BC-6547-8016-89F6C4AC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==</a:t>
            </a:r>
          </a:p>
          <a:p>
            <a:r>
              <a:rPr lang="pl-PL" dirty="0"/>
              <a:t>!=</a:t>
            </a:r>
          </a:p>
          <a:p>
            <a:r>
              <a:rPr lang="pl-PL" dirty="0"/>
              <a:t>&amp;&amp;</a:t>
            </a:r>
          </a:p>
          <a:p>
            <a:r>
              <a:rPr lang="pl-PL" dirty="0"/>
              <a:t>||</a:t>
            </a:r>
          </a:p>
          <a:p>
            <a:r>
              <a:rPr lang="pl-PL" dirty="0"/>
              <a:t>??</a:t>
            </a:r>
          </a:p>
          <a:p>
            <a:r>
              <a:rPr lang="pl-PL" dirty="0"/>
              <a:t>?:</a:t>
            </a:r>
          </a:p>
          <a:p>
            <a:r>
              <a:rPr lang="pl-PL" dirty="0"/>
              <a:t>?=</a:t>
            </a:r>
          </a:p>
        </p:txBody>
      </p:sp>
    </p:spTree>
    <p:extLst>
      <p:ext uri="{BB962C8B-B14F-4D97-AF65-F5344CB8AC3E}">
        <p14:creationId xmlns:p14="http://schemas.microsoft.com/office/powerpoint/2010/main" val="293463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D6A939-D22B-644C-B441-0772A18E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binarne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BE0318-5AF0-6143-A410-3E370A28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&amp;</a:t>
            </a:r>
          </a:p>
          <a:p>
            <a:r>
              <a:rPr lang="pl-PL" dirty="0"/>
              <a:t>|</a:t>
            </a:r>
          </a:p>
          <a:p>
            <a:r>
              <a:rPr lang="pl-PL" dirty="0"/>
              <a:t>^</a:t>
            </a:r>
          </a:p>
          <a:p>
            <a:r>
              <a:rPr lang="pl-PL" dirty="0"/>
              <a:t>~</a:t>
            </a:r>
          </a:p>
          <a:p>
            <a:r>
              <a:rPr lang="pl-PL" dirty="0"/>
              <a:t>&lt;&lt;</a:t>
            </a:r>
          </a:p>
          <a:p>
            <a:r>
              <a:rPr lang="pl-PL" dirty="0"/>
              <a:t>&gt;&gt;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1366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BC8AB6-533D-524F-B646-FE7359F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przypisania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752AC8-8C9D-7348-8E0A-12CE3E0A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=</a:t>
            </a:r>
          </a:p>
          <a:p>
            <a:r>
              <a:rPr lang="pl-PL" dirty="0"/>
              <a:t>+=</a:t>
            </a:r>
          </a:p>
          <a:p>
            <a:r>
              <a:rPr lang="pl-PL" dirty="0"/>
              <a:t>-=</a:t>
            </a:r>
          </a:p>
          <a:p>
            <a:r>
              <a:rPr lang="pl-PL" dirty="0"/>
              <a:t>/=</a:t>
            </a:r>
          </a:p>
          <a:p>
            <a:r>
              <a:rPr lang="pl-PL" dirty="0"/>
              <a:t>*=</a:t>
            </a:r>
          </a:p>
        </p:txBody>
      </p:sp>
    </p:spTree>
    <p:extLst>
      <p:ext uri="{BB962C8B-B14F-4D97-AF65-F5344CB8AC3E}">
        <p14:creationId xmlns:p14="http://schemas.microsoft.com/office/powerpoint/2010/main" val="2297964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8CFE05-8736-3841-8199-8FC259C7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pl-PL" dirty="0" err="1"/>
              <a:t>łowa</a:t>
            </a:r>
            <a:r>
              <a:rPr lang="pl-PL" dirty="0"/>
              <a:t> kluczowe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B52ECB-77CB-3949-BA2A-0A6B741D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return</a:t>
            </a:r>
          </a:p>
          <a:p>
            <a:r>
              <a:rPr lang="pl-PL" dirty="0" err="1"/>
              <a:t>break</a:t>
            </a:r>
            <a:endParaRPr lang="pl-PL" dirty="0"/>
          </a:p>
          <a:p>
            <a:r>
              <a:rPr lang="pl-PL" dirty="0" err="1"/>
              <a:t>continue</a:t>
            </a:r>
            <a:endParaRPr lang="pl-PL" dirty="0"/>
          </a:p>
          <a:p>
            <a:r>
              <a:rPr lang="en-US" dirty="0"/>
              <a:t>n</a:t>
            </a:r>
            <a:r>
              <a:rPr lang="pl-PL" dirty="0" err="1"/>
              <a:t>ew</a:t>
            </a:r>
            <a:endParaRPr lang="en-US" dirty="0"/>
          </a:p>
          <a:p>
            <a:r>
              <a:rPr lang="en-US" dirty="0"/>
              <a:t>var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inne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0684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476726-6049-5B44-A154-CE5EC039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Standardowy strumień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24D40-658B-0F4C-B131-B3503BC0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Console.Write</a:t>
            </a:r>
            <a:r>
              <a:rPr lang="pl-PL" dirty="0"/>
              <a:t>()</a:t>
            </a:r>
          </a:p>
          <a:p>
            <a:r>
              <a:rPr lang="pl-PL" dirty="0" err="1"/>
              <a:t>ConsoleWriteLine</a:t>
            </a:r>
            <a:r>
              <a:rPr lang="pl-PL" dirty="0"/>
              <a:t>()</a:t>
            </a:r>
          </a:p>
          <a:p>
            <a:r>
              <a:rPr lang="pl-PL" dirty="0" err="1"/>
              <a:t>Console.Read</a:t>
            </a:r>
            <a:r>
              <a:rPr lang="pl-PL" dirty="0"/>
              <a:t>()</a:t>
            </a:r>
          </a:p>
          <a:p>
            <a:r>
              <a:rPr lang="pl-PL" dirty="0" err="1"/>
              <a:t>Console.ReadLine</a:t>
            </a:r>
            <a:r>
              <a:rPr lang="pl-PL" dirty="0"/>
              <a:t>()</a:t>
            </a:r>
          </a:p>
          <a:p>
            <a:r>
              <a:rPr lang="pl-PL" dirty="0" err="1"/>
              <a:t>Console.ReadKey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4051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C853A1-E308-1947-8533-2858A67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B55CB1-2A3D-8C48-8E75-DDBF8A41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if</a:t>
            </a:r>
            <a:r>
              <a:rPr lang="pl-PL" dirty="0"/>
              <a:t>(warunek)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715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07C6F0-AB9B-B94D-8DFD-F134513C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skoku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09DE93-CE67-D641-964B-15960660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label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goto</a:t>
            </a:r>
            <a:r>
              <a:rPr lang="pl-PL" dirty="0"/>
              <a:t> </a:t>
            </a:r>
            <a:r>
              <a:rPr lang="pl-PL" dirty="0" err="1"/>
              <a:t>label</a:t>
            </a:r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DD4084-22FD-544D-BCBF-9F00AC45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59" y="2160016"/>
            <a:ext cx="4147051" cy="25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58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A04-461A-B24D-8813-62BFD5B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Złożona instrukcja skoku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29A11B-5F22-9140-A3F5-6160CA0D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switch</a:t>
            </a:r>
            <a:r>
              <a:rPr lang="pl-PL" dirty="0"/>
              <a:t>(x)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case</a:t>
            </a:r>
            <a:r>
              <a:rPr lang="pl-PL" dirty="0"/>
              <a:t> 1: … </a:t>
            </a:r>
            <a:r>
              <a:rPr lang="pl-PL" dirty="0" err="1"/>
              <a:t>break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case</a:t>
            </a:r>
            <a:r>
              <a:rPr lang="pl-PL" dirty="0"/>
              <a:t> 2: … </a:t>
            </a:r>
            <a:r>
              <a:rPr lang="pl-PL" dirty="0" err="1"/>
              <a:t>break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case</a:t>
            </a:r>
            <a:r>
              <a:rPr lang="pl-PL" dirty="0"/>
              <a:t> 3: … </a:t>
            </a:r>
            <a:r>
              <a:rPr lang="pl-PL" dirty="0" err="1"/>
              <a:t>break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default</a:t>
            </a:r>
            <a:r>
              <a:rPr lang="pl-PL" dirty="0"/>
              <a:t>: … </a:t>
            </a:r>
            <a:r>
              <a:rPr lang="pl-PL" dirty="0" err="1"/>
              <a:t>break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93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7911F4-8D43-A449-9F45-0AAB093D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C16909-24BF-A74E-AF56-D9D34342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Skończony ciąg jasno zdefiniowanych czynności koniecznych do rozwiązania problemu</a:t>
            </a:r>
            <a:endParaRPr lang="pl-PL" dirty="0"/>
          </a:p>
        </p:txBody>
      </p:sp>
      <p:pic>
        <p:nvPicPr>
          <p:cNvPr id="2050" name="Picture 2" descr="Found this funny mistake in when building my Star War Endor Bunker.: lego">
            <a:extLst>
              <a:ext uri="{FF2B5EF4-FFF2-40B4-BE49-F238E27FC236}">
                <a16:creationId xmlns:a16="http://schemas.microsoft.com/office/drawing/2014/main" id="{54A8C66B-4481-704B-97BA-89498B35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924" y="2160016"/>
            <a:ext cx="2650926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60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14DB6B-9537-324B-A773-D1CB54E9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dirty="0" err="1"/>
              <a:t>while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F356A7-F1FA-C84E-B673-CA7C8E7B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while</a:t>
            </a:r>
            <a:r>
              <a:rPr lang="pl-PL" dirty="0"/>
              <a:t>(warunek)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r>
              <a:rPr lang="pl-PL" dirty="0" err="1"/>
              <a:t>while</a:t>
            </a:r>
            <a:r>
              <a:rPr lang="pl-PL" dirty="0"/>
              <a:t>(warunek)</a:t>
            </a:r>
          </a:p>
        </p:txBody>
      </p:sp>
    </p:spTree>
    <p:extLst>
      <p:ext uri="{BB962C8B-B14F-4D97-AF65-F5344CB8AC3E}">
        <p14:creationId xmlns:p14="http://schemas.microsoft.com/office/powerpoint/2010/main" val="4065214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24B4B-52F1-5D40-B12B-51DE6728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for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1CF65C-6F06-1B4B-BE21-DF195AE0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for(</a:t>
            </a:r>
            <a:r>
              <a:rPr lang="pl-PL" dirty="0" err="1"/>
              <a:t>var</a:t>
            </a:r>
            <a:r>
              <a:rPr lang="pl-PL" dirty="0"/>
              <a:t> i=0;i&lt;10;i++)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872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3790D5-9F18-244E-B235-A9349376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działania</a:t>
            </a:r>
            <a:r>
              <a:rPr lang="en-US" dirty="0"/>
              <a:t> </a:t>
            </a:r>
            <a:r>
              <a:rPr lang="pl-PL" dirty="0">
                <a:sym typeface="Wingdings" pitchFamily="2" charset="2"/>
              </a:rPr>
              <a:t>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DDFD40-3C5D-724D-AA47-6F415D62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konsolowej</a:t>
            </a:r>
            <a:endParaRPr lang="en-US" dirty="0"/>
          </a:p>
          <a:p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biblioteki</a:t>
            </a:r>
            <a:r>
              <a:rPr lang="en-US" dirty="0"/>
              <a:t> z </a:t>
            </a:r>
            <a:r>
              <a:rPr lang="en-US" dirty="0" err="1"/>
              <a:t>rozwiązaniami</a:t>
            </a:r>
            <a:r>
              <a:rPr lang="en-US" dirty="0"/>
              <a:t> </a:t>
            </a:r>
            <a:r>
              <a:rPr lang="en-US" dirty="0" err="1"/>
              <a:t>zadań</a:t>
            </a:r>
            <a:endParaRPr lang="en-US" dirty="0"/>
          </a:p>
          <a:p>
            <a:r>
              <a:rPr lang="en-US" dirty="0" err="1"/>
              <a:t>Prezentacja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w </a:t>
            </a:r>
            <a:r>
              <a:rPr lang="en-US" dirty="0" err="1"/>
              <a:t>aplikacji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3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1D1AEF-E44B-4D5C-9ED8-3A92746C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1 - </a:t>
            </a:r>
            <a:r>
              <a:rPr lang="en-US" dirty="0" err="1"/>
              <a:t>silnia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9324A2-B325-430C-A6E0-E354DA44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 </a:t>
            </a:r>
            <a:r>
              <a:rPr lang="en-US" dirty="0" err="1"/>
              <a:t>obliczającą</a:t>
            </a:r>
            <a:r>
              <a:rPr lang="en-US" dirty="0"/>
              <a:t> </a:t>
            </a:r>
            <a:r>
              <a:rPr lang="en-US" dirty="0" err="1"/>
              <a:t>silnię</a:t>
            </a:r>
            <a:r>
              <a:rPr lang="en-US" dirty="0"/>
              <a:t> </a:t>
            </a:r>
            <a:r>
              <a:rPr lang="en-US" dirty="0" err="1"/>
              <a:t>zadanej</a:t>
            </a:r>
            <a:r>
              <a:rPr lang="en-US" dirty="0"/>
              <a:t> </a:t>
            </a:r>
            <a:r>
              <a:rPr lang="en-US" dirty="0" err="1"/>
              <a:t>liczby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2! = 1*2=2</a:t>
            </a:r>
          </a:p>
          <a:p>
            <a:pPr marL="0" indent="0">
              <a:buNone/>
            </a:pPr>
            <a:r>
              <a:rPr lang="en-US" dirty="0"/>
              <a:t>3! = 1*2*3=6</a:t>
            </a:r>
          </a:p>
          <a:p>
            <a:pPr marL="0" indent="0">
              <a:buNone/>
            </a:pPr>
            <a:r>
              <a:rPr lang="en-US" dirty="0"/>
              <a:t>4! = 1*2*3*4=24</a:t>
            </a:r>
          </a:p>
          <a:p>
            <a:pPr marL="0" indent="0">
              <a:buNone/>
            </a:pPr>
            <a:r>
              <a:rPr lang="en-US" dirty="0"/>
              <a:t>……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4513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FBBF94-B4C5-4743-9635-EA80F044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2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pierwsza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BA1F61-C405-4961-B226-4495E2DA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 </a:t>
            </a:r>
            <a:r>
              <a:rPr lang="en-US" dirty="0" err="1"/>
              <a:t>sprawdzającą</a:t>
            </a:r>
            <a:r>
              <a:rPr lang="en-US" dirty="0"/>
              <a:t>,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zadana</a:t>
            </a:r>
            <a:r>
              <a:rPr lang="en-US" dirty="0"/>
              <a:t> </a:t>
            </a:r>
            <a:r>
              <a:rPr lang="en-US" dirty="0" err="1"/>
              <a:t>liczba</a:t>
            </a:r>
            <a:r>
              <a:rPr lang="en-US" dirty="0"/>
              <a:t> jest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pierwszą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1173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B33DF-0511-48AC-A16D-581FB69F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3 - pizza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515958-37A4-47D4-9498-A9D680BD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obliczy</a:t>
            </a:r>
            <a:r>
              <a:rPr lang="en-US" dirty="0"/>
              <a:t>,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razy</a:t>
            </a:r>
            <a:r>
              <a:rPr lang="en-US" dirty="0"/>
              <a:t> </a:t>
            </a:r>
            <a:r>
              <a:rPr lang="en-US" dirty="0" err="1"/>
              <a:t>należy</a:t>
            </a:r>
            <a:r>
              <a:rPr lang="en-US" dirty="0"/>
              <a:t> </a:t>
            </a:r>
            <a:r>
              <a:rPr lang="en-US" dirty="0" err="1"/>
              <a:t>przekroić</a:t>
            </a:r>
            <a:r>
              <a:rPr lang="en-US" dirty="0"/>
              <a:t> </a:t>
            </a:r>
            <a:r>
              <a:rPr lang="en-US" dirty="0" err="1"/>
              <a:t>pizzę</a:t>
            </a:r>
            <a:r>
              <a:rPr lang="en-US" dirty="0"/>
              <a:t>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zadana</a:t>
            </a:r>
            <a:r>
              <a:rPr lang="en-US" dirty="0"/>
              <a:t>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osób</a:t>
            </a:r>
            <a:r>
              <a:rPr lang="en-US" dirty="0"/>
              <a:t> </a:t>
            </a:r>
            <a:r>
              <a:rPr lang="en-US" dirty="0" err="1"/>
              <a:t>otrzymała</a:t>
            </a:r>
            <a:r>
              <a:rPr lang="en-US" dirty="0"/>
              <a:t> tyle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kawałków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6908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66E8B-D1ED-4D89-AB7D-B3B038FF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4 –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cyfr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C02EEC-F7D7-4FC9-BF0C-D6920278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zsumuje</a:t>
            </a:r>
            <a:r>
              <a:rPr lang="en-US" dirty="0"/>
              <a:t> </a:t>
            </a:r>
            <a:r>
              <a:rPr lang="en-US" dirty="0" err="1"/>
              <a:t>cyfry</a:t>
            </a:r>
            <a:r>
              <a:rPr lang="en-US" dirty="0"/>
              <a:t> </a:t>
            </a:r>
            <a:r>
              <a:rPr lang="en-US" dirty="0" err="1"/>
              <a:t>silni</a:t>
            </a:r>
            <a:r>
              <a:rPr lang="en-US" dirty="0"/>
              <a:t> </a:t>
            </a:r>
            <a:r>
              <a:rPr lang="en-US" dirty="0" err="1"/>
              <a:t>zadanej</a:t>
            </a:r>
            <a:r>
              <a:rPr lang="en-US" dirty="0"/>
              <a:t> </a:t>
            </a:r>
            <a:r>
              <a:rPr lang="en-US" dirty="0" err="1"/>
              <a:t>liczby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6185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999B0-C1AD-4662-849A-9616E9BA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5 - </a:t>
            </a:r>
            <a:r>
              <a:rPr lang="en-US" dirty="0" err="1"/>
              <a:t>nwd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BFB1A6-D5F7-496E-81B8-FA7CD5E7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 </a:t>
            </a:r>
            <a:r>
              <a:rPr lang="en-US" dirty="0" err="1"/>
              <a:t>obliczającą</a:t>
            </a:r>
            <a:r>
              <a:rPr lang="en-US" dirty="0"/>
              <a:t> NWD </a:t>
            </a:r>
            <a:r>
              <a:rPr lang="en-US" dirty="0" err="1"/>
              <a:t>dwóch</a:t>
            </a:r>
            <a:r>
              <a:rPr lang="en-US" dirty="0"/>
              <a:t> </a:t>
            </a:r>
            <a:r>
              <a:rPr lang="en-US" dirty="0" err="1"/>
              <a:t>liczb</a:t>
            </a:r>
            <a:r>
              <a:rPr lang="en-US" dirty="0"/>
              <a:t> z </a:t>
            </a:r>
            <a:r>
              <a:rPr lang="en-US" dirty="0" err="1"/>
              <a:t>wykorzystaniem</a:t>
            </a:r>
            <a:r>
              <a:rPr lang="en-US" dirty="0"/>
              <a:t> </a:t>
            </a:r>
            <a:r>
              <a:rPr lang="en-US" dirty="0" err="1"/>
              <a:t>algotymu</a:t>
            </a:r>
            <a:r>
              <a:rPr lang="en-US" dirty="0"/>
              <a:t> </a:t>
            </a:r>
            <a:r>
              <a:rPr lang="en-US" dirty="0" err="1"/>
              <a:t>Euklidesa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0721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8AC07B-65D9-46C4-B8FA-786167F9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6 – </a:t>
            </a: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ważona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4F73BF-16E1-4D30-84FA-B3501E4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w </a:t>
            </a:r>
            <a:r>
              <a:rPr lang="en-US" dirty="0" err="1"/>
              <a:t>pętli</a:t>
            </a:r>
            <a:r>
              <a:rPr lang="en-US" dirty="0"/>
              <a:t> </a:t>
            </a:r>
            <a:r>
              <a:rPr lang="en-US" dirty="0" err="1"/>
              <a:t>przyjmuje</a:t>
            </a:r>
            <a:r>
              <a:rPr lang="en-US" dirty="0"/>
              <a:t> </a:t>
            </a:r>
            <a:r>
              <a:rPr lang="en-US" dirty="0" err="1"/>
              <a:t>dwie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: </a:t>
            </a:r>
            <a:r>
              <a:rPr lang="en-US" dirty="0" err="1"/>
              <a:t>oceca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waga</a:t>
            </a:r>
            <a:r>
              <a:rPr lang="en-US" dirty="0"/>
              <a:t>. Po </a:t>
            </a:r>
            <a:r>
              <a:rPr lang="en-US" dirty="0" err="1"/>
              <a:t>napotkaniu</a:t>
            </a:r>
            <a:r>
              <a:rPr lang="en-US" dirty="0"/>
              <a:t> </a:t>
            </a:r>
            <a:r>
              <a:rPr lang="en-US" dirty="0" err="1"/>
              <a:t>pustego</a:t>
            </a:r>
            <a:r>
              <a:rPr lang="en-US" dirty="0"/>
              <a:t> </a:t>
            </a:r>
            <a:r>
              <a:rPr lang="en-US" dirty="0" err="1"/>
              <a:t>wejścia</a:t>
            </a:r>
            <a:r>
              <a:rPr lang="en-US" dirty="0"/>
              <a:t>, </a:t>
            </a:r>
            <a:r>
              <a:rPr lang="en-US" dirty="0" err="1"/>
              <a:t>funkcja</a:t>
            </a:r>
            <a:r>
              <a:rPr lang="en-US" dirty="0"/>
              <a:t> ma </a:t>
            </a:r>
            <a:r>
              <a:rPr lang="en-US" dirty="0" err="1"/>
              <a:t>zwrócić</a:t>
            </a:r>
            <a:r>
              <a:rPr lang="en-US" dirty="0"/>
              <a:t> </a:t>
            </a:r>
            <a:r>
              <a:rPr lang="en-US" dirty="0" err="1"/>
              <a:t>średnią</a:t>
            </a:r>
            <a:r>
              <a:rPr lang="en-US" dirty="0"/>
              <a:t> </a:t>
            </a:r>
            <a:r>
              <a:rPr lang="en-US" dirty="0" err="1"/>
              <a:t>ważoną</a:t>
            </a:r>
            <a:r>
              <a:rPr lang="en-US" dirty="0"/>
              <a:t> </a:t>
            </a:r>
            <a:r>
              <a:rPr lang="en-US" dirty="0" err="1"/>
              <a:t>ocen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(a*1+b*1+c*1+d*1) / 4</a:t>
            </a:r>
          </a:p>
          <a:p>
            <a:pPr marL="0" indent="0">
              <a:buNone/>
            </a:pPr>
            <a:r>
              <a:rPr lang="en-US" dirty="0"/>
              <a:t>(a*</a:t>
            </a:r>
            <a:r>
              <a:rPr lang="en-US" dirty="0" err="1"/>
              <a:t>x+b</a:t>
            </a:r>
            <a:r>
              <a:rPr lang="en-US" dirty="0"/>
              <a:t>*</a:t>
            </a:r>
            <a:r>
              <a:rPr lang="en-US" dirty="0" err="1"/>
              <a:t>y+c</a:t>
            </a:r>
            <a:r>
              <a:rPr lang="en-US" dirty="0"/>
              <a:t>*z) / (</a:t>
            </a:r>
            <a:r>
              <a:rPr lang="en-US" dirty="0" err="1"/>
              <a:t>x+y+z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9593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2C71E5-4FFF-4FEC-AA22-50CF27D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Zadanie</a:t>
            </a:r>
            <a:r>
              <a:rPr lang="en-US" dirty="0"/>
              <a:t> 7 – </a:t>
            </a:r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liczbowe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B9105D-FE11-41CC-A2B2-1B6160AD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przedstawi</a:t>
            </a:r>
            <a:r>
              <a:rPr lang="en-US" dirty="0"/>
              <a:t> </a:t>
            </a:r>
            <a:r>
              <a:rPr lang="en-US" dirty="0" err="1"/>
              <a:t>zadaną</a:t>
            </a:r>
            <a:r>
              <a:rPr lang="en-US" dirty="0"/>
              <a:t> </a:t>
            </a:r>
            <a:r>
              <a:rPr lang="en-US" dirty="0" err="1"/>
              <a:t>liczbę</a:t>
            </a:r>
            <a:r>
              <a:rPr lang="en-US" dirty="0"/>
              <a:t> w </a:t>
            </a:r>
            <a:r>
              <a:rPr lang="en-US" dirty="0" err="1"/>
              <a:t>pozycyjnym</a:t>
            </a:r>
            <a:r>
              <a:rPr lang="en-US" dirty="0"/>
              <a:t> </a:t>
            </a:r>
            <a:r>
              <a:rPr lang="en-US" dirty="0" err="1"/>
              <a:t>systemie</a:t>
            </a:r>
            <a:r>
              <a:rPr lang="en-US" dirty="0"/>
              <a:t> </a:t>
            </a:r>
            <a:r>
              <a:rPr lang="en-US" dirty="0" err="1"/>
              <a:t>liczbowym</a:t>
            </a:r>
            <a:r>
              <a:rPr lang="en-US" dirty="0"/>
              <a:t> o </a:t>
            </a:r>
            <a:r>
              <a:rPr lang="en-US" dirty="0" err="1"/>
              <a:t>podstawie</a:t>
            </a:r>
            <a:r>
              <a:rPr lang="en-US" dirty="0"/>
              <a:t> </a:t>
            </a:r>
            <a:r>
              <a:rPr lang="en-US" dirty="0" err="1"/>
              <a:t>zadanej</a:t>
            </a:r>
            <a:r>
              <a:rPr lang="en-US" dirty="0"/>
              <a:t> w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argumencie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22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49055-172D-F049-9AAB-FD0CC2BC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blokowy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46A3B1-DF27-0E43-A803-7849B44F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Jedna z wielu możliwych reprezentacji algorytmu</a:t>
            </a:r>
          </a:p>
        </p:txBody>
      </p:sp>
      <p:sp>
        <p:nvSpPr>
          <p:cNvPr id="4" name="Element końcowy 3">
            <a:extLst>
              <a:ext uri="{FF2B5EF4-FFF2-40B4-BE49-F238E27FC236}">
                <a16:creationId xmlns:a16="http://schemas.microsoft.com/office/drawing/2014/main" id="{B70DB477-7541-2B4D-A285-F2463F689D8D}"/>
              </a:ext>
            </a:extLst>
          </p:cNvPr>
          <p:cNvSpPr/>
          <p:nvPr/>
        </p:nvSpPr>
        <p:spPr>
          <a:xfrm>
            <a:off x="1936750" y="3429000"/>
            <a:ext cx="1577972" cy="700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C0F3635-4061-2141-AED8-EC12F43BC3D0}"/>
              </a:ext>
            </a:extLst>
          </p:cNvPr>
          <p:cNvSpPr/>
          <p:nvPr/>
        </p:nvSpPr>
        <p:spPr>
          <a:xfrm>
            <a:off x="4083051" y="3429000"/>
            <a:ext cx="1577972" cy="70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ecyzja 5">
            <a:extLst>
              <a:ext uri="{FF2B5EF4-FFF2-40B4-BE49-F238E27FC236}">
                <a16:creationId xmlns:a16="http://schemas.microsoft.com/office/drawing/2014/main" id="{DE814098-1F8D-F441-B1AE-47650A5D4C4F}"/>
              </a:ext>
            </a:extLst>
          </p:cNvPr>
          <p:cNvSpPr/>
          <p:nvPr/>
        </p:nvSpPr>
        <p:spPr>
          <a:xfrm>
            <a:off x="5972176" y="3429000"/>
            <a:ext cx="1385887" cy="700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ównoległobok 6">
            <a:extLst>
              <a:ext uri="{FF2B5EF4-FFF2-40B4-BE49-F238E27FC236}">
                <a16:creationId xmlns:a16="http://schemas.microsoft.com/office/drawing/2014/main" id="{CAAEA6D9-EBD6-994E-AF9B-99A68C82397D}"/>
              </a:ext>
            </a:extLst>
          </p:cNvPr>
          <p:cNvSpPr/>
          <p:nvPr/>
        </p:nvSpPr>
        <p:spPr>
          <a:xfrm>
            <a:off x="8022429" y="3429000"/>
            <a:ext cx="1678784" cy="7000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899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73A9FA-2701-4313-855F-D3DB3FED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BSOD ;)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0653DF-598B-48D6-8C0F-3A908F31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440999" cy="3601212"/>
          </a:xfrm>
        </p:spPr>
        <p:txBody>
          <a:bodyPr/>
          <a:lstStyle/>
          <a:p>
            <a:pPr marL="0" indent="0">
              <a:buNone/>
            </a:pP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RtlAdjustPrivilege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(19,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NtRaiseHardError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(0xc00000AF, 0, 0,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IntPtr.Zero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6,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595321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2F29BB-B37E-C642-9CFB-589251EE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l-PL" dirty="0"/>
              <a:t>Podstawy algorytmizacji i programowania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4C93CA-4286-F044-9F7A-D62C8468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pl-PL" dirty="0"/>
              <a:t>Spotkanie 3. Tablice; rekurencja; operacje na plikach; implementacja algorytmów sortowania</a:t>
            </a:r>
          </a:p>
          <a:p>
            <a:r>
              <a:rPr lang="en-US" dirty="0"/>
              <a:t>19</a:t>
            </a:r>
            <a:r>
              <a:rPr lang="pl-PL" dirty="0"/>
              <a:t>.1</a:t>
            </a:r>
            <a:r>
              <a:rPr lang="en-US" dirty="0"/>
              <a:t>1</a:t>
            </a:r>
            <a:r>
              <a:rPr lang="pl-PL" dirty="0"/>
              <a:t>.2021</a:t>
            </a:r>
          </a:p>
        </p:txBody>
      </p:sp>
      <p:pic>
        <p:nvPicPr>
          <p:cNvPr id="4" name="Picture 3" descr="Gradient geometryczny, żółty i fioletowy">
            <a:extLst>
              <a:ext uri="{FF2B5EF4-FFF2-40B4-BE49-F238E27FC236}">
                <a16:creationId xmlns:a16="http://schemas.microsoft.com/office/drawing/2014/main" id="{52C12DEE-68B1-4BFD-80F3-E78071C5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6" r="3600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60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03942-68AA-40D8-A546-F7B5439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8 - PESEL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E5E4BC-FAD0-4513-9532-3B90FBE1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sprawdza</a:t>
            </a:r>
            <a:r>
              <a:rPr lang="en-US" dirty="0"/>
              <a:t>,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podany</a:t>
            </a:r>
            <a:r>
              <a:rPr lang="en-US" dirty="0"/>
              <a:t> </a:t>
            </a:r>
            <a:r>
              <a:rPr lang="en-US" dirty="0" err="1"/>
              <a:t>numer</a:t>
            </a:r>
            <a:r>
              <a:rPr lang="en-US" dirty="0"/>
              <a:t> PESEL jest </a:t>
            </a:r>
            <a:r>
              <a:rPr lang="en-US" dirty="0" err="1"/>
              <a:t>prawidłowy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2077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33F3E-62AF-4B93-B2BD-3E864513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9 – PESEL II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1DDFB9-2EB5-4499-92B0-CFB0F8D9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funkcję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“</a:t>
            </a:r>
            <a:r>
              <a:rPr lang="en-US" dirty="0" err="1"/>
              <a:t>zgaduje</a:t>
            </a:r>
            <a:r>
              <a:rPr lang="en-US" dirty="0"/>
              <a:t>” </a:t>
            </a:r>
            <a:r>
              <a:rPr lang="en-US" dirty="0" err="1"/>
              <a:t>brakującą</a:t>
            </a:r>
            <a:r>
              <a:rPr lang="en-US" dirty="0"/>
              <a:t> </a:t>
            </a:r>
            <a:r>
              <a:rPr lang="en-US" dirty="0" err="1"/>
              <a:t>cyfrę</a:t>
            </a:r>
            <a:r>
              <a:rPr lang="en-US" dirty="0"/>
              <a:t> z </a:t>
            </a:r>
            <a:r>
              <a:rPr lang="en-US" dirty="0" err="1"/>
              <a:t>numeru</a:t>
            </a:r>
            <a:r>
              <a:rPr lang="en-US" dirty="0"/>
              <a:t> PESEL (</a:t>
            </a:r>
            <a:r>
              <a:rPr lang="en-US" dirty="0" err="1"/>
              <a:t>zastąpioną</a:t>
            </a:r>
            <a:r>
              <a:rPr lang="en-US" dirty="0"/>
              <a:t> </a:t>
            </a:r>
            <a:r>
              <a:rPr lang="en-US" dirty="0" err="1"/>
              <a:t>literą</a:t>
            </a:r>
            <a:r>
              <a:rPr lang="en-US" dirty="0"/>
              <a:t> ‘x’)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2772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C9707A-6B5B-4D89-9B30-3BEEA03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10 – </a:t>
            </a:r>
            <a:r>
              <a:rPr lang="en-US" dirty="0" err="1"/>
              <a:t>szyfr</a:t>
            </a:r>
            <a:r>
              <a:rPr lang="en-US" dirty="0"/>
              <a:t> </a:t>
            </a:r>
            <a:r>
              <a:rPr lang="en-US" dirty="0" err="1"/>
              <a:t>Cezara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5C1614-6070-4FCA-92D8-1430676D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Utworzyć</a:t>
            </a:r>
            <a:r>
              <a:rPr lang="en-US" dirty="0"/>
              <a:t> </a:t>
            </a:r>
            <a:r>
              <a:rPr lang="en-US" dirty="0" err="1"/>
              <a:t>dwie</a:t>
            </a:r>
            <a:r>
              <a:rPr lang="en-US" dirty="0"/>
              <a:t> </a:t>
            </a:r>
            <a:r>
              <a:rPr lang="en-US" dirty="0" err="1"/>
              <a:t>funkcje</a:t>
            </a:r>
            <a:r>
              <a:rPr lang="en-US" dirty="0"/>
              <a:t>:</a:t>
            </a:r>
          </a:p>
          <a:p>
            <a:r>
              <a:rPr lang="en-US" dirty="0" err="1"/>
              <a:t>Funkcja</a:t>
            </a:r>
            <a:r>
              <a:rPr lang="en-US" dirty="0"/>
              <a:t> </a:t>
            </a:r>
            <a:r>
              <a:rPr lang="en-US" dirty="0" err="1"/>
              <a:t>szyfrująca</a:t>
            </a:r>
            <a:r>
              <a:rPr lang="en-US" dirty="0"/>
              <a:t> </a:t>
            </a:r>
          </a:p>
          <a:p>
            <a:r>
              <a:rPr lang="en-US" dirty="0" err="1"/>
              <a:t>Funkcja</a:t>
            </a:r>
            <a:r>
              <a:rPr lang="en-US" dirty="0"/>
              <a:t> </a:t>
            </a:r>
            <a:r>
              <a:rPr lang="en-US" dirty="0" err="1"/>
              <a:t>deszyfrująca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2977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100349-61C8-BD44-AD70-3AC2D1ED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Rekurencja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AB33A9C-6159-5942-859F-1948E67A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67" y="3149600"/>
            <a:ext cx="3251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DB050B-3890-5941-B38C-31305CC2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9A52D1-CCD5-D44D-BA40-FF1ADB89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Utworzyć rekurencyjną funkcję odliczającą zadaną liczbę sekund</a:t>
            </a:r>
          </a:p>
        </p:txBody>
      </p:sp>
    </p:spTree>
    <p:extLst>
      <p:ext uri="{BB962C8B-B14F-4D97-AF65-F5344CB8AC3E}">
        <p14:creationId xmlns:p14="http://schemas.microsoft.com/office/powerpoint/2010/main" val="2070240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736D56-DA1A-C341-967D-484A7FF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na plikach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8BE224-120D-8741-A9B7-B5EA004D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File</a:t>
            </a:r>
          </a:p>
          <a:p>
            <a:r>
              <a:rPr lang="pl-PL" dirty="0"/>
              <a:t>Directory</a:t>
            </a:r>
          </a:p>
          <a:p>
            <a:r>
              <a:rPr lang="pl-PL" dirty="0" err="1"/>
              <a:t>Path</a:t>
            </a:r>
            <a:endParaRPr lang="pl-PL" dirty="0"/>
          </a:p>
          <a:p>
            <a:r>
              <a:rPr lang="pl-PL" dirty="0" err="1"/>
              <a:t>FileStream</a:t>
            </a:r>
            <a:endParaRPr lang="pl-PL" dirty="0"/>
          </a:p>
          <a:p>
            <a:r>
              <a:rPr lang="pl-PL" dirty="0" err="1"/>
              <a:t>StreamWritter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6595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039629-708C-7F47-A8B1-27EF8AEE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557515-C972-C145-B3AD-3EA0B828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Utworzyć program:</a:t>
            </a:r>
          </a:p>
          <a:p>
            <a:pPr lvl="1"/>
            <a:r>
              <a:rPr lang="pl-PL" dirty="0"/>
              <a:t>przyjmujący parametry:</a:t>
            </a:r>
          </a:p>
          <a:p>
            <a:pPr lvl="2"/>
            <a:r>
              <a:rPr lang="pl-PL" dirty="0"/>
              <a:t>ścieżka do pliku tekstowego</a:t>
            </a:r>
          </a:p>
          <a:p>
            <a:pPr lvl="2"/>
            <a:r>
              <a:rPr lang="pl-PL" dirty="0"/>
              <a:t>liczba</a:t>
            </a:r>
          </a:p>
          <a:p>
            <a:pPr lvl="2"/>
            <a:r>
              <a:rPr lang="pl-PL" dirty="0"/>
              <a:t>litera ’e’ lub ’d’</a:t>
            </a:r>
          </a:p>
          <a:p>
            <a:pPr lvl="2"/>
            <a:r>
              <a:rPr lang="pl-PL" dirty="0"/>
              <a:t>opcjonalnie druga ścieżka do pliku</a:t>
            </a:r>
          </a:p>
          <a:p>
            <a:pPr lvl="1"/>
            <a:r>
              <a:rPr lang="pl-PL" dirty="0"/>
              <a:t>szyfrujący (e) lub deszyfrujący (d) szyfrem Cezara tekst w pliku z podanym przesunięciem </a:t>
            </a:r>
          </a:p>
          <a:p>
            <a:pPr lvl="1"/>
            <a:r>
              <a:rPr lang="pl-PL" dirty="0"/>
              <a:t>zapisujący wynik w pliku </a:t>
            </a:r>
            <a:r>
              <a:rPr lang="pl-PL" dirty="0" err="1"/>
              <a:t>result.txt</a:t>
            </a:r>
            <a:r>
              <a:rPr lang="pl-PL" dirty="0"/>
              <a:t> lub w pliku podanym w drugiej ścieżce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066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88D199-1029-1242-A3F0-0AC1FC39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 sortowania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48E6BE-356D-F449-B6D5-3145B2AE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Wstawianie</a:t>
            </a:r>
          </a:p>
          <a:p>
            <a:r>
              <a:rPr lang="pl-PL" dirty="0"/>
              <a:t>Wybieranie</a:t>
            </a:r>
          </a:p>
          <a:p>
            <a:r>
              <a:rPr lang="pl-PL" dirty="0"/>
              <a:t>Szybkie</a:t>
            </a:r>
          </a:p>
          <a:p>
            <a:r>
              <a:rPr lang="pl-PL" dirty="0"/>
              <a:t>Bąbelkowe</a:t>
            </a:r>
          </a:p>
        </p:txBody>
      </p:sp>
    </p:spTree>
    <p:extLst>
      <p:ext uri="{BB962C8B-B14F-4D97-AF65-F5344CB8AC3E}">
        <p14:creationId xmlns:p14="http://schemas.microsoft.com/office/powerpoint/2010/main" val="269516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rostokąt 74">
            <a:extLst>
              <a:ext uri="{FF2B5EF4-FFF2-40B4-BE49-F238E27FC236}">
                <a16:creationId xmlns:a16="http://schemas.microsoft.com/office/drawing/2014/main" id="{0F29F9B3-37EB-F44D-B213-B956C9376256}"/>
              </a:ext>
            </a:extLst>
          </p:cNvPr>
          <p:cNvSpPr/>
          <p:nvPr/>
        </p:nvSpPr>
        <p:spPr>
          <a:xfrm>
            <a:off x="4388285" y="0"/>
            <a:ext cx="780371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22CE7E7A-927A-3F42-8420-01BFA13AC3A9}"/>
              </a:ext>
            </a:extLst>
          </p:cNvPr>
          <p:cNvSpPr/>
          <p:nvPr/>
        </p:nvSpPr>
        <p:spPr>
          <a:xfrm>
            <a:off x="450937" y="5849655"/>
            <a:ext cx="7803715" cy="65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Element końcowy 3">
            <a:extLst>
              <a:ext uri="{FF2B5EF4-FFF2-40B4-BE49-F238E27FC236}">
                <a16:creationId xmlns:a16="http://schemas.microsoft.com/office/drawing/2014/main" id="{B70DB477-7541-2B4D-A285-F2463F689D8D}"/>
              </a:ext>
            </a:extLst>
          </p:cNvPr>
          <p:cNvSpPr/>
          <p:nvPr/>
        </p:nvSpPr>
        <p:spPr>
          <a:xfrm>
            <a:off x="979143" y="946498"/>
            <a:ext cx="1033689" cy="4755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START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C0F3635-4061-2141-AED8-EC12F43BC3D0}"/>
              </a:ext>
            </a:extLst>
          </p:cNvPr>
          <p:cNvSpPr/>
          <p:nvPr/>
        </p:nvSpPr>
        <p:spPr>
          <a:xfrm>
            <a:off x="2414043" y="946498"/>
            <a:ext cx="1962292" cy="475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PRZYGOTUJ MISKĘ</a:t>
            </a:r>
          </a:p>
        </p:txBody>
      </p:sp>
      <p:sp>
        <p:nvSpPr>
          <p:cNvPr id="7" name="Równoległobok 6">
            <a:extLst>
              <a:ext uri="{FF2B5EF4-FFF2-40B4-BE49-F238E27FC236}">
                <a16:creationId xmlns:a16="http://schemas.microsoft.com/office/drawing/2014/main" id="{CAAEA6D9-EBD6-994E-AF9B-99A68C82397D}"/>
              </a:ext>
            </a:extLst>
          </p:cNvPr>
          <p:cNvSpPr/>
          <p:nvPr/>
        </p:nvSpPr>
        <p:spPr>
          <a:xfrm>
            <a:off x="2414040" y="1776541"/>
            <a:ext cx="1962292" cy="4755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SZKLANKA MĄKI</a:t>
            </a:r>
          </a:p>
        </p:txBody>
      </p:sp>
      <p:sp>
        <p:nvSpPr>
          <p:cNvPr id="12" name="Element końcowy 11">
            <a:extLst>
              <a:ext uri="{FF2B5EF4-FFF2-40B4-BE49-F238E27FC236}">
                <a16:creationId xmlns:a16="http://schemas.microsoft.com/office/drawing/2014/main" id="{1A97B81F-7709-014E-9069-305ABFF818EA}"/>
              </a:ext>
            </a:extLst>
          </p:cNvPr>
          <p:cNvSpPr/>
          <p:nvPr/>
        </p:nvSpPr>
        <p:spPr>
          <a:xfrm>
            <a:off x="10308851" y="3010459"/>
            <a:ext cx="1033689" cy="4755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KONIEC</a:t>
            </a:r>
          </a:p>
        </p:txBody>
      </p:sp>
      <p:sp>
        <p:nvSpPr>
          <p:cNvPr id="13" name="Równoległobok 12">
            <a:extLst>
              <a:ext uri="{FF2B5EF4-FFF2-40B4-BE49-F238E27FC236}">
                <a16:creationId xmlns:a16="http://schemas.microsoft.com/office/drawing/2014/main" id="{BF1F8CEE-9A5A-BD4A-9662-6886B36D1DBF}"/>
              </a:ext>
            </a:extLst>
          </p:cNvPr>
          <p:cNvSpPr/>
          <p:nvPr/>
        </p:nvSpPr>
        <p:spPr>
          <a:xfrm>
            <a:off x="2414040" y="2643988"/>
            <a:ext cx="1962292" cy="4755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2 JAJKA</a:t>
            </a:r>
          </a:p>
        </p:txBody>
      </p:sp>
      <p:sp>
        <p:nvSpPr>
          <p:cNvPr id="14" name="Równoległobok 13">
            <a:extLst>
              <a:ext uri="{FF2B5EF4-FFF2-40B4-BE49-F238E27FC236}">
                <a16:creationId xmlns:a16="http://schemas.microsoft.com/office/drawing/2014/main" id="{DE038273-3C5C-0647-B4C5-B843A793CE9F}"/>
              </a:ext>
            </a:extLst>
          </p:cNvPr>
          <p:cNvSpPr/>
          <p:nvPr/>
        </p:nvSpPr>
        <p:spPr>
          <a:xfrm>
            <a:off x="2414040" y="3508244"/>
            <a:ext cx="1962293" cy="4755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SZKLANKA MLEKA</a:t>
            </a:r>
          </a:p>
        </p:txBody>
      </p:sp>
      <p:sp>
        <p:nvSpPr>
          <p:cNvPr id="15" name="Równoległobok 14">
            <a:extLst>
              <a:ext uri="{FF2B5EF4-FFF2-40B4-BE49-F238E27FC236}">
                <a16:creationId xmlns:a16="http://schemas.microsoft.com/office/drawing/2014/main" id="{CABCB876-E439-EC49-8DF7-F7CB1A9D8921}"/>
              </a:ext>
            </a:extLst>
          </p:cNvPr>
          <p:cNvSpPr/>
          <p:nvPr/>
        </p:nvSpPr>
        <p:spPr>
          <a:xfrm>
            <a:off x="2414041" y="4424344"/>
            <a:ext cx="1962293" cy="4755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150ML WODY</a:t>
            </a:r>
          </a:p>
        </p:txBody>
      </p:sp>
      <p:sp>
        <p:nvSpPr>
          <p:cNvPr id="16" name="Równoległobok 15">
            <a:extLst>
              <a:ext uri="{FF2B5EF4-FFF2-40B4-BE49-F238E27FC236}">
                <a16:creationId xmlns:a16="http://schemas.microsoft.com/office/drawing/2014/main" id="{E0C0AED8-50CE-3C48-BC89-7237AEBD039C}"/>
              </a:ext>
            </a:extLst>
          </p:cNvPr>
          <p:cNvSpPr/>
          <p:nvPr/>
        </p:nvSpPr>
        <p:spPr>
          <a:xfrm>
            <a:off x="2414041" y="5309286"/>
            <a:ext cx="1962293" cy="4755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SZCZYPTA SOLI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B4DEE388-A032-154B-A39B-206070D452F9}"/>
              </a:ext>
            </a:extLst>
          </p:cNvPr>
          <p:cNvSpPr/>
          <p:nvPr/>
        </p:nvSpPr>
        <p:spPr>
          <a:xfrm>
            <a:off x="8233171" y="949420"/>
            <a:ext cx="1962292" cy="475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ZMIKSUJ</a:t>
            </a:r>
          </a:p>
        </p:txBody>
      </p:sp>
      <p:sp>
        <p:nvSpPr>
          <p:cNvPr id="20" name="Decyzja 19">
            <a:extLst>
              <a:ext uri="{FF2B5EF4-FFF2-40B4-BE49-F238E27FC236}">
                <a16:creationId xmlns:a16="http://schemas.microsoft.com/office/drawing/2014/main" id="{A1BBE193-A593-C94A-845B-6F56586A774F}"/>
              </a:ext>
            </a:extLst>
          </p:cNvPr>
          <p:cNvSpPr/>
          <p:nvPr/>
        </p:nvSpPr>
        <p:spPr>
          <a:xfrm>
            <a:off x="8233171" y="2001806"/>
            <a:ext cx="1962292" cy="11177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CZY MISKA JEST PUSTA?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A4DB5BC6-671D-704E-837F-FF872428A893}"/>
              </a:ext>
            </a:extLst>
          </p:cNvPr>
          <p:cNvSpPr/>
          <p:nvPr/>
        </p:nvSpPr>
        <p:spPr>
          <a:xfrm>
            <a:off x="6878290" y="3010460"/>
            <a:ext cx="1354881" cy="475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POSMARUJ PATELNIĘ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FA7E64A3-10B7-2B43-816A-3BCF17DDA560}"/>
              </a:ext>
            </a:extLst>
          </p:cNvPr>
          <p:cNvSpPr/>
          <p:nvPr/>
        </p:nvSpPr>
        <p:spPr>
          <a:xfrm>
            <a:off x="6878290" y="3909112"/>
            <a:ext cx="1354881" cy="475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SMAŻ NALEŚNIKA</a:t>
            </a:r>
          </a:p>
        </p:txBody>
      </p:sp>
      <p:sp>
        <p:nvSpPr>
          <p:cNvPr id="23" name="Decyzja 22">
            <a:extLst>
              <a:ext uri="{FF2B5EF4-FFF2-40B4-BE49-F238E27FC236}">
                <a16:creationId xmlns:a16="http://schemas.microsoft.com/office/drawing/2014/main" id="{6F874A7A-1CC2-D244-80E1-79105EFD214E}"/>
              </a:ext>
            </a:extLst>
          </p:cNvPr>
          <p:cNvSpPr/>
          <p:nvPr/>
        </p:nvSpPr>
        <p:spPr>
          <a:xfrm>
            <a:off x="6389486" y="4807764"/>
            <a:ext cx="2332488" cy="8799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USMAŻONY PO OBU STRONACH?</a:t>
            </a:r>
          </a:p>
        </p:txBody>
      </p:sp>
      <p:sp>
        <p:nvSpPr>
          <p:cNvPr id="25" name="Równoległobok 24">
            <a:extLst>
              <a:ext uri="{FF2B5EF4-FFF2-40B4-BE49-F238E27FC236}">
                <a16:creationId xmlns:a16="http://schemas.microsoft.com/office/drawing/2014/main" id="{19A24462-CA7F-7D43-AD6E-7D3961BA6F14}"/>
              </a:ext>
            </a:extLst>
          </p:cNvPr>
          <p:cNvSpPr/>
          <p:nvPr/>
        </p:nvSpPr>
        <p:spPr>
          <a:xfrm>
            <a:off x="8229633" y="5747268"/>
            <a:ext cx="1962292" cy="4755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ZDJEMIJ NALEŚNIKA</a:t>
            </a: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0063B64F-F546-B840-AA4F-7C407F6E61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12832" y="1184284"/>
            <a:ext cx="401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5CF4D50A-E950-D248-A926-42A3608C299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395186" y="1422069"/>
            <a:ext cx="3" cy="35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2D6F6B24-7A76-114A-8665-93C36CB63FF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3395186" y="2252112"/>
            <a:ext cx="0" cy="39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88801B7E-6437-734C-B965-09DF8359C4FB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3395186" y="3119559"/>
            <a:ext cx="1" cy="38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8DC16847-593E-4E46-ACFC-E6B8DAC37E25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3395187" y="3983815"/>
            <a:ext cx="1" cy="4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ACFCE0AC-5B35-2B46-99D5-740C088B5DB2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3395188" y="4899915"/>
            <a:ext cx="0" cy="40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łamany 39">
            <a:extLst>
              <a:ext uri="{FF2B5EF4-FFF2-40B4-BE49-F238E27FC236}">
                <a16:creationId xmlns:a16="http://schemas.microsoft.com/office/drawing/2014/main" id="{EA4B2EAA-2C88-4640-BC47-1D39C44E3308}"/>
              </a:ext>
            </a:extLst>
          </p:cNvPr>
          <p:cNvCxnSpPr>
            <a:cxnSpLocks/>
            <a:stCxn id="16" idx="4"/>
            <a:endCxn id="17" idx="1"/>
          </p:cNvCxnSpPr>
          <p:nvPr/>
        </p:nvCxnSpPr>
        <p:spPr>
          <a:xfrm rot="5400000" flipH="1" flipV="1">
            <a:off x="3515353" y="1067040"/>
            <a:ext cx="4597651" cy="4837983"/>
          </a:xfrm>
          <a:prstGeom prst="bentConnector4">
            <a:avLst>
              <a:gd name="adj1" fmla="val -4972"/>
              <a:gd name="adj2" fmla="val 26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88544AA7-7F34-2445-B284-CD31F2135E9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9214317" y="1424991"/>
            <a:ext cx="0" cy="57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łamany 46">
            <a:extLst>
              <a:ext uri="{FF2B5EF4-FFF2-40B4-BE49-F238E27FC236}">
                <a16:creationId xmlns:a16="http://schemas.microsoft.com/office/drawing/2014/main" id="{1087345C-CE1E-1F44-A7E7-B199C6CBEFC6}"/>
              </a:ext>
            </a:extLst>
          </p:cNvPr>
          <p:cNvCxnSpPr>
            <a:cxnSpLocks/>
            <a:stCxn id="20" idx="3"/>
            <a:endCxn id="12" idx="0"/>
          </p:cNvCxnSpPr>
          <p:nvPr/>
        </p:nvCxnSpPr>
        <p:spPr>
          <a:xfrm>
            <a:off x="10195463" y="2560683"/>
            <a:ext cx="630233" cy="449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łamany 48">
            <a:extLst>
              <a:ext uri="{FF2B5EF4-FFF2-40B4-BE49-F238E27FC236}">
                <a16:creationId xmlns:a16="http://schemas.microsoft.com/office/drawing/2014/main" id="{3DFD5A79-D355-844C-B769-A9195A059340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rot="10800000" flipV="1">
            <a:off x="7555731" y="2560682"/>
            <a:ext cx="677440" cy="449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38028E43-25BC-C24C-8440-E96CBBFBC50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555731" y="3486031"/>
            <a:ext cx="0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B764CE9E-4798-AA4B-8527-BADB6B7A175B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7555730" y="4384683"/>
            <a:ext cx="1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łamany 54">
            <a:extLst>
              <a:ext uri="{FF2B5EF4-FFF2-40B4-BE49-F238E27FC236}">
                <a16:creationId xmlns:a16="http://schemas.microsoft.com/office/drawing/2014/main" id="{FADAD835-7798-5A41-ACB4-CE0890A2F365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>
            <a:off x="8721974" y="5247748"/>
            <a:ext cx="488805" cy="499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łamany 56">
            <a:extLst>
              <a:ext uri="{FF2B5EF4-FFF2-40B4-BE49-F238E27FC236}">
                <a16:creationId xmlns:a16="http://schemas.microsoft.com/office/drawing/2014/main" id="{0EB0261A-53FA-F54A-AEC4-FD883339C318}"/>
              </a:ext>
            </a:extLst>
          </p:cNvPr>
          <p:cNvCxnSpPr>
            <a:stCxn id="23" idx="1"/>
          </p:cNvCxnSpPr>
          <p:nvPr/>
        </p:nvCxnSpPr>
        <p:spPr>
          <a:xfrm rot="10800000" flipH="1">
            <a:off x="6389486" y="3697572"/>
            <a:ext cx="1166244" cy="1550177"/>
          </a:xfrm>
          <a:prstGeom prst="bentConnector4">
            <a:avLst>
              <a:gd name="adj1" fmla="val -19601"/>
              <a:gd name="adj2" fmla="val 99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łamany 59">
            <a:extLst>
              <a:ext uri="{FF2B5EF4-FFF2-40B4-BE49-F238E27FC236}">
                <a16:creationId xmlns:a16="http://schemas.microsoft.com/office/drawing/2014/main" id="{DE96CDEB-4492-4342-A024-400E413E62EB}"/>
              </a:ext>
            </a:extLst>
          </p:cNvPr>
          <p:cNvCxnSpPr>
            <a:cxnSpLocks/>
            <a:stCxn id="25" idx="4"/>
          </p:cNvCxnSpPr>
          <p:nvPr/>
        </p:nvCxnSpPr>
        <p:spPr>
          <a:xfrm rot="5400000" flipH="1">
            <a:off x="6928034" y="3940095"/>
            <a:ext cx="4565489" cy="12700"/>
          </a:xfrm>
          <a:prstGeom prst="bentConnector5">
            <a:avLst>
              <a:gd name="adj1" fmla="val -5007"/>
              <a:gd name="adj2" fmla="val 30025126"/>
              <a:gd name="adj3" fmla="val 100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11BB85DB-C977-E541-A2B1-1E50ECBA699A}"/>
              </a:ext>
            </a:extLst>
          </p:cNvPr>
          <p:cNvSpPr txBox="1"/>
          <p:nvPr/>
        </p:nvSpPr>
        <p:spPr>
          <a:xfrm>
            <a:off x="10268076" y="2309550"/>
            <a:ext cx="485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TAK</a:t>
            </a:r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26C27F1A-5AFE-0D40-B1C7-7D83E824C3C6}"/>
              </a:ext>
            </a:extLst>
          </p:cNvPr>
          <p:cNvSpPr txBox="1"/>
          <p:nvPr/>
        </p:nvSpPr>
        <p:spPr>
          <a:xfrm>
            <a:off x="8708062" y="4964398"/>
            <a:ext cx="485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TAK</a:t>
            </a:r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6131AB1C-D4C7-A442-B8EB-9EDA4B451563}"/>
              </a:ext>
            </a:extLst>
          </p:cNvPr>
          <p:cNvSpPr txBox="1"/>
          <p:nvPr/>
        </p:nvSpPr>
        <p:spPr>
          <a:xfrm>
            <a:off x="6135621" y="489494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NIE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ABBA7B15-9430-4145-B373-8987B33E4837}"/>
              </a:ext>
            </a:extLst>
          </p:cNvPr>
          <p:cNvSpPr txBox="1"/>
          <p:nvPr/>
        </p:nvSpPr>
        <p:spPr>
          <a:xfrm>
            <a:off x="7784948" y="230955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1007823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B835D4-9182-234C-8BF7-4625298A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7AB1DF-ACE2-5244-B123-A15D1B3A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Utworzyć funkcję:</a:t>
            </a:r>
          </a:p>
          <a:p>
            <a:pPr lvl="1"/>
            <a:r>
              <a:rPr lang="pl-PL" dirty="0"/>
              <a:t>odczytującą ciąg liczb oddzielonych spacją</a:t>
            </a:r>
          </a:p>
          <a:p>
            <a:pPr lvl="1"/>
            <a:r>
              <a:rPr lang="pl-PL" dirty="0"/>
              <a:t>pozwalającą na wybór algorytmu sortowania</a:t>
            </a:r>
          </a:p>
          <a:p>
            <a:pPr lvl="1"/>
            <a:r>
              <a:rPr lang="pl-PL" dirty="0"/>
              <a:t>sortującą liczby z wykorzystaniem wybranego algorytmu</a:t>
            </a:r>
          </a:p>
          <a:p>
            <a:pPr lvl="1"/>
            <a:r>
              <a:rPr lang="pl-PL" dirty="0"/>
              <a:t>wypisującą wynik sortowania</a:t>
            </a:r>
          </a:p>
        </p:txBody>
      </p:sp>
    </p:spTree>
    <p:extLst>
      <p:ext uri="{BB962C8B-B14F-4D97-AF65-F5344CB8AC3E}">
        <p14:creationId xmlns:p14="http://schemas.microsoft.com/office/powerpoint/2010/main" val="1655268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2F29BB-B37E-C642-9CFB-589251EE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l-PL" dirty="0"/>
              <a:t>Podstawy algorytmizacji i programowania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4C93CA-4286-F044-9F7A-D62C8468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pl-PL" dirty="0"/>
              <a:t>Spotkanie 4. Praktyczne zastosowanie języka C# i platformy .NET; Podejście obiektowe; Aplikacja okienkowa; Aplikacja sieciowa</a:t>
            </a:r>
          </a:p>
          <a:p>
            <a:r>
              <a:rPr lang="en-US" dirty="0"/>
              <a:t>19</a:t>
            </a:r>
            <a:r>
              <a:rPr lang="pl-PL" dirty="0"/>
              <a:t>.1</a:t>
            </a:r>
            <a:r>
              <a:rPr lang="en-US" dirty="0"/>
              <a:t>1</a:t>
            </a:r>
            <a:r>
              <a:rPr lang="pl-PL" dirty="0"/>
              <a:t>.2021</a:t>
            </a:r>
          </a:p>
        </p:txBody>
      </p:sp>
      <p:pic>
        <p:nvPicPr>
          <p:cNvPr id="4" name="Picture 3" descr="Gradient geometryczny, żółty i fioletowy">
            <a:extLst>
              <a:ext uri="{FF2B5EF4-FFF2-40B4-BE49-F238E27FC236}">
                <a16:creationId xmlns:a16="http://schemas.microsoft.com/office/drawing/2014/main" id="{52C12DEE-68B1-4BFD-80F3-E78071C5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6" r="3600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11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493645-D7B8-2D42-834C-2F97A1E2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Podejście obiektowe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D7F56-76E9-8745-8E96-555DACFE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Obiekt to wyodrębniony element rzeczywistości mający znaczenie w rozpatrywanym modelu</a:t>
            </a:r>
          </a:p>
          <a:p>
            <a:r>
              <a:rPr lang="pl-PL" dirty="0"/>
              <a:t>Abstrakcja posiadająca stan, tożsamość oraz zachowanie</a:t>
            </a:r>
          </a:p>
        </p:txBody>
      </p:sp>
    </p:spTree>
    <p:extLst>
      <p:ext uri="{BB962C8B-B14F-4D97-AF65-F5344CB8AC3E}">
        <p14:creationId xmlns:p14="http://schemas.microsoft.com/office/powerpoint/2010/main" val="76808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32F68F-5FBE-3E4E-8398-C0B90276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1A6BAA-1E09-CB4A-BABC-F56EEE8B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Instancja klasy</a:t>
            </a:r>
          </a:p>
          <a:p>
            <a:r>
              <a:rPr lang="pl-PL" dirty="0"/>
              <a:t>Tworzony jest za pomocą konstruktora</a:t>
            </a:r>
          </a:p>
          <a:p>
            <a:r>
              <a:rPr lang="pl-PL" dirty="0"/>
              <a:t>Reprezentacja stanu w pamięci programu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973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30BCC-4560-8F41-A661-ED02266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Paradygmaty podejścia obiektowego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B0E334-4C28-2E42-A862-D746E08A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Abstrakcja</a:t>
            </a:r>
          </a:p>
          <a:p>
            <a:r>
              <a:rPr lang="pl-PL" dirty="0"/>
              <a:t>Hermetyzacja</a:t>
            </a:r>
          </a:p>
          <a:p>
            <a:r>
              <a:rPr lang="pl-PL" dirty="0"/>
              <a:t>Polimorfizm</a:t>
            </a:r>
          </a:p>
          <a:p>
            <a:r>
              <a:rPr lang="pl-PL" dirty="0"/>
              <a:t>Dziedziczenie</a:t>
            </a:r>
          </a:p>
        </p:txBody>
      </p:sp>
    </p:spTree>
    <p:extLst>
      <p:ext uri="{BB962C8B-B14F-4D97-AF65-F5344CB8AC3E}">
        <p14:creationId xmlns:p14="http://schemas.microsoft.com/office/powerpoint/2010/main" val="3921269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0ED6F5-B2FA-374D-BE7B-2E78E420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Abstrakcja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FD21C3-63E1-3147-B88F-046C30B3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Maskowanie mechanizmów za pomocą metod i właściwości</a:t>
            </a:r>
          </a:p>
        </p:txBody>
      </p:sp>
    </p:spTree>
    <p:extLst>
      <p:ext uri="{BB962C8B-B14F-4D97-AF65-F5344CB8AC3E}">
        <p14:creationId xmlns:p14="http://schemas.microsoft.com/office/powerpoint/2010/main" val="777630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5F3BC-E32E-B84D-B5A1-084C1917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Hermetyzacja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1AF0B2-9E8C-5D4E-B6B3-3F4C5A85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Wydzielanie elementów klasy dostępnych z zewnątrz</a:t>
            </a:r>
          </a:p>
          <a:p>
            <a:r>
              <a:rPr lang="pl-PL" dirty="0"/>
              <a:t>Słowa kluczowe: public, </a:t>
            </a:r>
            <a:r>
              <a:rPr lang="pl-PL" dirty="0" err="1"/>
              <a:t>private</a:t>
            </a:r>
            <a:r>
              <a:rPr lang="pl-PL" dirty="0"/>
              <a:t>, </a:t>
            </a:r>
            <a:r>
              <a:rPr lang="pl-PL" dirty="0" err="1"/>
              <a:t>internal</a:t>
            </a:r>
            <a:r>
              <a:rPr lang="pl-PL" dirty="0"/>
              <a:t>, </a:t>
            </a:r>
            <a:r>
              <a:rPr lang="pl-PL" dirty="0" err="1"/>
              <a:t>get</a:t>
            </a:r>
            <a:r>
              <a:rPr lang="pl-PL" dirty="0"/>
              <a:t>, set</a:t>
            </a:r>
          </a:p>
        </p:txBody>
      </p:sp>
    </p:spTree>
    <p:extLst>
      <p:ext uri="{BB962C8B-B14F-4D97-AF65-F5344CB8AC3E}">
        <p14:creationId xmlns:p14="http://schemas.microsoft.com/office/powerpoint/2010/main" val="497893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C26A8F-A731-4B43-8B46-D9C7D6D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Polimorfizm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8AAAC8-D0F6-0748-84D1-4C07854C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Obecność interfejsów i klas abstrakcyjnych</a:t>
            </a:r>
          </a:p>
          <a:p>
            <a:r>
              <a:rPr lang="pl-PL" dirty="0"/>
              <a:t>Umożliwia uogólnianie referencji do obiektów</a:t>
            </a:r>
          </a:p>
          <a:p>
            <a:endParaRPr lang="pl-PL" dirty="0"/>
          </a:p>
          <a:p>
            <a:r>
              <a:rPr lang="pl-PL" dirty="0"/>
              <a:t>Słowa kluczowe: </a:t>
            </a:r>
            <a:r>
              <a:rPr lang="pl-PL" dirty="0" err="1"/>
              <a:t>is</a:t>
            </a:r>
            <a:r>
              <a:rPr lang="pl-PL" dirty="0"/>
              <a:t>, as</a:t>
            </a:r>
          </a:p>
        </p:txBody>
      </p:sp>
    </p:spTree>
    <p:extLst>
      <p:ext uri="{BB962C8B-B14F-4D97-AF65-F5344CB8AC3E}">
        <p14:creationId xmlns:p14="http://schemas.microsoft.com/office/powerpoint/2010/main" val="39313163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3B19FB-946B-594C-B1CF-8BC3FBB9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344F24-A842-0F4E-8886-6ED5ADE4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Pozwala na tworzenie klas na podstawie innych klas</a:t>
            </a:r>
          </a:p>
          <a:p>
            <a:r>
              <a:rPr lang="pl-PL" dirty="0"/>
              <a:t>Klasa bazowa</a:t>
            </a:r>
          </a:p>
          <a:p>
            <a:r>
              <a:rPr lang="pl-PL" dirty="0"/>
              <a:t>Klasa pochodna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8562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5D0C0E-A8EC-F145-8E5E-6CA824C1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052A0C-00D5-4F42-A825-CB329333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Lista metod, które musi zawierać klasa implementująca interfejs</a:t>
            </a:r>
          </a:p>
          <a:p>
            <a:r>
              <a:rPr lang="pl-PL" dirty="0"/>
              <a:t>Może służyć za szablon do budowania klas</a:t>
            </a:r>
          </a:p>
          <a:p>
            <a:r>
              <a:rPr lang="pl-PL" dirty="0"/>
              <a:t>Może pełnić rolę kontraktu bez potrzeby znajomości konkretnej implementacji</a:t>
            </a:r>
          </a:p>
        </p:txBody>
      </p:sp>
    </p:spTree>
    <p:extLst>
      <p:ext uri="{BB962C8B-B14F-4D97-AF65-F5344CB8AC3E}">
        <p14:creationId xmlns:p14="http://schemas.microsoft.com/office/powerpoint/2010/main" val="106641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7E4F36-FEAF-814F-937E-C8DB5B8B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09B0D03-B1A4-4C4C-B265-4062EB98A308}"/>
              </a:ext>
            </a:extLst>
          </p:cNvPr>
          <p:cNvSpPr txBox="1"/>
          <p:nvPr/>
        </p:nvSpPr>
        <p:spPr>
          <a:xfrm>
            <a:off x="565150" y="1578209"/>
            <a:ext cx="431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Reprezentacja algorytmu (najczęściej tekstowa) w sposób zrozumiały dla komputera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482A1D-AB1D-2A41-BC47-40FA0D92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75" y="1635359"/>
            <a:ext cx="30607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1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537E8B-7D55-684C-A8F5-DF9D46B2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762B7B-22B7-C041-9DA0-9751CCD5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Zbiory obiektów </a:t>
            </a:r>
          </a:p>
          <a:p>
            <a:r>
              <a:rPr lang="pl-PL" dirty="0"/>
              <a:t>Pozwalają na organizację obiektów oraz na wykonywanie na nich operacji</a:t>
            </a:r>
          </a:p>
          <a:p>
            <a:endParaRPr lang="pl-PL" dirty="0"/>
          </a:p>
          <a:p>
            <a:r>
              <a:rPr lang="pl-PL" dirty="0"/>
              <a:t>Tablica vs Lista</a:t>
            </a:r>
          </a:p>
        </p:txBody>
      </p:sp>
    </p:spTree>
    <p:extLst>
      <p:ext uri="{BB962C8B-B14F-4D97-AF65-F5344CB8AC3E}">
        <p14:creationId xmlns:p14="http://schemas.microsoft.com/office/powerpoint/2010/main" val="3275985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D652BA-F33E-A745-9312-F877B1CF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8B9EB-A066-294E-80C3-9BCB014F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Zestaw mechanizmów pozwalających na wykonywanie operacji na kolekcjach</a:t>
            </a:r>
          </a:p>
        </p:txBody>
      </p:sp>
    </p:spTree>
    <p:extLst>
      <p:ext uri="{BB962C8B-B14F-4D97-AF65-F5344CB8AC3E}">
        <p14:creationId xmlns:p14="http://schemas.microsoft.com/office/powerpoint/2010/main" val="15071250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3C04F8-CB1C-924A-B948-FE4EBBB2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350250" cy="1268984"/>
          </a:xfrm>
        </p:spPr>
        <p:txBody>
          <a:bodyPr>
            <a:normAutofit/>
          </a:bodyPr>
          <a:lstStyle/>
          <a:p>
            <a:r>
              <a:rPr lang="pl-PL" dirty="0" err="1"/>
              <a:t>Foreach</a:t>
            </a:r>
            <a:r>
              <a:rPr lang="pl-PL" dirty="0"/>
              <a:t>, czyli obiektowa pętla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67332-ADB9-494B-97BF-3D73730A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dirty="0" err="1"/>
              <a:t>Foreach</a:t>
            </a:r>
            <a:r>
              <a:rPr lang="pl-PL" dirty="0"/>
              <a:t> pozwala na iterację po kolekcjach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err="1"/>
              <a:t>foreach</a:t>
            </a:r>
            <a:r>
              <a:rPr lang="pl-PL" dirty="0"/>
              <a:t>(</a:t>
            </a:r>
            <a:r>
              <a:rPr lang="pl-PL" dirty="0" err="1"/>
              <a:t>var</a:t>
            </a:r>
            <a:r>
              <a:rPr lang="pl-PL" dirty="0"/>
              <a:t> a in </a:t>
            </a:r>
            <a:r>
              <a:rPr lang="pl-PL" dirty="0" err="1"/>
              <a:t>collection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Console.WriteLine</a:t>
            </a:r>
            <a:r>
              <a:rPr lang="pl-PL" dirty="0"/>
              <a:t>(</a:t>
            </a:r>
            <a:r>
              <a:rPr lang="pl-PL" dirty="0" err="1"/>
              <a:t>a.Text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09704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81B07D-365E-A647-8AC9-9656BF91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6EE220-D30F-1D4A-82BB-9CC25BA8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Transformacja stanu obiektu do postaci szeregowej, np. ciągu znaków</a:t>
            </a:r>
          </a:p>
          <a:p>
            <a:r>
              <a:rPr lang="pl-PL" dirty="0"/>
              <a:t>Wykorzystywana do zapisu stanu obiektów lub do wymiany danych między dwiema aplikacjami </a:t>
            </a:r>
          </a:p>
          <a:p>
            <a:r>
              <a:rPr lang="pl-PL" dirty="0"/>
              <a:t>Najpopularniejsze formaty to </a:t>
            </a:r>
            <a:r>
              <a:rPr lang="pl-PL" dirty="0" err="1"/>
              <a:t>xml</a:t>
            </a:r>
            <a:r>
              <a:rPr lang="pl-PL" dirty="0"/>
              <a:t>, </a:t>
            </a:r>
            <a:r>
              <a:rPr lang="pl-PL" dirty="0" err="1"/>
              <a:t>json</a:t>
            </a:r>
            <a:r>
              <a:rPr lang="pl-PL" dirty="0"/>
              <a:t>, txt oraz bin</a:t>
            </a:r>
          </a:p>
        </p:txBody>
      </p:sp>
    </p:spTree>
    <p:extLst>
      <p:ext uri="{BB962C8B-B14F-4D97-AF65-F5344CB8AC3E}">
        <p14:creationId xmlns:p14="http://schemas.microsoft.com/office/powerpoint/2010/main" val="38715601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E342D0-FA15-BD45-A884-500835ED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WPF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7830E6-0E1C-4549-865D-8427ACBB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Technologia pozwalająca na tworzenie aplikacji okienkowych dla systemu Windows</a:t>
            </a:r>
          </a:p>
          <a:p>
            <a:r>
              <a:rPr lang="pl-PL" dirty="0"/>
              <a:t>Wygląd interfejsu użytkownika opisywany jest za pomocą znacznikowego języka XAML</a:t>
            </a:r>
          </a:p>
          <a:p>
            <a:r>
              <a:rPr lang="pl-PL" dirty="0"/>
              <a:t>Komunikuje się z obiektami .NET za pomocą mechanizmu powiązań</a:t>
            </a:r>
          </a:p>
        </p:txBody>
      </p:sp>
    </p:spTree>
    <p:extLst>
      <p:ext uri="{BB962C8B-B14F-4D97-AF65-F5344CB8AC3E}">
        <p14:creationId xmlns:p14="http://schemas.microsoft.com/office/powerpoint/2010/main" val="28756207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7FE02-4363-F84A-B375-9DEB0DD3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MVVM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DD96AE-792F-9A4F-B361-45BE01222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Wzorzec architektury, którego koncepcją jest podział aplikacji na trzy warstwy: Model, </a:t>
            </a:r>
            <a:r>
              <a:rPr lang="pl-PL" dirty="0" err="1"/>
              <a:t>View</a:t>
            </a:r>
            <a:r>
              <a:rPr lang="pl-PL" dirty="0"/>
              <a:t> oraz </a:t>
            </a:r>
            <a:r>
              <a:rPr lang="pl-PL" dirty="0" err="1"/>
              <a:t>ViewModel</a:t>
            </a:r>
            <a:endParaRPr lang="pl-PL" dirty="0"/>
          </a:p>
          <a:p>
            <a:r>
              <a:rPr lang="pl-PL" dirty="0"/>
              <a:t>Warstwa Model odpowiada za definicję danych</a:t>
            </a:r>
          </a:p>
          <a:p>
            <a:r>
              <a:rPr lang="pl-PL" dirty="0"/>
              <a:t>Warstwa </a:t>
            </a:r>
            <a:r>
              <a:rPr lang="pl-PL" dirty="0" err="1"/>
              <a:t>View</a:t>
            </a:r>
            <a:r>
              <a:rPr lang="pl-PL" dirty="0"/>
              <a:t> odpowiada za UI</a:t>
            </a:r>
          </a:p>
          <a:p>
            <a:r>
              <a:rPr lang="pl-PL" dirty="0"/>
              <a:t>Warstwa </a:t>
            </a:r>
            <a:r>
              <a:rPr lang="pl-PL" dirty="0" err="1"/>
              <a:t>ViewModel</a:t>
            </a:r>
            <a:r>
              <a:rPr lang="pl-PL" dirty="0"/>
              <a:t> odpowiada za pozyskiwanie i przetwarzanie danych oraz jest źródłem powiązań dla warstwy </a:t>
            </a:r>
            <a:r>
              <a:rPr lang="pl-PL" dirty="0" err="1"/>
              <a:t>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30635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3356EB-42F1-9F43-976D-B4A1A02A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D3C3F9-5ACC-4248-A95E-ED66EB3C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Technika programowania, której założeniem jest przekazywanie w konstruktorze klasy referencji do obiektu, który ma być przez nią wykorzystywany. Najczęściej typem parametru jest interfejs, co pozwala na późniejszą podmianę implementacji</a:t>
            </a:r>
          </a:p>
        </p:txBody>
      </p:sp>
    </p:spTree>
    <p:extLst>
      <p:ext uri="{BB962C8B-B14F-4D97-AF65-F5344CB8AC3E}">
        <p14:creationId xmlns:p14="http://schemas.microsoft.com/office/powerpoint/2010/main" val="7947880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74AEEA-971F-E942-A580-4637761C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WPF - kalkulator</a:t>
            </a:r>
          </a:p>
        </p:txBody>
      </p:sp>
    </p:spTree>
    <p:extLst>
      <p:ext uri="{BB962C8B-B14F-4D97-AF65-F5344CB8AC3E}">
        <p14:creationId xmlns:p14="http://schemas.microsoft.com/office/powerpoint/2010/main" val="840271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2F29BB-B37E-C642-9CFB-589251EE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l-PL" dirty="0"/>
              <a:t>Podstawy algorytmizacji i programowania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4C93CA-4286-F044-9F7A-D62C8468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pl-PL" dirty="0"/>
              <a:t>Spotkanie 5. Aplikacja WPF - kalkulator</a:t>
            </a:r>
          </a:p>
          <a:p>
            <a:r>
              <a:rPr lang="en-US" dirty="0"/>
              <a:t>03</a:t>
            </a:r>
            <a:r>
              <a:rPr lang="pl-PL" dirty="0"/>
              <a:t>.1</a:t>
            </a:r>
            <a:r>
              <a:rPr lang="en-US" dirty="0"/>
              <a:t>2</a:t>
            </a:r>
            <a:r>
              <a:rPr lang="pl-PL" dirty="0"/>
              <a:t>.2021</a:t>
            </a:r>
          </a:p>
        </p:txBody>
      </p:sp>
      <p:pic>
        <p:nvPicPr>
          <p:cNvPr id="4" name="Picture 3" descr="Gradient geometryczny, żółty i fioletowy">
            <a:extLst>
              <a:ext uri="{FF2B5EF4-FFF2-40B4-BE49-F238E27FC236}">
                <a16:creationId xmlns:a16="http://schemas.microsoft.com/office/drawing/2014/main" id="{52C12DEE-68B1-4BFD-80F3-E78071C5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6" r="3600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167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4017C-E24B-B244-AFDE-9EB4D05D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1. Omówienie technologii WPF</a:t>
            </a:r>
          </a:p>
        </p:txBody>
      </p:sp>
    </p:spTree>
    <p:extLst>
      <p:ext uri="{BB962C8B-B14F-4D97-AF65-F5344CB8AC3E}">
        <p14:creationId xmlns:p14="http://schemas.microsoft.com/office/powerpoint/2010/main" val="63037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B4B7ECD-3532-B34B-A529-B8684375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Budowa komputera</a:t>
            </a:r>
          </a:p>
        </p:txBody>
      </p:sp>
      <p:pic>
        <p:nvPicPr>
          <p:cNvPr id="4" name="Picture 3" descr="Procesor z liczbami dwójkowymi i planem">
            <a:extLst>
              <a:ext uri="{FF2B5EF4-FFF2-40B4-BE49-F238E27FC236}">
                <a16:creationId xmlns:a16="http://schemas.microsoft.com/office/drawing/2014/main" id="{DBEBD107-E90A-4304-A86B-8D2BEDBD5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5" r="2993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4017C-E24B-B244-AFDE-9EB4D05D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8967157" cy="1270853"/>
          </a:xfrm>
        </p:spPr>
        <p:txBody>
          <a:bodyPr>
            <a:normAutofit fontScale="90000"/>
          </a:bodyPr>
          <a:lstStyle/>
          <a:p>
            <a:r>
              <a:rPr lang="pl-PL" dirty="0"/>
              <a:t>2. Implementacja wzorca MVVM i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53519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4017C-E24B-B244-AFDE-9EB4D05D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9981765" cy="1596530"/>
          </a:xfrm>
        </p:spPr>
        <p:txBody>
          <a:bodyPr>
            <a:normAutofit/>
          </a:bodyPr>
          <a:lstStyle/>
          <a:p>
            <a:r>
              <a:rPr lang="pl-PL" dirty="0"/>
              <a:t>3. Język XAML – tworzenie interfejsu użytkownika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9D24C4D-37C1-F840-BDFD-C860F7526041}"/>
              </a:ext>
            </a:extLst>
          </p:cNvPr>
          <p:cNvSpPr txBox="1"/>
          <p:nvPr/>
        </p:nvSpPr>
        <p:spPr>
          <a:xfrm>
            <a:off x="565150" y="3136612"/>
            <a:ext cx="7722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https</a:t>
            </a:r>
            <a:r>
              <a:rPr lang="pl-PL" sz="3200" dirty="0"/>
              <a:t>://</a:t>
            </a:r>
            <a:r>
              <a:rPr lang="pl-PL" sz="3200" dirty="0" err="1"/>
              <a:t>github.com</a:t>
            </a:r>
            <a:r>
              <a:rPr lang="pl-PL" sz="3200" dirty="0"/>
              <a:t>/</a:t>
            </a:r>
            <a:r>
              <a:rPr lang="pl-PL" sz="3200" dirty="0" err="1"/>
              <a:t>kolorowezworki</a:t>
            </a:r>
            <a:r>
              <a:rPr lang="pl-PL" sz="3200" dirty="0"/>
              <a:t>/</a:t>
            </a:r>
            <a:r>
              <a:rPr lang="pl-PL" sz="3200" dirty="0" err="1"/>
              <a:t>paip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5144325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4017C-E24B-B244-AFDE-9EB4D05D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9981765" cy="1596530"/>
          </a:xfrm>
        </p:spPr>
        <p:txBody>
          <a:bodyPr>
            <a:normAutofit/>
          </a:bodyPr>
          <a:lstStyle/>
          <a:p>
            <a:r>
              <a:rPr lang="pl-PL" dirty="0"/>
              <a:t>4. Warstwa </a:t>
            </a:r>
            <a:r>
              <a:rPr lang="pl-PL" dirty="0" err="1"/>
              <a:t>ViewModel</a:t>
            </a:r>
            <a:r>
              <a:rPr lang="pl-PL" dirty="0"/>
              <a:t> – logika biznesowa aplikacji</a:t>
            </a:r>
          </a:p>
        </p:txBody>
      </p:sp>
    </p:spTree>
    <p:extLst>
      <p:ext uri="{BB962C8B-B14F-4D97-AF65-F5344CB8AC3E}">
        <p14:creationId xmlns:p14="http://schemas.microsoft.com/office/powerpoint/2010/main" val="30878149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2F29BB-B37E-C642-9CFB-589251EE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l-PL" dirty="0"/>
              <a:t>Podstawy algorytmizacji i programowania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4C93CA-4286-F044-9F7A-D62C8468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pl-PL" dirty="0"/>
              <a:t>Spotkanie 6. Aplikacja kalkulator - algorytm ONP; test końcowy</a:t>
            </a:r>
          </a:p>
          <a:p>
            <a:r>
              <a:rPr lang="en-US" dirty="0"/>
              <a:t>10</a:t>
            </a:r>
            <a:r>
              <a:rPr lang="pl-PL" dirty="0"/>
              <a:t>.1</a:t>
            </a:r>
            <a:r>
              <a:rPr lang="en-US" dirty="0"/>
              <a:t>2</a:t>
            </a:r>
            <a:r>
              <a:rPr lang="pl-PL" dirty="0"/>
              <a:t>.2021</a:t>
            </a:r>
          </a:p>
        </p:txBody>
      </p:sp>
      <p:pic>
        <p:nvPicPr>
          <p:cNvPr id="4" name="Picture 3" descr="Gradient geometryczny, żółty i fioletowy">
            <a:extLst>
              <a:ext uri="{FF2B5EF4-FFF2-40B4-BE49-F238E27FC236}">
                <a16:creationId xmlns:a16="http://schemas.microsoft.com/office/drawing/2014/main" id="{52C12DEE-68B1-4BFD-80F3-E78071C5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6" r="3600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610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73CCD-F026-2B4B-8FBE-AE64BEE4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kalkulator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C43DF5-B250-A44B-9FA9-8D67012EA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645645" cy="3601212"/>
          </a:xfrm>
        </p:spPr>
        <p:txBody>
          <a:bodyPr/>
          <a:lstStyle/>
          <a:p>
            <a:r>
              <a:rPr lang="pl-PL" dirty="0"/>
              <a:t>Dodanie możliwości wprowadzenia całego działania matematycznego</a:t>
            </a:r>
          </a:p>
          <a:p>
            <a:r>
              <a:rPr lang="pl-PL" dirty="0"/>
              <a:t>Rozbudowa wyświetlacza</a:t>
            </a:r>
          </a:p>
          <a:p>
            <a:r>
              <a:rPr lang="pl-PL" dirty="0" err="1"/>
              <a:t>Stylowanie</a:t>
            </a:r>
            <a:r>
              <a:rPr lang="pl-PL" dirty="0"/>
              <a:t> warunkowe - </a:t>
            </a:r>
            <a:r>
              <a:rPr lang="pl-PL" dirty="0" err="1"/>
              <a:t>DataTrigger</a:t>
            </a:r>
            <a:endParaRPr lang="pl-PL" dirty="0"/>
          </a:p>
          <a:p>
            <a:r>
              <a:rPr lang="pl-PL" dirty="0"/>
              <a:t>Cofanie wpisywanego tekstu – </a:t>
            </a:r>
            <a:r>
              <a:rPr lang="pl-PL" dirty="0" err="1"/>
              <a:t>RepeatButton</a:t>
            </a:r>
            <a:endParaRPr lang="pl-PL" dirty="0"/>
          </a:p>
          <a:p>
            <a:r>
              <a:rPr lang="pl-PL" dirty="0"/>
              <a:t>Dodanie nawiasów</a:t>
            </a:r>
          </a:p>
          <a:p>
            <a:r>
              <a:rPr lang="pl-PL" dirty="0"/>
              <a:t>Jak komputery przetwarzają działania matematyczne? </a:t>
            </a:r>
          </a:p>
        </p:txBody>
      </p:sp>
    </p:spTree>
    <p:extLst>
      <p:ext uri="{BB962C8B-B14F-4D97-AF65-F5344CB8AC3E}">
        <p14:creationId xmlns:p14="http://schemas.microsoft.com/office/powerpoint/2010/main" val="28661813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258162-5572-9048-B9CC-3B7AD05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Odwrotna notacja polska (ONP)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10AE69-5FA8-6842-A918-76A3D262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Matematyczny zapis </a:t>
            </a:r>
            <a:r>
              <a:rPr lang="pl-PL" dirty="0" err="1"/>
              <a:t>postfiksowy</a:t>
            </a:r>
            <a:r>
              <a:rPr lang="pl-PL" dirty="0"/>
              <a:t> pozwalający na pominięcie nawiasów przy zachowaniu kolejności działań</a:t>
            </a:r>
          </a:p>
          <a:p>
            <a:r>
              <a:rPr lang="pl-PL" dirty="0"/>
              <a:t>Wykorzystywany w niektórych kalkulatorach naukowych (HP, Texas Instruments)</a:t>
            </a:r>
          </a:p>
          <a:p>
            <a:r>
              <a:rPr lang="pl-PL" dirty="0"/>
              <a:t>Ma zastosowanie w optymalizacji wyrażeń algebraicznych podczas procesu kompilacji</a:t>
            </a:r>
          </a:p>
        </p:txBody>
      </p:sp>
    </p:spTree>
    <p:extLst>
      <p:ext uri="{BB962C8B-B14F-4D97-AF65-F5344CB8AC3E}">
        <p14:creationId xmlns:p14="http://schemas.microsoft.com/office/powerpoint/2010/main" val="25968155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8D1AFB-3C17-E24B-8981-A5AF7D1B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Odwrotna notacja polska (ONP)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48654CD-6C50-684E-980F-DA9254D63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Operatory matematyczne umieszczane są po operandach</a:t>
                </a:r>
              </a:p>
              <a:p>
                <a:endParaRPr lang="pl-PL" dirty="0"/>
              </a:p>
              <a:p>
                <a:r>
                  <a:rPr lang="pl-PL" dirty="0"/>
                  <a:t>(2</a:t>
                </a:r>
                <a:r>
                  <a:rPr lang="pl-PL" dirty="0">
                    <a:solidFill>
                      <a:srgbClr val="0070C0"/>
                    </a:solidFill>
                  </a:rPr>
                  <a:t>+</a:t>
                </a:r>
                <a:r>
                  <a:rPr lang="pl-PL" dirty="0"/>
                  <a:t>3)</a:t>
                </a:r>
                <a:r>
                  <a:rPr lang="pl-PL" dirty="0">
                    <a:solidFill>
                      <a:srgbClr val="0070C0"/>
                    </a:solidFill>
                  </a:rPr>
                  <a:t>×</a:t>
                </a:r>
                <a:r>
                  <a:rPr lang="pl-PL" dirty="0"/>
                  <a:t>5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pl-PL" dirty="0"/>
                  <a:t> 2 3 </a:t>
                </a:r>
                <a:r>
                  <a:rPr lang="pl-PL" dirty="0">
                    <a:solidFill>
                      <a:srgbClr val="0070C0"/>
                    </a:solidFill>
                  </a:rPr>
                  <a:t>+</a:t>
                </a:r>
                <a:r>
                  <a:rPr lang="pl-PL" dirty="0"/>
                  <a:t> 5 </a:t>
                </a:r>
                <a:r>
                  <a:rPr lang="pl-PL" dirty="0">
                    <a:solidFill>
                      <a:srgbClr val="0070C0"/>
                    </a:solidFill>
                  </a:rPr>
                  <a:t>×</a:t>
                </a:r>
              </a:p>
              <a:p>
                <a:r>
                  <a:rPr lang="pl-PL" dirty="0"/>
                  <a:t>((2+7)/3+(14−3)×4)/2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pl-PL" dirty="0"/>
                  <a:t> 2 7 + 3 / 14 3 − 4 × + 2 /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48654CD-6C50-684E-980F-DA9254D63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9" t="-1053" r="-1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2202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8D1AFB-3C17-E24B-8981-A5AF7D1B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Stos – przypomnienie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8654CD-6C50-684E-980F-DA9254D6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5530849" cy="360121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Nazwa klasy: </a:t>
            </a:r>
            <a:r>
              <a:rPr lang="pl-PL" dirty="0" err="1"/>
              <a:t>Stack</a:t>
            </a:r>
            <a:r>
              <a:rPr lang="pl-PL" dirty="0"/>
              <a:t>&lt;T&gt;</a:t>
            </a:r>
          </a:p>
          <a:p>
            <a:r>
              <a:rPr lang="pl-PL" dirty="0"/>
              <a:t>Stos jest kolekcją elementów tego samego typu (podobnie jak List&lt;T&gt;)</a:t>
            </a:r>
          </a:p>
          <a:p>
            <a:r>
              <a:rPr lang="pl-PL" dirty="0"/>
              <a:t>Elementy mogą być dopisywane jedynie na szczyt stosu (</a:t>
            </a:r>
            <a:r>
              <a:rPr lang="pl-PL" dirty="0" err="1"/>
              <a:t>Push</a:t>
            </a:r>
            <a:r>
              <a:rPr lang="pl-PL" dirty="0"/>
              <a:t>)</a:t>
            </a:r>
          </a:p>
          <a:p>
            <a:r>
              <a:rPr lang="pl-PL" dirty="0"/>
              <a:t>Elementy mogą być pobierane jedynie ze szczytu stosu (Pop)</a:t>
            </a:r>
          </a:p>
          <a:p>
            <a:r>
              <a:rPr lang="pl-PL" dirty="0"/>
              <a:t>Element na szczycie stosu może być podglądany (</a:t>
            </a:r>
            <a:r>
              <a:rPr lang="pl-PL" dirty="0" err="1"/>
              <a:t>Peek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BA8375-61ED-884B-A3CA-8C31A2115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74" y="2039874"/>
            <a:ext cx="3297194" cy="32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481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04E26-474C-3E4A-A994-EEFDE4FA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Konwersja na ONP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185388-5470-8944-962D-6F117898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480893" cy="3927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Dla każdego składnika działania:</a:t>
            </a:r>
          </a:p>
          <a:p>
            <a:r>
              <a:rPr lang="pl-PL" dirty="0"/>
              <a:t>Jeśli składnik jest </a:t>
            </a:r>
            <a:r>
              <a:rPr lang="pl-PL" b="1" dirty="0"/>
              <a:t>liczbą</a:t>
            </a:r>
            <a:r>
              <a:rPr lang="pl-PL" dirty="0"/>
              <a:t>, dopisz do wyjścia</a:t>
            </a:r>
          </a:p>
          <a:p>
            <a:r>
              <a:rPr lang="pl-PL" dirty="0"/>
              <a:t>Jeśli składnik jest </a:t>
            </a:r>
            <a:r>
              <a:rPr lang="pl-PL" b="1" dirty="0"/>
              <a:t>nawiasem lewym</a:t>
            </a:r>
            <a:r>
              <a:rPr lang="pl-PL" dirty="0"/>
              <a:t>, odłóż na stos</a:t>
            </a:r>
          </a:p>
          <a:p>
            <a:r>
              <a:rPr lang="pl-PL" dirty="0"/>
              <a:t>Jeśli składnik jest </a:t>
            </a:r>
            <a:r>
              <a:rPr lang="pl-PL" b="1" dirty="0"/>
              <a:t>nawiasem prawym</a:t>
            </a:r>
            <a:r>
              <a:rPr lang="pl-PL" dirty="0"/>
              <a:t>, dopisuj do wyjścia elementy ze stosu aż do napotkania nawiasu lewego</a:t>
            </a:r>
          </a:p>
          <a:p>
            <a:r>
              <a:rPr lang="pl-PL" dirty="0"/>
              <a:t>Jeśli składnik jest </a:t>
            </a:r>
            <a:r>
              <a:rPr lang="pl-PL" b="1" dirty="0"/>
              <a:t>operatorem</a:t>
            </a:r>
            <a:r>
              <a:rPr lang="pl-PL" dirty="0"/>
              <a:t>, i priorytet jest wyższy od operatora na stosie, wypisz wszystkie niższe operatory ze stosu na wyjście; umieść operator na stosie</a:t>
            </a:r>
          </a:p>
          <a:p>
            <a:pPr marL="0" indent="0">
              <a:buNone/>
            </a:pPr>
            <a:r>
              <a:rPr lang="pl-PL" dirty="0"/>
              <a:t>Na końcu: dopisz elementy ze stosu do wyjścia</a:t>
            </a:r>
          </a:p>
        </p:txBody>
      </p:sp>
    </p:spTree>
    <p:extLst>
      <p:ext uri="{BB962C8B-B14F-4D97-AF65-F5344CB8AC3E}">
        <p14:creationId xmlns:p14="http://schemas.microsoft.com/office/powerpoint/2010/main" val="16416784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CD7AB1-7553-1E46-8920-025468EC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Obliczanie wartości ONP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68297A-897C-2C46-A9E2-949CC6BA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Dla każdego składnika działania:</a:t>
            </a:r>
          </a:p>
          <a:p>
            <a:r>
              <a:rPr lang="pl-PL" dirty="0"/>
              <a:t>Jeśli składnik jest </a:t>
            </a:r>
            <a:r>
              <a:rPr lang="pl-PL" b="1" dirty="0"/>
              <a:t>liczbą</a:t>
            </a:r>
            <a:r>
              <a:rPr lang="pl-PL" dirty="0"/>
              <a:t>, odłóż na stos</a:t>
            </a:r>
          </a:p>
          <a:p>
            <a:r>
              <a:rPr lang="pl-PL" dirty="0"/>
              <a:t>Jeśli składnik jest </a:t>
            </a:r>
            <a:r>
              <a:rPr lang="pl-PL" b="1" dirty="0"/>
              <a:t>operatorem</a:t>
            </a:r>
            <a:r>
              <a:rPr lang="pl-PL" dirty="0"/>
              <a:t>, pobierz ze stosu liczby </a:t>
            </a:r>
            <a:r>
              <a:rPr lang="pl-PL" b="1" dirty="0"/>
              <a:t>a</a:t>
            </a:r>
            <a:r>
              <a:rPr lang="pl-PL" dirty="0"/>
              <a:t> i </a:t>
            </a:r>
            <a:r>
              <a:rPr lang="pl-PL" b="1" dirty="0"/>
              <a:t>b, </a:t>
            </a:r>
            <a:r>
              <a:rPr lang="pl-PL" dirty="0"/>
              <a:t>wykonaj działanie </a:t>
            </a:r>
            <a:r>
              <a:rPr lang="pl-PL" b="1" dirty="0"/>
              <a:t>b</a:t>
            </a:r>
            <a:r>
              <a:rPr lang="pl-PL" dirty="0"/>
              <a:t> operator </a:t>
            </a:r>
            <a:r>
              <a:rPr lang="pl-PL" b="1" dirty="0"/>
              <a:t>a</a:t>
            </a:r>
            <a:r>
              <a:rPr lang="pl-PL" dirty="0"/>
              <a:t>, następnie wynik odłóż na stos</a:t>
            </a:r>
          </a:p>
          <a:p>
            <a:pPr marL="0" indent="0">
              <a:buNone/>
            </a:pPr>
            <a:r>
              <a:rPr lang="pl-PL" dirty="0"/>
              <a:t>Ostatnim elementem stosu będzie wynik</a:t>
            </a:r>
          </a:p>
        </p:txBody>
      </p:sp>
    </p:spTree>
    <p:extLst>
      <p:ext uri="{BB962C8B-B14F-4D97-AF65-F5344CB8AC3E}">
        <p14:creationId xmlns:p14="http://schemas.microsoft.com/office/powerpoint/2010/main" val="108007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D410056-A838-924B-8B9D-C12894AB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802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Systemy liczbowe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7EC9AD-CA71-1049-BCC5-82D51B46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802" y="2160016"/>
            <a:ext cx="4133560" cy="3601212"/>
          </a:xfrm>
        </p:spPr>
        <p:txBody>
          <a:bodyPr>
            <a:normAutofit/>
          </a:bodyPr>
          <a:lstStyle/>
          <a:p>
            <a:r>
              <a:rPr lang="pl-PL" dirty="0"/>
              <a:t>Decymalny (dziesiętny)</a:t>
            </a:r>
          </a:p>
          <a:p>
            <a:r>
              <a:rPr lang="pl-PL" dirty="0"/>
              <a:t>Binarny (dwójkowy)</a:t>
            </a:r>
          </a:p>
          <a:p>
            <a:r>
              <a:rPr lang="pl-PL" dirty="0"/>
              <a:t>Oktalny (ósemkowy)</a:t>
            </a:r>
          </a:p>
          <a:p>
            <a:r>
              <a:rPr lang="pl-PL" dirty="0"/>
              <a:t>Heksadecymalny (szesnastkowy)</a:t>
            </a:r>
          </a:p>
        </p:txBody>
      </p:sp>
      <p:pic>
        <p:nvPicPr>
          <p:cNvPr id="5" name="Picture 4" descr="Dane programistyczne na monitorze komputera">
            <a:extLst>
              <a:ext uri="{FF2B5EF4-FFF2-40B4-BE49-F238E27FC236}">
                <a16:creationId xmlns:a16="http://schemas.microsoft.com/office/drawing/2014/main" id="{729E8F66-B253-46CF-B913-2877A6E85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1" r="11315" b="-2"/>
          <a:stretch/>
        </p:blipFill>
        <p:spPr>
          <a:xfrm>
            <a:off x="-2814613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838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2F29BB-B37E-C642-9CFB-589251EE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l-PL" dirty="0"/>
              <a:t>Podstawy algorytmizacji i programowania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4C93CA-4286-F044-9F7A-D62C8468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883742" cy="1475177"/>
          </a:xfrm>
        </p:spPr>
        <p:txBody>
          <a:bodyPr>
            <a:normAutofit/>
          </a:bodyPr>
          <a:lstStyle/>
          <a:p>
            <a:r>
              <a:rPr lang="pl-PL" dirty="0"/>
              <a:t>Spotkanie </a:t>
            </a:r>
            <a:r>
              <a:rPr lang="en-US" dirty="0"/>
              <a:t>7</a:t>
            </a:r>
            <a:r>
              <a:rPr lang="pl-PL" dirty="0"/>
              <a:t>. </a:t>
            </a:r>
            <a:r>
              <a:rPr lang="en-US" dirty="0" err="1"/>
              <a:t>Aplikacje</a:t>
            </a:r>
            <a:r>
              <a:rPr lang="en-US" dirty="0"/>
              <a:t> </a:t>
            </a:r>
            <a:r>
              <a:rPr lang="en-US" dirty="0" err="1"/>
              <a:t>sieciowe</a:t>
            </a:r>
            <a:r>
              <a:rPr lang="en-US" dirty="0"/>
              <a:t> –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14</a:t>
            </a:r>
            <a:r>
              <a:rPr lang="pl-PL" dirty="0"/>
              <a:t>.</a:t>
            </a:r>
            <a:r>
              <a:rPr lang="en-US" dirty="0"/>
              <a:t>02</a:t>
            </a:r>
            <a:r>
              <a:rPr lang="pl-PL" dirty="0"/>
              <a:t>.202</a:t>
            </a:r>
            <a:r>
              <a:rPr lang="en-US" dirty="0"/>
              <a:t>2</a:t>
            </a:r>
            <a:endParaRPr lang="pl-PL" dirty="0"/>
          </a:p>
        </p:txBody>
      </p:sp>
      <p:pic>
        <p:nvPicPr>
          <p:cNvPr id="4" name="Picture 3" descr="Gradient geometryczny, żółty i fioletowy">
            <a:extLst>
              <a:ext uri="{FF2B5EF4-FFF2-40B4-BE49-F238E27FC236}">
                <a16:creationId xmlns:a16="http://schemas.microsoft.com/office/drawing/2014/main" id="{52C12DEE-68B1-4BFD-80F3-E78071C5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6" r="3600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196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725AA2-646C-4EBF-BE59-84D49E69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A0CD9D8-D3E0-46B6-9B05-3768FC84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50" y="1237562"/>
            <a:ext cx="5944499" cy="47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05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AEE3B-D102-42DE-A5F0-71DCE963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podstawie</a:t>
            </a:r>
            <a:r>
              <a:rPr lang="en-US" dirty="0"/>
              <a:t> </a:t>
            </a:r>
            <a:r>
              <a:rPr lang="en-US" dirty="0" err="1"/>
              <a:t>poprzednich</a:t>
            </a:r>
            <a:r>
              <a:rPr lang="en-US" dirty="0"/>
              <a:t> </a:t>
            </a:r>
            <a:r>
              <a:rPr lang="en-US" dirty="0" err="1"/>
              <a:t>zadań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960E49-7142-455A-B624-4E436F1D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https://github.com/kolorowezworki/paip</a:t>
            </a:r>
          </a:p>
        </p:txBody>
      </p:sp>
    </p:spTree>
    <p:extLst>
      <p:ext uri="{BB962C8B-B14F-4D97-AF65-F5344CB8AC3E}">
        <p14:creationId xmlns:p14="http://schemas.microsoft.com/office/powerpoint/2010/main" val="42073681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725AA2-646C-4EBF-BE59-84D49E69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B6986B2-8F27-45D6-89D2-068B2878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297" y="643889"/>
            <a:ext cx="4718075" cy="3918402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B82FAD4B-7980-4618-8D7D-2FD144FF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/>
          <a:lstStyle/>
          <a:p>
            <a:r>
              <a:rPr lang="en-US" dirty="0" err="1"/>
              <a:t>Technologia</a:t>
            </a:r>
            <a:r>
              <a:rPr lang="en-US" dirty="0"/>
              <a:t> Microsoft </a:t>
            </a:r>
            <a:r>
              <a:rPr lang="en-US" dirty="0" err="1"/>
              <a:t>oparta</a:t>
            </a:r>
            <a:r>
              <a:rPr lang="en-US" dirty="0"/>
              <a:t> o WebSocket</a:t>
            </a:r>
          </a:p>
          <a:p>
            <a:r>
              <a:rPr lang="en-US" dirty="0" err="1"/>
              <a:t>Wzorowana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MQTT</a:t>
            </a:r>
          </a:p>
          <a:p>
            <a:r>
              <a:rPr lang="en-US" dirty="0"/>
              <a:t>Do </a:t>
            </a:r>
            <a:r>
              <a:rPr lang="en-US" dirty="0" err="1"/>
              <a:t>negocjacji</a:t>
            </a:r>
            <a:r>
              <a:rPr lang="en-US" dirty="0"/>
              <a:t> </a:t>
            </a:r>
            <a:r>
              <a:rPr lang="en-US" dirty="0" err="1"/>
              <a:t>połączenia</a:t>
            </a:r>
            <a:r>
              <a:rPr lang="en-US" dirty="0"/>
              <a:t> </a:t>
            </a:r>
            <a:r>
              <a:rPr lang="en-US" dirty="0" err="1"/>
              <a:t>wykorzystuje</a:t>
            </a:r>
            <a:r>
              <a:rPr lang="en-US" dirty="0"/>
              <a:t> HTTP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0300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4AE4FA-FCE0-4605-B4C6-1AA09D2B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Czat</a:t>
            </a:r>
            <a:r>
              <a:rPr lang="en-US" dirty="0"/>
              <a:t> – </a:t>
            </a:r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internetowa</a:t>
            </a:r>
            <a:r>
              <a:rPr lang="en-US" dirty="0"/>
              <a:t> w </a:t>
            </a:r>
            <a:r>
              <a:rPr lang="en-US" dirty="0" err="1"/>
              <a:t>architekturze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 - </a:t>
            </a:r>
            <a:r>
              <a:rPr lang="en-US" dirty="0" err="1"/>
              <a:t>serwer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4221C8-EFC6-4CD0-80EF-6F57AA76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8673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94E4B2-E0B1-3C4F-BF6C-32DB0CA9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154" y="2671445"/>
            <a:ext cx="4451692" cy="1515110"/>
          </a:xfrm>
        </p:spPr>
        <p:txBody>
          <a:bodyPr>
            <a:noAutofit/>
          </a:bodyPr>
          <a:lstStyle/>
          <a:p>
            <a:pPr algn="ctr"/>
            <a:r>
              <a:rPr lang="pl-PL" sz="7200" dirty="0"/>
              <a:t>Dziękuję!</a:t>
            </a:r>
          </a:p>
        </p:txBody>
      </p:sp>
    </p:spTree>
    <p:extLst>
      <p:ext uri="{BB962C8B-B14F-4D97-AF65-F5344CB8AC3E}">
        <p14:creationId xmlns:p14="http://schemas.microsoft.com/office/powerpoint/2010/main" val="40237373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{0A3050BA-3216-F246-A907-4E4F9E3B41F8}tf10001120</Template>
  <TotalTime>1054</TotalTime>
  <Words>1881</Words>
  <Application>Microsoft Office PowerPoint</Application>
  <PresentationFormat>Panoramiczny</PresentationFormat>
  <Paragraphs>420</Paragraphs>
  <Slides>95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95</vt:i4>
      </vt:variant>
    </vt:vector>
  </HeadingPairs>
  <TitlesOfParts>
    <vt:vector size="100" baseType="lpstr">
      <vt:lpstr>Arial</vt:lpstr>
      <vt:lpstr>Cambria Math</vt:lpstr>
      <vt:lpstr>Cascadia Mono</vt:lpstr>
      <vt:lpstr>Neue Haas Grotesk Text Pro</vt:lpstr>
      <vt:lpstr>PunchcardVTI</vt:lpstr>
      <vt:lpstr>Podstawy algorytmizacji i programowania</vt:lpstr>
      <vt:lpstr>Poznajmy się ;) </vt:lpstr>
      <vt:lpstr>Roadmap</vt:lpstr>
      <vt:lpstr>Algorytm</vt:lpstr>
      <vt:lpstr>Schemat blokowy</vt:lpstr>
      <vt:lpstr>Prezentacja programu PowerPoint</vt:lpstr>
      <vt:lpstr>Program</vt:lpstr>
      <vt:lpstr>Budowa komputera</vt:lpstr>
      <vt:lpstr>Systemy liczbowe</vt:lpstr>
      <vt:lpstr>Bramki logiczne</vt:lpstr>
      <vt:lpstr>Procesor</vt:lpstr>
      <vt:lpstr>Pamięć</vt:lpstr>
      <vt:lpstr>System plików</vt:lpstr>
      <vt:lpstr>Języki programowania</vt:lpstr>
      <vt:lpstr>Paradygmaty</vt:lpstr>
      <vt:lpstr>Kontrola typów</vt:lpstr>
      <vt:lpstr>Sposób wykonania</vt:lpstr>
      <vt:lpstr>Poziom języka</vt:lpstr>
      <vt:lpstr>Zintegrowane środowisko programistyczne</vt:lpstr>
      <vt:lpstr>Podstawy algorytmizacji i programowania</vt:lpstr>
      <vt:lpstr>Budowa programu C#</vt:lpstr>
      <vt:lpstr>Przestrzeń nazw (namespace)</vt:lpstr>
      <vt:lpstr>Klasa (Class)</vt:lpstr>
      <vt:lpstr>Struktura (Struct)</vt:lpstr>
      <vt:lpstr>Zmienna (var)</vt:lpstr>
      <vt:lpstr>Funkcja ()</vt:lpstr>
      <vt:lpstr>Typ</vt:lpstr>
      <vt:lpstr>Podstawowe typy języka C#</vt:lpstr>
      <vt:lpstr>Zamiana typów</vt:lpstr>
      <vt:lpstr>Tablice []</vt:lpstr>
      <vt:lpstr>Operatory matematyczne</vt:lpstr>
      <vt:lpstr>Operatory logiczne</vt:lpstr>
      <vt:lpstr>Operatory binarne</vt:lpstr>
      <vt:lpstr>Operatory przypisania</vt:lpstr>
      <vt:lpstr>Słowa kluczowe</vt:lpstr>
      <vt:lpstr>Standardowy strumień</vt:lpstr>
      <vt:lpstr>Instrukcja warunkowa</vt:lpstr>
      <vt:lpstr>Instrukcja skoku</vt:lpstr>
      <vt:lpstr>Złożona instrukcja skoku</vt:lpstr>
      <vt:lpstr>Pętla while</vt:lpstr>
      <vt:lpstr>Pętla for</vt:lpstr>
      <vt:lpstr>Plan działania </vt:lpstr>
      <vt:lpstr>Zadanie 1 - silnia</vt:lpstr>
      <vt:lpstr>Zadanie 2 – liczba pierwsza</vt:lpstr>
      <vt:lpstr>Zadanie 3 - pizza</vt:lpstr>
      <vt:lpstr>Zadanie 4 – suma cyfr</vt:lpstr>
      <vt:lpstr>Zadanie 5 - nwd</vt:lpstr>
      <vt:lpstr>Zadanie 6 – średnia ważona</vt:lpstr>
      <vt:lpstr>Zadanie 7 – systemy liczbowe</vt:lpstr>
      <vt:lpstr>Bonus – BSOD ;)</vt:lpstr>
      <vt:lpstr>Podstawy algorytmizacji i programowania</vt:lpstr>
      <vt:lpstr>Zadanie 8 - PESEL</vt:lpstr>
      <vt:lpstr>Zadanie 9 – PESEL II</vt:lpstr>
      <vt:lpstr>Zadanie 10 – szyfr Cezara</vt:lpstr>
      <vt:lpstr>Rekurencja</vt:lpstr>
      <vt:lpstr>Ćwiczenie</vt:lpstr>
      <vt:lpstr>Operacje na plikach</vt:lpstr>
      <vt:lpstr>Zadanie</vt:lpstr>
      <vt:lpstr>Algorytmy sortowania</vt:lpstr>
      <vt:lpstr>Zadanie</vt:lpstr>
      <vt:lpstr>Podstawy algorytmizacji i programowania</vt:lpstr>
      <vt:lpstr>Podejście obiektowe</vt:lpstr>
      <vt:lpstr>Obiekt</vt:lpstr>
      <vt:lpstr>Paradygmaty podejścia obiektowego</vt:lpstr>
      <vt:lpstr>Abstrakcja</vt:lpstr>
      <vt:lpstr>Hermetyzacja</vt:lpstr>
      <vt:lpstr>Polimorfizm</vt:lpstr>
      <vt:lpstr>Dziedziczenie</vt:lpstr>
      <vt:lpstr>Interfejs</vt:lpstr>
      <vt:lpstr>Kolekcje</vt:lpstr>
      <vt:lpstr>LINQ</vt:lpstr>
      <vt:lpstr>Foreach, czyli obiektowa pętla</vt:lpstr>
      <vt:lpstr>Serializacja</vt:lpstr>
      <vt:lpstr>WPF</vt:lpstr>
      <vt:lpstr>MVVM</vt:lpstr>
      <vt:lpstr>Wstrzykiwanie zależności</vt:lpstr>
      <vt:lpstr>Aplikacja WPF - kalkulator</vt:lpstr>
      <vt:lpstr>Podstawy algorytmizacji i programowania</vt:lpstr>
      <vt:lpstr>1. Omówienie technologii WPF</vt:lpstr>
      <vt:lpstr>2. Implementacja wzorca MVVM i Dependency Injection</vt:lpstr>
      <vt:lpstr>3. Język XAML – tworzenie interfejsu użytkownika</vt:lpstr>
      <vt:lpstr>4. Warstwa ViewModel – logika biznesowa aplikacji</vt:lpstr>
      <vt:lpstr>Podstawy algorytmizacji i programowania</vt:lpstr>
      <vt:lpstr>Aplikacja kalkulator</vt:lpstr>
      <vt:lpstr>Odwrotna notacja polska (ONP)</vt:lpstr>
      <vt:lpstr>Odwrotna notacja polska (ONP)</vt:lpstr>
      <vt:lpstr>Stos – przypomnienie </vt:lpstr>
      <vt:lpstr>Konwersja na ONP</vt:lpstr>
      <vt:lpstr>Obliczanie wartości ONP</vt:lpstr>
      <vt:lpstr>Podstawy algorytmizacji i programowania</vt:lpstr>
      <vt:lpstr>WebAPI</vt:lpstr>
      <vt:lpstr>Implementacja WebAPI na podstawie poprzednich zadań</vt:lpstr>
      <vt:lpstr>SignalR</vt:lpstr>
      <vt:lpstr>Czat – aplikacja internetowa w architekturze klient - serwer</vt:lpstr>
      <vt:lpstr>Dziękuję!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algorytmizacji i programowania</dc:title>
  <dc:creator>Adam Fierek</dc:creator>
  <cp:lastModifiedBy>Adam Fierek</cp:lastModifiedBy>
  <cp:revision>4</cp:revision>
  <dcterms:created xsi:type="dcterms:W3CDTF">2021-10-28T17:38:57Z</dcterms:created>
  <dcterms:modified xsi:type="dcterms:W3CDTF">2022-02-14T16:29:05Z</dcterms:modified>
</cp:coreProperties>
</file>