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088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abs.jstor.org/projects/" TargetMode="External"/><Relationship Id="rId3" Type="http://schemas.openxmlformats.org/officeDocument/2006/relationships/hyperlink" Target="https://labs.jstor.org/topicgraph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Named entity recognition using topic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Traveler’s Lab</a:t>
            </a:r>
            <a:br>
              <a:rPr lang="en-US" dirty="0" smtClean="0"/>
            </a:br>
            <a:r>
              <a:rPr lang="en-US" dirty="0" smtClean="0"/>
              <a:t>Wesleyan University</a:t>
            </a:r>
            <a:br>
              <a:rPr lang="en-US" dirty="0" smtClean="0"/>
            </a:br>
            <a:r>
              <a:rPr lang="en-US" dirty="0" smtClean="0"/>
              <a:t>September 25, 2018</a:t>
            </a:r>
          </a:p>
        </p:txBody>
      </p:sp>
    </p:spTree>
    <p:extLst>
      <p:ext uri="{BB962C8B-B14F-4D97-AF65-F5344CB8AC3E}">
        <p14:creationId xmlns:p14="http://schemas.microsoft.com/office/powerpoint/2010/main" val="3842265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Finding a pattern for entity</a:t>
            </a:r>
          </a:p>
          <a:p>
            <a:pPr lvl="1"/>
            <a:r>
              <a:rPr lang="en-US" dirty="0"/>
              <a:t>Single or multi-word, are dots allowed? </a:t>
            </a:r>
            <a:r>
              <a:rPr lang="en-US" i="1" dirty="0" err="1"/>
              <a:t>Korykos</a:t>
            </a:r>
            <a:r>
              <a:rPr lang="en-US" dirty="0"/>
              <a:t> vs. </a:t>
            </a:r>
            <a:r>
              <a:rPr lang="en-US" i="1" dirty="0" smtClean="0"/>
              <a:t>St</a:t>
            </a:r>
            <a:r>
              <a:rPr lang="en-US" i="1" dirty="0"/>
              <a:t>. Thomas</a:t>
            </a:r>
          </a:p>
          <a:p>
            <a:r>
              <a:rPr lang="en-US" dirty="0" smtClean="0"/>
              <a:t>Size of the window: 1, 2, or 3 words</a:t>
            </a:r>
          </a:p>
          <a:p>
            <a:pPr lvl="1"/>
            <a:r>
              <a:rPr lang="en-US" dirty="0" smtClean="0"/>
              <a:t>Larger window means fewer ‘documents’</a:t>
            </a:r>
          </a:p>
          <a:p>
            <a:r>
              <a:rPr lang="en-US" dirty="0"/>
              <a:t>S</a:t>
            </a:r>
            <a:r>
              <a:rPr lang="en-US" dirty="0" smtClean="0"/>
              <a:t>uffix to show the side (left or right)</a:t>
            </a:r>
          </a:p>
          <a:p>
            <a:pPr lvl="1"/>
            <a:r>
              <a:rPr lang="en-US" dirty="0" smtClean="0"/>
              <a:t>Reduces term frequencies</a:t>
            </a:r>
          </a:p>
          <a:p>
            <a:r>
              <a:rPr lang="en-US" dirty="0" smtClean="0"/>
              <a:t>How to handle punctuation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ommas limit the size of a context window</a:t>
            </a:r>
          </a:p>
        </p:txBody>
      </p:sp>
    </p:spTree>
    <p:extLst>
      <p:ext uri="{BB962C8B-B14F-4D97-AF65-F5344CB8AC3E}">
        <p14:creationId xmlns:p14="http://schemas.microsoft.com/office/powerpoint/2010/main" val="3836812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Pattern for the entity</a:t>
            </a:r>
          </a:p>
          <a:p>
            <a:endParaRPr lang="en-US" sz="2800" dirty="0" smtClean="0"/>
          </a:p>
          <a:p>
            <a:r>
              <a:rPr lang="en-US" sz="2800" dirty="0" smtClean="0"/>
              <a:t>Pattern for the entity and the context</a:t>
            </a:r>
          </a:p>
          <a:p>
            <a:endParaRPr lang="en-US" sz="2800" dirty="0" smtClean="0"/>
          </a:p>
          <a:p>
            <a:r>
              <a:rPr lang="en-US" sz="2800" dirty="0" smtClean="0"/>
              <a:t>Symbols: </a:t>
            </a:r>
            <a:r>
              <a:rPr lang="en-US" sz="2800" u="sng" dirty="0" smtClean="0"/>
              <a:t>?</a:t>
            </a:r>
            <a:r>
              <a:rPr lang="en-US" sz="2800" dirty="0" smtClean="0"/>
              <a:t> </a:t>
            </a:r>
            <a:r>
              <a:rPr lang="mr-IN" sz="2800" dirty="0" smtClean="0"/>
              <a:t>–</a:t>
            </a:r>
            <a:r>
              <a:rPr lang="en-US" sz="2800" dirty="0" smtClean="0"/>
              <a:t> occurs 0 or 1 time, </a:t>
            </a:r>
            <a:r>
              <a:rPr lang="en-US" sz="2800" u="sng" dirty="0" smtClean="0"/>
              <a:t>{2}</a:t>
            </a:r>
            <a:r>
              <a:rPr lang="en-US" sz="2800" dirty="0" smtClean="0"/>
              <a:t> occurs 2 times,</a:t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800" u="sng" dirty="0" smtClean="0"/>
              <a:t>+</a:t>
            </a:r>
            <a:r>
              <a:rPr lang="en-US" sz="2800" dirty="0" smtClean="0"/>
              <a:t> - occurs 1 or more times</a:t>
            </a:r>
            <a:endParaRPr lang="en-US" sz="2800" dirty="0"/>
          </a:p>
        </p:txBody>
      </p:sp>
      <p:pic>
        <p:nvPicPr>
          <p:cNvPr id="4" name="Picture 3" descr="Screen Shot 2018-09-25 at 11.14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725" y="1709442"/>
            <a:ext cx="3737894" cy="568013"/>
          </a:xfrm>
          <a:prstGeom prst="rect">
            <a:avLst/>
          </a:prstGeom>
        </p:spPr>
      </p:pic>
      <p:pic>
        <p:nvPicPr>
          <p:cNvPr id="6" name="Picture 5" descr="Screen Shot 2018-09-25 at 11.16.2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76" y="2758319"/>
            <a:ext cx="7694990" cy="53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48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Parameter ‘alpha’ affects the proportions of topics.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lpha &gt; 1 </a:t>
            </a:r>
            <a:r>
              <a:rPr lang="mr-IN" sz="2800" dirty="0" smtClean="0"/>
              <a:t>–</a:t>
            </a:r>
            <a:r>
              <a:rPr lang="en-US" sz="2800" dirty="0" smtClean="0"/>
              <a:t> proportions closer to 50/50</a:t>
            </a:r>
          </a:p>
          <a:p>
            <a:r>
              <a:rPr lang="en-US" sz="2800" dirty="0" smtClean="0"/>
              <a:t>Run time depends on </a:t>
            </a:r>
            <a:r>
              <a:rPr lang="en-US" sz="2800" dirty="0" err="1" smtClean="0"/>
              <a:t>dtm</a:t>
            </a:r>
            <a:r>
              <a:rPr lang="en-US" sz="2800" dirty="0" smtClean="0"/>
              <a:t> size, number </a:t>
            </a:r>
            <a:r>
              <a:rPr lang="en-US" sz="2800" smtClean="0"/>
              <a:t>of iterations</a:t>
            </a:r>
            <a:endParaRPr lang="en-US" sz="2800" dirty="0"/>
          </a:p>
        </p:txBody>
      </p:sp>
      <p:pic>
        <p:nvPicPr>
          <p:cNvPr id="4" name="Picture 3" descr="Screen Shot 2018-09-25 at 11.31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42" y="1412730"/>
            <a:ext cx="5384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81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Table with </a:t>
            </a:r>
            <a:br>
              <a:rPr lang="en-US" sz="2000" dirty="0" smtClean="0"/>
            </a:br>
            <a:r>
              <a:rPr lang="en-US" sz="2000" dirty="0" smtClean="0"/>
              <a:t>probabilities of </a:t>
            </a:r>
            <a:br>
              <a:rPr lang="en-US" sz="2000" dirty="0" smtClean="0"/>
            </a:br>
            <a:r>
              <a:rPr lang="en-US" sz="2000" dirty="0" smtClean="0"/>
              <a:t>topics in documents</a:t>
            </a:r>
          </a:p>
          <a:p>
            <a:r>
              <a:rPr lang="en-US" sz="2000" dirty="0" smtClean="0"/>
              <a:t>Each document </a:t>
            </a:r>
            <a:r>
              <a:rPr lang="mr-IN" sz="2000" dirty="0" smtClean="0"/>
              <a:t>–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context of one entity</a:t>
            </a:r>
          </a:p>
          <a:p>
            <a:r>
              <a:rPr lang="en-US" sz="2000" dirty="0" smtClean="0"/>
              <a:t>Topic numbering is </a:t>
            </a:r>
            <a:br>
              <a:rPr lang="en-US" sz="2000" dirty="0" smtClean="0"/>
            </a:br>
            <a:r>
              <a:rPr lang="en-US" sz="2000" dirty="0" smtClean="0"/>
              <a:t>arbitrary</a:t>
            </a:r>
          </a:p>
          <a:p>
            <a:endParaRPr lang="en-US" dirty="0"/>
          </a:p>
        </p:txBody>
      </p:sp>
      <p:pic>
        <p:nvPicPr>
          <p:cNvPr id="6" name="Picture 5" descr="Screen Shot 2018-09-25 at 11.34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00151"/>
            <a:ext cx="38354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0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type of “soft” clustering used for content discovery and classification</a:t>
            </a:r>
          </a:p>
          <a:p>
            <a:r>
              <a:rPr lang="en-US" dirty="0" smtClean="0"/>
              <a:t>Topics are collections of words</a:t>
            </a:r>
          </a:p>
          <a:p>
            <a:pPr lvl="1"/>
            <a:r>
              <a:rPr lang="en-US" dirty="0" smtClean="0"/>
              <a:t>E.g. </a:t>
            </a:r>
            <a:r>
              <a:rPr lang="en-US" i="1" u="sng" dirty="0" smtClean="0"/>
              <a:t>weather</a:t>
            </a:r>
            <a:r>
              <a:rPr lang="en-US" dirty="0" smtClean="0"/>
              <a:t>: snow, rain, wind, hot, cold, humid, thunder</a:t>
            </a:r>
          </a:p>
          <a:p>
            <a:r>
              <a:rPr lang="en-US" dirty="0" smtClean="0"/>
              <a:t>Topic names are picked by an analyst - “beauty is in the eyes of the beholder”</a:t>
            </a:r>
          </a:p>
          <a:p>
            <a:pPr lvl="1"/>
            <a:r>
              <a:rPr lang="en-US" dirty="0" smtClean="0"/>
              <a:t>E.g. what’s the difference between </a:t>
            </a:r>
            <a:r>
              <a:rPr lang="en-US" i="1" u="sng" dirty="0" smtClean="0"/>
              <a:t>weather</a:t>
            </a:r>
            <a:r>
              <a:rPr lang="en-US" dirty="0" smtClean="0"/>
              <a:t> and </a:t>
            </a:r>
            <a:r>
              <a:rPr lang="en-US" i="1" u="sng" dirty="0" smtClean="0"/>
              <a:t>climate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0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Five documents, two topics </a:t>
            </a:r>
            <a:r>
              <a:rPr lang="mr-IN" dirty="0" smtClean="0"/>
              <a:t>–</a:t>
            </a:r>
            <a:r>
              <a:rPr lang="en-US" dirty="0" smtClean="0"/>
              <a:t> restaurants and loans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795034"/>
              </p:ext>
            </p:extLst>
          </p:nvPr>
        </p:nvGraphicFramePr>
        <p:xfrm>
          <a:off x="675302" y="2422952"/>
          <a:ext cx="7764499" cy="2050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3" imgW="5626100" imgH="1485900" progId="Word.Document.12">
                  <p:embed/>
                </p:oleObj>
              </mc:Choice>
              <mc:Fallback>
                <p:oleObj name="Document" r:id="rId3" imgW="5626100" imgH="1485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5302" y="2422952"/>
                        <a:ext cx="7764499" cy="20506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790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clustering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‘pay’ and ‘loans’ belong to two topics</a:t>
            </a:r>
          </a:p>
          <a:p>
            <a:endParaRPr lang="en-US" dirty="0"/>
          </a:p>
        </p:txBody>
      </p:sp>
      <p:pic>
        <p:nvPicPr>
          <p:cNvPr id="6" name="Picture 5" descr="word_group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88" y="2117952"/>
            <a:ext cx="6709594" cy="227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7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clustering, </a:t>
            </a:r>
            <a:r>
              <a:rPr lang="en-US" dirty="0" err="1" smtClean="0"/>
              <a:t>ctd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clustering is ‘hard’ </a:t>
            </a:r>
            <a:r>
              <a:rPr lang="mr-IN" dirty="0" smtClean="0"/>
              <a:t>–</a:t>
            </a:r>
            <a:r>
              <a:rPr lang="en-US" dirty="0" smtClean="0"/>
              <a:t> would assign the word only to one topic</a:t>
            </a:r>
          </a:p>
          <a:p>
            <a:r>
              <a:rPr lang="en-US" dirty="0" smtClean="0"/>
              <a:t>Soft clustering returns a probability of an item belonging to cluster</a:t>
            </a:r>
          </a:p>
          <a:p>
            <a:r>
              <a:rPr lang="en-US" dirty="0" smtClean="0"/>
              <a:t>In topic models, probability of word in topic, or topic in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5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 for 2 topics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3581" r="3581"/>
          <a:stretch>
            <a:fillRect/>
          </a:stretch>
        </p:blipFill>
        <p:spPr>
          <a:xfrm>
            <a:off x="1179632" y="1466108"/>
            <a:ext cx="6906939" cy="2848913"/>
          </a:xfrm>
        </p:spPr>
      </p:pic>
    </p:spTree>
    <p:extLst>
      <p:ext uri="{BB962C8B-B14F-4D97-AF65-F5344CB8AC3E}">
        <p14:creationId xmlns:p14="http://schemas.microsoft.com/office/powerpoint/2010/main" val="54655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Widely used by DH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“Distant reading” in digital humanities</a:t>
            </a:r>
          </a:p>
          <a:p>
            <a:r>
              <a:rPr lang="en-US" dirty="0" smtClean="0"/>
              <a:t>Off-the-shelf solutions: Mallet, JSTOR Text Analyzer</a:t>
            </a:r>
          </a:p>
          <a:p>
            <a:r>
              <a:rPr lang="en-US" dirty="0" smtClean="0"/>
              <a:t>JSTOR </a:t>
            </a:r>
            <a:r>
              <a:rPr lang="en-US" dirty="0"/>
              <a:t>Labs </a:t>
            </a:r>
            <a:r>
              <a:rPr lang="en-US" dirty="0">
                <a:hlinkClick r:id="rId2"/>
              </a:rPr>
              <a:t>https://labs.jstor.org/projects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JSTOR </a:t>
            </a:r>
            <a:r>
              <a:rPr lang="en-US" dirty="0" err="1" smtClean="0"/>
              <a:t>Topicgraph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://labs.jstor.org/topicgraph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39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JSTOR </a:t>
            </a:r>
            <a:r>
              <a:rPr lang="en-US" dirty="0" err="1" smtClean="0"/>
              <a:t>Topicgraph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JSTOR topics found in </a:t>
            </a:r>
            <a:br>
              <a:rPr lang="en-US" sz="1800" dirty="0" smtClean="0"/>
            </a:br>
            <a:r>
              <a:rPr lang="en-US" sz="1800" i="1" dirty="0" smtClean="0"/>
              <a:t>Imperial Matter: </a:t>
            </a:r>
            <a:br>
              <a:rPr lang="en-US" sz="1800" i="1" dirty="0" smtClean="0"/>
            </a:br>
            <a:r>
              <a:rPr lang="en-US" sz="1800" i="1" dirty="0" smtClean="0"/>
              <a:t>Ancient Persia and </a:t>
            </a:r>
            <a:br>
              <a:rPr lang="en-US" sz="1800" i="1" dirty="0" smtClean="0"/>
            </a:br>
            <a:r>
              <a:rPr lang="en-US" sz="1800" i="1" dirty="0" smtClean="0"/>
              <a:t>the Archeology of Empires</a:t>
            </a:r>
          </a:p>
          <a:p>
            <a:r>
              <a:rPr lang="en-US" sz="1800" dirty="0" smtClean="0"/>
              <a:t>“Document” is a chunk of</a:t>
            </a:r>
            <a:br>
              <a:rPr lang="en-US" sz="1800" dirty="0" smtClean="0"/>
            </a:br>
            <a:r>
              <a:rPr lang="en-US" sz="1800" dirty="0" smtClean="0"/>
              <a:t>text (500 or 1000 words)</a:t>
            </a:r>
          </a:p>
          <a:p>
            <a:r>
              <a:rPr lang="en-US" sz="1800" dirty="0" smtClean="0"/>
              <a:t>Topic names picked by</a:t>
            </a:r>
            <a:br>
              <a:rPr lang="en-US" sz="1800" dirty="0" smtClean="0"/>
            </a:br>
            <a:r>
              <a:rPr lang="en-US" sz="1800" dirty="0" smtClean="0"/>
              <a:t>JSTOR staff</a:t>
            </a:r>
          </a:p>
          <a:p>
            <a:endParaRPr lang="en-US" dirty="0"/>
          </a:p>
        </p:txBody>
      </p:sp>
      <p:pic>
        <p:nvPicPr>
          <p:cNvPr id="5" name="Picture 4" descr="Screen Shot 2018-09-25 at 9.32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750" y="1328301"/>
            <a:ext cx="5125050" cy="308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9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entity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</a:t>
            </a:r>
            <a:r>
              <a:rPr lang="mr-IN" dirty="0" smtClean="0"/>
              <a:t>–</a:t>
            </a:r>
            <a:r>
              <a:rPr lang="en-US" dirty="0" smtClean="0"/>
              <a:t> upper-case word within a sentence</a:t>
            </a:r>
          </a:p>
          <a:p>
            <a:r>
              <a:rPr lang="en-US" dirty="0" smtClean="0"/>
              <a:t>Use the word context of an entity</a:t>
            </a:r>
          </a:p>
          <a:p>
            <a:r>
              <a:rPr lang="en-US" dirty="0" smtClean="0"/>
              <a:t>Take n-words from left and right side of entity</a:t>
            </a:r>
          </a:p>
          <a:p>
            <a:pPr lvl="1"/>
            <a:r>
              <a:rPr lang="en-US" dirty="0" smtClean="0"/>
              <a:t>E.g. “bishop of ___”, “son of ___”</a:t>
            </a:r>
          </a:p>
          <a:p>
            <a:pPr lvl="1"/>
            <a:r>
              <a:rPr lang="en-US" dirty="0" smtClean="0"/>
              <a:t>But consider “went to ___” - ambiguous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2072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136</TotalTime>
  <Words>371</Words>
  <Application>Microsoft Macintosh PowerPoint</Application>
  <PresentationFormat>On-screen Show (16:9)</PresentationFormat>
  <Paragraphs>57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 Black </vt:lpstr>
      <vt:lpstr>Microsoft Word Document</vt:lpstr>
      <vt:lpstr>Named entity recognition using topic models</vt:lpstr>
      <vt:lpstr>Topic models</vt:lpstr>
      <vt:lpstr>Example</vt:lpstr>
      <vt:lpstr>Soft clustering</vt:lpstr>
      <vt:lpstr>Soft clustering, ctd.</vt:lpstr>
      <vt:lpstr>Topic model for 2 topics</vt:lpstr>
      <vt:lpstr>Widely used by DH</vt:lpstr>
      <vt:lpstr>JSTOR Topicgraph</vt:lpstr>
      <vt:lpstr>Named entity recognition</vt:lpstr>
      <vt:lpstr>Decisions</vt:lpstr>
      <vt:lpstr>Regular expression patterns</vt:lpstr>
      <vt:lpstr>Model fitting</vt:lpstr>
      <vt:lpstr>Results</vt:lpstr>
    </vt:vector>
  </TitlesOfParts>
  <Company>Wesleyan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Named entity recognition using topic models</dc:title>
  <dc:creator>Pavel Oleinikov</dc:creator>
  <cp:lastModifiedBy>Pavel Oleinikov</cp:lastModifiedBy>
  <cp:revision>10</cp:revision>
  <dcterms:created xsi:type="dcterms:W3CDTF">2018-09-25T13:20:55Z</dcterms:created>
  <dcterms:modified xsi:type="dcterms:W3CDTF">2018-09-25T15:37:43Z</dcterms:modified>
</cp:coreProperties>
</file>