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65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5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28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7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3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2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1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TFyohksFd4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03DEB5-0B19-4F8E-84E2-00F5861C96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E5BD17F-C95C-40ED-8D04-03295D46FD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70796-A008-41E0-9DDF-598068E4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4743" y="1159702"/>
            <a:ext cx="8261190" cy="4880518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Quick intro to Data Science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rgbClr val="C00000"/>
                </a:solidFill>
              </a:rPr>
              <a:t>R Quick-start</a:t>
            </a:r>
            <a:br>
              <a:rPr lang="en-US" sz="4800" dirty="0">
                <a:solidFill>
                  <a:srgbClr val="C00000"/>
                </a:solidFill>
              </a:rPr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ED433-1FBC-43E8-A60F-51FBAD3C3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Sinai Data Science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2/1/2018 </a:t>
            </a:r>
          </a:p>
        </p:txBody>
      </p:sp>
    </p:spTree>
    <p:extLst>
      <p:ext uri="{BB962C8B-B14F-4D97-AF65-F5344CB8AC3E}">
        <p14:creationId xmlns:p14="http://schemas.microsoft.com/office/powerpoint/2010/main" val="378822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9DC8-D01C-40B0-BA1E-CD6E53E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function: </a:t>
            </a:r>
          </a:p>
          <a:p>
            <a:r>
              <a:rPr lang="en-US" sz="2800" dirty="0"/>
              <a:t>read.csv(FILE,HEADER, ROW.NAMES,COLUMN.NAMES)</a:t>
            </a:r>
          </a:p>
          <a:p>
            <a:endParaRPr lang="en-US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2A954-B9E4-47E0-A3FC-6F0A049881F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 to R:</a:t>
            </a:r>
            <a:br>
              <a:rPr lang="en-US"/>
            </a:br>
            <a:r>
              <a:rPr lang="en-US"/>
              <a:t>Opening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6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1ABA-CAC2-4175-B4E9-5EA2BF92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30"/>
            <a:ext cx="7729728" cy="1188720"/>
          </a:xfrm>
        </p:spPr>
        <p:txBody>
          <a:bodyPr/>
          <a:lstStyle/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Opening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727E-D61E-4323-98E8-C82A199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9" y="1698219"/>
            <a:ext cx="9169487" cy="47813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BEE3F5-30C1-444A-8915-253A6FEED8EB}"/>
              </a:ext>
            </a:extLst>
          </p:cNvPr>
          <p:cNvSpPr txBox="1"/>
          <p:nvPr/>
        </p:nvSpPr>
        <p:spPr>
          <a:xfrm>
            <a:off x="10737876" y="2180082"/>
            <a:ext cx="156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When your commands run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E1759-BB64-47EC-A751-C17CDD469EE7}"/>
              </a:ext>
            </a:extLst>
          </p:cNvPr>
          <p:cNvSpPr txBox="1"/>
          <p:nvPr/>
        </p:nvSpPr>
        <p:spPr>
          <a:xfrm>
            <a:off x="7188526" y="4204573"/>
            <a:ext cx="615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read.csv(“train.csv”, header = T,)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1ABA-CAC2-4175-B4E9-5EA2BF92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30"/>
            <a:ext cx="7729728" cy="1188720"/>
          </a:xfrm>
        </p:spPr>
        <p:txBody>
          <a:bodyPr/>
          <a:lstStyle/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Opening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727E-D61E-4323-98E8-C82A199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9" y="1698219"/>
            <a:ext cx="9169487" cy="47813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756C1B-9BB0-404B-A302-3794826B9FC3}"/>
              </a:ext>
            </a:extLst>
          </p:cNvPr>
          <p:cNvCxnSpPr>
            <a:cxnSpLocks/>
          </p:cNvCxnSpPr>
          <p:nvPr/>
        </p:nvCxnSpPr>
        <p:spPr>
          <a:xfrm flipH="1">
            <a:off x="7984067" y="3150577"/>
            <a:ext cx="3266830" cy="124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13975-CFEE-4E7A-9884-8FB340512274}"/>
              </a:ext>
            </a:extLst>
          </p:cNvPr>
          <p:cNvCxnSpPr>
            <a:cxnSpLocks/>
          </p:cNvCxnSpPr>
          <p:nvPr/>
        </p:nvCxnSpPr>
        <p:spPr>
          <a:xfrm flipV="1">
            <a:off x="757116" y="2799808"/>
            <a:ext cx="1519698" cy="668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4C01-2F42-49BF-ACF8-A2CAF7CB4057}"/>
              </a:ext>
            </a:extLst>
          </p:cNvPr>
          <p:cNvSpPr txBox="1"/>
          <p:nvPr/>
        </p:nvSpPr>
        <p:spPr>
          <a:xfrm>
            <a:off x="1963778" y="2399698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train = read.csv(“train.csv”, header = T,)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BB6CB-EF18-485B-9EB3-0494E7E2D0BD}"/>
              </a:ext>
            </a:extLst>
          </p:cNvPr>
          <p:cNvSpPr txBox="1"/>
          <p:nvPr/>
        </p:nvSpPr>
        <p:spPr>
          <a:xfrm>
            <a:off x="203507" y="897680"/>
            <a:ext cx="17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Assigning operator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EE3F5-30C1-444A-8915-253A6FEED8EB}"/>
              </a:ext>
            </a:extLst>
          </p:cNvPr>
          <p:cNvSpPr txBox="1"/>
          <p:nvPr/>
        </p:nvSpPr>
        <p:spPr>
          <a:xfrm>
            <a:off x="10737876" y="2180082"/>
            <a:ext cx="156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When your commands run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2CD7-8146-49F9-92CD-6A8DE6CAC1E1}"/>
              </a:ext>
            </a:extLst>
          </p:cNvPr>
          <p:cNvSpPr txBox="1"/>
          <p:nvPr/>
        </p:nvSpPr>
        <p:spPr>
          <a:xfrm>
            <a:off x="10699826" y="3892392"/>
            <a:ext cx="156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Where your plots show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36504-FD15-4702-AFBA-6FC9D6EEF072}"/>
              </a:ext>
            </a:extLst>
          </p:cNvPr>
          <p:cNvSpPr txBox="1"/>
          <p:nvPr/>
        </p:nvSpPr>
        <p:spPr>
          <a:xfrm>
            <a:off x="138398" y="3499369"/>
            <a:ext cx="6187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variable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C5D2A5-F93B-4D47-ACFA-7379DD28A223}"/>
              </a:ext>
            </a:extLst>
          </p:cNvPr>
          <p:cNvCxnSpPr>
            <a:cxnSpLocks/>
          </p:cNvCxnSpPr>
          <p:nvPr/>
        </p:nvCxnSpPr>
        <p:spPr>
          <a:xfrm>
            <a:off x="1333105" y="1463763"/>
            <a:ext cx="1935971" cy="97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1ABA-CAC2-4175-B4E9-5EA2BF92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30"/>
            <a:ext cx="7729728" cy="1188720"/>
          </a:xfrm>
        </p:spPr>
        <p:txBody>
          <a:bodyPr/>
          <a:lstStyle/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Opening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727E-D61E-4323-98E8-C82A199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56" y="2076630"/>
            <a:ext cx="9169487" cy="4781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334C01-2F42-49BF-ACF8-A2CAF7CB4057}"/>
              </a:ext>
            </a:extLst>
          </p:cNvPr>
          <p:cNvSpPr txBox="1"/>
          <p:nvPr/>
        </p:nvSpPr>
        <p:spPr>
          <a:xfrm>
            <a:off x="1947496" y="2611364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train = read.csv(“train.csv”, header = T,)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2E53C-06D6-4BA1-972E-560CFB4F4CEA}"/>
              </a:ext>
            </a:extLst>
          </p:cNvPr>
          <p:cNvSpPr txBox="1"/>
          <p:nvPr/>
        </p:nvSpPr>
        <p:spPr>
          <a:xfrm>
            <a:off x="757115" y="1491855"/>
            <a:ext cx="1242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To send the command to the console use ‘CTRL+ENTER’ </a:t>
            </a:r>
          </a:p>
        </p:txBody>
      </p:sp>
    </p:spTree>
    <p:extLst>
      <p:ext uri="{BB962C8B-B14F-4D97-AF65-F5344CB8AC3E}">
        <p14:creationId xmlns:p14="http://schemas.microsoft.com/office/powerpoint/2010/main" val="283945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1ABA-CAC2-4175-B4E9-5EA2BF92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8730"/>
            <a:ext cx="7729728" cy="1188720"/>
          </a:xfrm>
        </p:spPr>
        <p:txBody>
          <a:bodyPr/>
          <a:lstStyle/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Opening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3727E-D61E-4323-98E8-C82A1997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89" y="1698219"/>
            <a:ext cx="9169487" cy="47813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959869-328A-45EF-B1E1-9CBB75C700D4}"/>
              </a:ext>
            </a:extLst>
          </p:cNvPr>
          <p:cNvCxnSpPr>
            <a:cxnSpLocks/>
          </p:cNvCxnSpPr>
          <p:nvPr/>
        </p:nvCxnSpPr>
        <p:spPr>
          <a:xfrm>
            <a:off x="1055368" y="3330493"/>
            <a:ext cx="1660769" cy="197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756C1B-9BB0-404B-A302-3794826B9FC3}"/>
              </a:ext>
            </a:extLst>
          </p:cNvPr>
          <p:cNvCxnSpPr>
            <a:cxnSpLocks/>
          </p:cNvCxnSpPr>
          <p:nvPr/>
        </p:nvCxnSpPr>
        <p:spPr>
          <a:xfrm flipH="1">
            <a:off x="7984067" y="3150577"/>
            <a:ext cx="3266830" cy="124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13975-CFEE-4E7A-9884-8FB340512274}"/>
              </a:ext>
            </a:extLst>
          </p:cNvPr>
          <p:cNvCxnSpPr>
            <a:cxnSpLocks/>
          </p:cNvCxnSpPr>
          <p:nvPr/>
        </p:nvCxnSpPr>
        <p:spPr>
          <a:xfrm>
            <a:off x="822244" y="5372947"/>
            <a:ext cx="2283069" cy="537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DFBB02-CF16-4A07-8AE4-171C8BB1E214}"/>
              </a:ext>
            </a:extLst>
          </p:cNvPr>
          <p:cNvCxnSpPr>
            <a:cxnSpLocks/>
          </p:cNvCxnSpPr>
          <p:nvPr/>
        </p:nvCxnSpPr>
        <p:spPr>
          <a:xfrm flipH="1">
            <a:off x="7984067" y="5016776"/>
            <a:ext cx="3266830" cy="1249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334C01-2F42-49BF-ACF8-A2CAF7CB4057}"/>
              </a:ext>
            </a:extLst>
          </p:cNvPr>
          <p:cNvSpPr txBox="1"/>
          <p:nvPr/>
        </p:nvSpPr>
        <p:spPr>
          <a:xfrm>
            <a:off x="0" y="2930383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Scripting Area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BB6CB-EF18-485B-9EB3-0494E7E2D0BD}"/>
              </a:ext>
            </a:extLst>
          </p:cNvPr>
          <p:cNvSpPr txBox="1"/>
          <p:nvPr/>
        </p:nvSpPr>
        <p:spPr>
          <a:xfrm>
            <a:off x="0" y="4662833"/>
            <a:ext cx="177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Where your variables are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EE3F5-30C1-444A-8915-253A6FEED8EB}"/>
              </a:ext>
            </a:extLst>
          </p:cNvPr>
          <p:cNvSpPr txBox="1"/>
          <p:nvPr/>
        </p:nvSpPr>
        <p:spPr>
          <a:xfrm>
            <a:off x="10737876" y="2180082"/>
            <a:ext cx="156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When your commands run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2CD7-8146-49F9-92CD-6A8DE6CAC1E1}"/>
              </a:ext>
            </a:extLst>
          </p:cNvPr>
          <p:cNvSpPr txBox="1"/>
          <p:nvPr/>
        </p:nvSpPr>
        <p:spPr>
          <a:xfrm>
            <a:off x="10699826" y="3892392"/>
            <a:ext cx="156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Where your plots show up</a:t>
            </a:r>
          </a:p>
        </p:txBody>
      </p:sp>
    </p:spTree>
    <p:extLst>
      <p:ext uri="{BB962C8B-B14F-4D97-AF65-F5344CB8AC3E}">
        <p14:creationId xmlns:p14="http://schemas.microsoft.com/office/powerpoint/2010/main" val="21323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9DC8-D01C-40B0-BA1E-CD6E53E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</a:t>
            </a:r>
            <a:r>
              <a:rPr lang="en-US" b="1" dirty="0"/>
              <a:t>train </a:t>
            </a:r>
            <a:r>
              <a:rPr lang="en-US" dirty="0"/>
              <a:t>is called a </a:t>
            </a:r>
            <a:r>
              <a:rPr lang="en-US" b="1" dirty="0" err="1"/>
              <a:t>dataframe</a:t>
            </a:r>
            <a:endParaRPr lang="en-US" b="1" dirty="0"/>
          </a:p>
          <a:p>
            <a:r>
              <a:rPr lang="en-US" b="1" dirty="0" err="1"/>
              <a:t>Dataframes</a:t>
            </a:r>
            <a:r>
              <a:rPr lang="en-US" b="1" dirty="0"/>
              <a:t> </a:t>
            </a:r>
            <a:r>
              <a:rPr lang="en-US" dirty="0"/>
              <a:t>are like tables: they have </a:t>
            </a:r>
            <a:r>
              <a:rPr lang="en-US" b="1" dirty="0"/>
              <a:t>rows</a:t>
            </a:r>
            <a:r>
              <a:rPr lang="en-US" dirty="0"/>
              <a:t> and </a:t>
            </a:r>
            <a:r>
              <a:rPr lang="en-US" b="1" dirty="0"/>
              <a:t>columns</a:t>
            </a:r>
            <a:r>
              <a:rPr lang="en-US" dirty="0"/>
              <a:t> </a:t>
            </a:r>
          </a:p>
          <a:p>
            <a:r>
              <a:rPr lang="en-US" dirty="0"/>
              <a:t>To view in it’s entirety </a:t>
            </a:r>
            <a:r>
              <a:rPr lang="en-US" dirty="0" err="1"/>
              <a:t>dataframe</a:t>
            </a:r>
            <a:r>
              <a:rPr lang="en-US" dirty="0"/>
              <a:t> you use the </a:t>
            </a:r>
            <a:r>
              <a:rPr lang="en-US" b="1" dirty="0"/>
              <a:t>View </a:t>
            </a:r>
            <a:r>
              <a:rPr lang="en-US" dirty="0"/>
              <a:t>function</a:t>
            </a:r>
          </a:p>
          <a:p>
            <a:r>
              <a:rPr lang="en-US" dirty="0"/>
              <a:t>Try: </a:t>
            </a:r>
          </a:p>
          <a:p>
            <a:r>
              <a:rPr lang="en-US" b="1" dirty="0"/>
              <a:t>View(train) </a:t>
            </a:r>
          </a:p>
          <a:p>
            <a:r>
              <a:rPr lang="en-US" dirty="0"/>
              <a:t>What do you get?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2A954-B9E4-47E0-A3FC-6F0A049881F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9DC8-D01C-40B0-BA1E-CD6E53E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‘View’</a:t>
            </a:r>
            <a:r>
              <a:rPr lang="en-US" dirty="0"/>
              <a:t> is often times not the best way to view </a:t>
            </a:r>
            <a:r>
              <a:rPr lang="en-US" dirty="0" err="1"/>
              <a:t>dataframes</a:t>
            </a:r>
            <a:r>
              <a:rPr lang="en-US" dirty="0"/>
              <a:t>, especially if you have a lot of rows or columns. </a:t>
            </a:r>
          </a:p>
          <a:p>
            <a:r>
              <a:rPr lang="en-US" dirty="0"/>
              <a:t>We can use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b="1" dirty="0"/>
              <a:t>slices </a:t>
            </a:r>
            <a:r>
              <a:rPr lang="en-US" dirty="0"/>
              <a:t>to better see snippets of the </a:t>
            </a:r>
            <a:r>
              <a:rPr lang="en-US" dirty="0" err="1"/>
              <a:t>dataframe</a:t>
            </a:r>
            <a:r>
              <a:rPr lang="en-US" dirty="0"/>
              <a:t>: </a:t>
            </a:r>
          </a:p>
          <a:p>
            <a:r>
              <a:rPr lang="en-US" dirty="0"/>
              <a:t>Lets say we want to see what is in the 10</a:t>
            </a:r>
            <a:r>
              <a:rPr lang="en-US" baseline="30000" dirty="0"/>
              <a:t>th</a:t>
            </a:r>
            <a:r>
              <a:rPr lang="en-US" dirty="0"/>
              <a:t> column in the 15</a:t>
            </a:r>
            <a:r>
              <a:rPr lang="en-US" baseline="30000" dirty="0"/>
              <a:t>th</a:t>
            </a:r>
            <a:r>
              <a:rPr lang="en-US" dirty="0"/>
              <a:t> row of the variable: ‘train’ </a:t>
            </a:r>
          </a:p>
          <a:p>
            <a:r>
              <a:rPr lang="en-US" dirty="0"/>
              <a:t>To access values in a </a:t>
            </a:r>
            <a:r>
              <a:rPr lang="en-US" dirty="0" err="1"/>
              <a:t>dataframe</a:t>
            </a:r>
            <a:r>
              <a:rPr lang="en-US" dirty="0"/>
              <a:t> use this syntax: </a:t>
            </a:r>
          </a:p>
          <a:p>
            <a:r>
              <a:rPr lang="en-US" b="1" dirty="0" err="1"/>
              <a:t>dataframe_variable_name</a:t>
            </a:r>
            <a:r>
              <a:rPr lang="en-US" b="1" dirty="0"/>
              <a:t>[</a:t>
            </a:r>
            <a:r>
              <a:rPr lang="en-US" b="1" dirty="0" err="1"/>
              <a:t>row_number,column_number</a:t>
            </a:r>
            <a:r>
              <a:rPr lang="en-US" b="1" dirty="0"/>
              <a:t>] 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2A954-B9E4-47E0-A3FC-6F0A049881F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64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9DC8-D01C-40B0-BA1E-CD6E53E9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597" y="2515929"/>
            <a:ext cx="8767390" cy="3956187"/>
          </a:xfrm>
        </p:spPr>
        <p:txBody>
          <a:bodyPr>
            <a:normAutofit/>
          </a:bodyPr>
          <a:lstStyle/>
          <a:p>
            <a:r>
              <a:rPr lang="en-US" b="1" dirty="0"/>
              <a:t>‘View’</a:t>
            </a:r>
            <a:r>
              <a:rPr lang="en-US" dirty="0"/>
              <a:t> is often times not the best way to view </a:t>
            </a:r>
            <a:r>
              <a:rPr lang="en-US" dirty="0" err="1"/>
              <a:t>dataframes</a:t>
            </a:r>
            <a:r>
              <a:rPr lang="en-US" dirty="0"/>
              <a:t>, especially if you have a lot of rows or columns. </a:t>
            </a:r>
          </a:p>
          <a:p>
            <a:r>
              <a:rPr lang="en-US" dirty="0"/>
              <a:t>We can use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b="1" dirty="0"/>
              <a:t>slices </a:t>
            </a:r>
            <a:r>
              <a:rPr lang="en-US" dirty="0"/>
              <a:t>to better see snippets of the </a:t>
            </a:r>
            <a:r>
              <a:rPr lang="en-US" dirty="0" err="1"/>
              <a:t>dataframe</a:t>
            </a:r>
            <a:r>
              <a:rPr lang="en-US" dirty="0"/>
              <a:t>: </a:t>
            </a:r>
          </a:p>
          <a:p>
            <a:r>
              <a:rPr lang="en-US" dirty="0"/>
              <a:t>Lets say we want to see what is in the 10</a:t>
            </a:r>
            <a:r>
              <a:rPr lang="en-US" baseline="30000" dirty="0"/>
              <a:t>th</a:t>
            </a:r>
            <a:r>
              <a:rPr lang="en-US" dirty="0"/>
              <a:t> column in the 15</a:t>
            </a:r>
            <a:r>
              <a:rPr lang="en-US" baseline="30000" dirty="0"/>
              <a:t>th</a:t>
            </a:r>
            <a:r>
              <a:rPr lang="en-US" dirty="0"/>
              <a:t> row of the variable: ‘train’ </a:t>
            </a:r>
          </a:p>
          <a:p>
            <a:r>
              <a:rPr lang="en-US" dirty="0"/>
              <a:t>To access values in a </a:t>
            </a:r>
            <a:r>
              <a:rPr lang="en-US" dirty="0" err="1"/>
              <a:t>dataframe</a:t>
            </a:r>
            <a:r>
              <a:rPr lang="en-US" dirty="0"/>
              <a:t> use this syntax: </a:t>
            </a:r>
          </a:p>
          <a:p>
            <a:r>
              <a:rPr lang="en-US" b="1" dirty="0" err="1"/>
              <a:t>dataframe_variable_name</a:t>
            </a:r>
            <a:r>
              <a:rPr lang="en-US" b="1" dirty="0"/>
              <a:t>[</a:t>
            </a:r>
            <a:r>
              <a:rPr lang="en-US" b="1" dirty="0" err="1"/>
              <a:t>row_number,column_number</a:t>
            </a:r>
            <a:r>
              <a:rPr lang="en-US" b="1" dirty="0"/>
              <a:t>]  </a:t>
            </a:r>
          </a:p>
          <a:p>
            <a:r>
              <a:rPr lang="en-US" b="1" dirty="0"/>
              <a:t>Train[15,10]</a:t>
            </a:r>
          </a:p>
          <a:p>
            <a:r>
              <a:rPr lang="en-US" dirty="0"/>
              <a:t>How would we store this output value?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2A954-B9E4-47E0-A3FC-6F0A049881F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1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9DC8-D01C-40B0-BA1E-CD6E53E92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597" y="2515929"/>
            <a:ext cx="8767390" cy="3956187"/>
          </a:xfrm>
        </p:spPr>
        <p:txBody>
          <a:bodyPr>
            <a:normAutofit/>
          </a:bodyPr>
          <a:lstStyle/>
          <a:p>
            <a:r>
              <a:rPr lang="en-US" b="1" dirty="0"/>
              <a:t>‘View’</a:t>
            </a:r>
            <a:r>
              <a:rPr lang="en-US" dirty="0"/>
              <a:t> is often times not the best way to view </a:t>
            </a:r>
            <a:r>
              <a:rPr lang="en-US" dirty="0" err="1"/>
              <a:t>dataframes</a:t>
            </a:r>
            <a:r>
              <a:rPr lang="en-US" dirty="0"/>
              <a:t>, especially if you have a lot of rows or columns. </a:t>
            </a:r>
          </a:p>
          <a:p>
            <a:r>
              <a:rPr lang="en-US" dirty="0"/>
              <a:t>We can use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b="1" dirty="0"/>
              <a:t>slices </a:t>
            </a:r>
            <a:r>
              <a:rPr lang="en-US" dirty="0"/>
              <a:t>to better see snippets of the </a:t>
            </a:r>
            <a:r>
              <a:rPr lang="en-US" dirty="0" err="1"/>
              <a:t>dataframe</a:t>
            </a:r>
            <a:r>
              <a:rPr lang="en-US" dirty="0"/>
              <a:t>: </a:t>
            </a:r>
          </a:p>
          <a:p>
            <a:r>
              <a:rPr lang="en-US" dirty="0"/>
              <a:t>Lets say we want to see what is in the 10</a:t>
            </a:r>
            <a:r>
              <a:rPr lang="en-US" baseline="30000" dirty="0"/>
              <a:t>th</a:t>
            </a:r>
            <a:r>
              <a:rPr lang="en-US" dirty="0"/>
              <a:t> column in the 15</a:t>
            </a:r>
            <a:r>
              <a:rPr lang="en-US" baseline="30000" dirty="0"/>
              <a:t>th</a:t>
            </a:r>
            <a:r>
              <a:rPr lang="en-US" dirty="0"/>
              <a:t> row of the variable: ‘train’ </a:t>
            </a:r>
          </a:p>
          <a:p>
            <a:r>
              <a:rPr lang="en-US" dirty="0"/>
              <a:t>To access values in a </a:t>
            </a:r>
            <a:r>
              <a:rPr lang="en-US" dirty="0" err="1"/>
              <a:t>dataframe</a:t>
            </a:r>
            <a:r>
              <a:rPr lang="en-US" dirty="0"/>
              <a:t> use this syntax: </a:t>
            </a:r>
          </a:p>
          <a:p>
            <a:r>
              <a:rPr lang="en-US" b="1" dirty="0" err="1"/>
              <a:t>dataframe_variable_name</a:t>
            </a:r>
            <a:r>
              <a:rPr lang="en-US" b="1" dirty="0"/>
              <a:t>[</a:t>
            </a:r>
            <a:r>
              <a:rPr lang="en-US" b="1" dirty="0" err="1"/>
              <a:t>row_number,column_number</a:t>
            </a:r>
            <a:r>
              <a:rPr lang="en-US" b="1" dirty="0"/>
              <a:t>]  </a:t>
            </a:r>
          </a:p>
          <a:p>
            <a:r>
              <a:rPr lang="en-US" b="1" dirty="0"/>
              <a:t>train[15,10]</a:t>
            </a:r>
          </a:p>
          <a:p>
            <a:r>
              <a:rPr lang="en-US" dirty="0"/>
              <a:t>How would we store this output value? </a:t>
            </a:r>
          </a:p>
          <a:p>
            <a:r>
              <a:rPr lang="en-US" b="1" dirty="0"/>
              <a:t>v = train</a:t>
            </a:r>
            <a:r>
              <a:rPr lang="en-US" b="1"/>
              <a:t>[15,10]</a:t>
            </a:r>
            <a:endParaRPr lang="en-US" b="1" dirty="0"/>
          </a:p>
          <a:p>
            <a:r>
              <a:rPr lang="en-US" dirty="0"/>
              <a:t>What type of variable is </a:t>
            </a:r>
            <a:r>
              <a:rPr lang="en-US" b="1" dirty="0"/>
              <a:t>’v’ </a:t>
            </a:r>
            <a:r>
              <a:rPr lang="en-US" dirty="0"/>
              <a:t>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2A954-B9E4-47E0-A3FC-6F0A049881F1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 to R:</a:t>
            </a:r>
            <a:br>
              <a:rPr lang="en-US" dirty="0"/>
            </a:br>
            <a:r>
              <a:rPr lang="en-US" dirty="0"/>
              <a:t>Working with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</a:t>
            </a:r>
          </a:p>
          <a:p>
            <a:pPr lvl="1"/>
            <a:r>
              <a:rPr lang="en-US" dirty="0"/>
              <a:t>The most basic type of variable in R:</a:t>
            </a:r>
          </a:p>
          <a:p>
            <a:pPr lvl="1"/>
            <a:r>
              <a:rPr lang="en-US" dirty="0"/>
              <a:t>Variable ‘</a:t>
            </a:r>
            <a:r>
              <a:rPr lang="en-US" b="1" dirty="0"/>
              <a:t>v</a:t>
            </a:r>
            <a:r>
              <a:rPr lang="en-US" dirty="0"/>
              <a:t>’ is a vector</a:t>
            </a:r>
          </a:p>
          <a:p>
            <a:pPr lvl="1"/>
            <a:r>
              <a:rPr lang="en-US" dirty="0"/>
              <a:t>Vectors can be a single value or can be an array (think ‘list’) of values</a:t>
            </a:r>
          </a:p>
          <a:p>
            <a:pPr lvl="1"/>
            <a:r>
              <a:rPr lang="en-US" dirty="0"/>
              <a:t>Elements in a vector have different properties:</a:t>
            </a:r>
          </a:p>
          <a:p>
            <a:pPr lvl="1"/>
            <a:r>
              <a:rPr lang="en-US" dirty="0"/>
              <a:t>Numeric, Character, Factor, etc. </a:t>
            </a:r>
          </a:p>
          <a:p>
            <a:pPr lvl="1"/>
            <a:r>
              <a:rPr lang="en-US" dirty="0"/>
              <a:t>To define a vector use : ‘</a:t>
            </a:r>
            <a:r>
              <a:rPr lang="en-US" b="1" dirty="0"/>
              <a:t>c()’ </a:t>
            </a:r>
          </a:p>
          <a:p>
            <a:pPr lvl="1"/>
            <a:r>
              <a:rPr lang="en-US" b="1" dirty="0"/>
              <a:t>Define a variable q, where q contains numbers: 1,2,3,4,5,6,7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3FA9D8D-FE18-42A6-B263-70A897ED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300" y="3550124"/>
            <a:ext cx="5951174" cy="2790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24B65-AEED-417B-A2FF-E45C1AC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installation and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D5851-00CD-414E-8FCE-9B1DE5A08087}"/>
              </a:ext>
            </a:extLst>
          </p:cNvPr>
          <p:cNvSpPr txBox="1"/>
          <p:nvPr/>
        </p:nvSpPr>
        <p:spPr>
          <a:xfrm>
            <a:off x="4019062" y="2387023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1: Install the R programming language: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E5383-E1C4-419D-8D10-18D4B976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4" y="3054853"/>
            <a:ext cx="3231784" cy="375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B954C-6406-40C9-89BD-A223A035E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2" y="3615252"/>
            <a:ext cx="5067782" cy="2440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7C3F28-49DE-4950-8B02-3EC527A0D34D}"/>
              </a:ext>
            </a:extLst>
          </p:cNvPr>
          <p:cNvCxnSpPr>
            <a:cxnSpLocks/>
          </p:cNvCxnSpPr>
          <p:nvPr/>
        </p:nvCxnSpPr>
        <p:spPr>
          <a:xfrm flipH="1">
            <a:off x="3188437" y="3550124"/>
            <a:ext cx="3039448" cy="192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204A5AF-3902-47A5-84DC-F80B75C8C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813" y="3049808"/>
            <a:ext cx="3646046" cy="36460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C5361F-CECA-435A-8367-D25AECE71EA8}"/>
              </a:ext>
            </a:extLst>
          </p:cNvPr>
          <p:cNvCxnSpPr>
            <a:cxnSpLocks/>
          </p:cNvCxnSpPr>
          <p:nvPr/>
        </p:nvCxnSpPr>
        <p:spPr>
          <a:xfrm>
            <a:off x="6227885" y="3550124"/>
            <a:ext cx="4208910" cy="1798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32D23-0CB5-45F0-914D-0C18D4F33F83}"/>
              </a:ext>
            </a:extLst>
          </p:cNvPr>
          <p:cNvSpPr txBox="1"/>
          <p:nvPr/>
        </p:nvSpPr>
        <p:spPr>
          <a:xfrm>
            <a:off x="5193974" y="3117280"/>
            <a:ext cx="2833077" cy="37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is fine</a:t>
            </a:r>
          </a:p>
        </p:txBody>
      </p:sp>
    </p:spTree>
    <p:extLst>
      <p:ext uri="{BB962C8B-B14F-4D97-AF65-F5344CB8AC3E}">
        <p14:creationId xmlns:p14="http://schemas.microsoft.com/office/powerpoint/2010/main" val="2927427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Vectors </a:t>
            </a:r>
          </a:p>
          <a:p>
            <a:pPr lvl="1"/>
            <a:r>
              <a:rPr lang="en-US" dirty="0"/>
              <a:t>The most basic type of variable in R:</a:t>
            </a:r>
          </a:p>
          <a:p>
            <a:pPr lvl="1"/>
            <a:r>
              <a:rPr lang="en-US" dirty="0"/>
              <a:t>Variable ‘</a:t>
            </a:r>
            <a:r>
              <a:rPr lang="en-US" b="1" dirty="0"/>
              <a:t>v</a:t>
            </a:r>
            <a:r>
              <a:rPr lang="en-US" dirty="0"/>
              <a:t>’ is a vector</a:t>
            </a:r>
          </a:p>
          <a:p>
            <a:pPr lvl="1"/>
            <a:r>
              <a:rPr lang="en-US" dirty="0"/>
              <a:t>Vectors can be a single value or can be an array (think ‘list’) of values</a:t>
            </a:r>
          </a:p>
          <a:p>
            <a:pPr lvl="1"/>
            <a:r>
              <a:rPr lang="en-US" dirty="0"/>
              <a:t>Elements in a vector have different properties:</a:t>
            </a:r>
          </a:p>
          <a:p>
            <a:pPr lvl="1"/>
            <a:r>
              <a:rPr lang="en-US" dirty="0"/>
              <a:t>Numeric, Character, Factor, etc. </a:t>
            </a:r>
          </a:p>
          <a:p>
            <a:pPr lvl="1"/>
            <a:r>
              <a:rPr lang="en-US" dirty="0"/>
              <a:t>To define a vector use : ‘</a:t>
            </a:r>
            <a:r>
              <a:rPr lang="en-US" b="1" dirty="0"/>
              <a:t>c()’ </a:t>
            </a:r>
          </a:p>
          <a:p>
            <a:pPr lvl="1"/>
            <a:r>
              <a:rPr lang="en-US" b="1" dirty="0"/>
              <a:t>Define a variable q, where q contains numbers: 1,2,3,4,5,6,7 </a:t>
            </a:r>
          </a:p>
          <a:p>
            <a:pPr lvl="1"/>
            <a:r>
              <a:rPr lang="en-US" b="1" dirty="0"/>
              <a:t>q = c(1,2,3,4,5,6,7) </a:t>
            </a:r>
          </a:p>
          <a:p>
            <a:pPr lvl="1"/>
            <a:r>
              <a:rPr lang="en-US" b="1" dirty="0"/>
              <a:t>How would you access the 6</a:t>
            </a:r>
            <a:r>
              <a:rPr lang="en-US" b="1" baseline="30000" dirty="0"/>
              <a:t>th</a:t>
            </a:r>
            <a:r>
              <a:rPr lang="en-US" b="1" dirty="0"/>
              <a:t> number in this vector?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25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lvl="1"/>
            <a:r>
              <a:rPr lang="en-US" dirty="0"/>
              <a:t>The most basic type of variable in R:</a:t>
            </a:r>
          </a:p>
          <a:p>
            <a:pPr lvl="1"/>
            <a:r>
              <a:rPr lang="en-US" dirty="0"/>
              <a:t>Variable ‘</a:t>
            </a:r>
            <a:r>
              <a:rPr lang="en-US" b="1" dirty="0"/>
              <a:t>v</a:t>
            </a:r>
            <a:r>
              <a:rPr lang="en-US" dirty="0"/>
              <a:t>’ is a vector</a:t>
            </a:r>
          </a:p>
          <a:p>
            <a:pPr lvl="1"/>
            <a:r>
              <a:rPr lang="en-US" dirty="0"/>
              <a:t>Vectors can be a single value or can be an array (think ‘list’) of values</a:t>
            </a:r>
          </a:p>
          <a:p>
            <a:pPr lvl="1"/>
            <a:r>
              <a:rPr lang="en-US" dirty="0"/>
              <a:t>Elements in a vector have different properties:</a:t>
            </a:r>
          </a:p>
          <a:p>
            <a:pPr lvl="1"/>
            <a:r>
              <a:rPr lang="en-US" dirty="0"/>
              <a:t>Numeric, Character, Factor, etc. </a:t>
            </a:r>
          </a:p>
          <a:p>
            <a:pPr lvl="1"/>
            <a:r>
              <a:rPr lang="en-US" dirty="0"/>
              <a:t>To define a vector use : ‘</a:t>
            </a:r>
            <a:r>
              <a:rPr lang="en-US" b="1" dirty="0"/>
              <a:t>c()’ </a:t>
            </a:r>
          </a:p>
          <a:p>
            <a:pPr lvl="1"/>
            <a:r>
              <a:rPr lang="en-US" b="1" dirty="0"/>
              <a:t>Define a variable q, where q contains numbers: 1,2,3,4,5,6,7 </a:t>
            </a:r>
          </a:p>
          <a:p>
            <a:pPr lvl="1"/>
            <a:r>
              <a:rPr lang="en-US" b="1" dirty="0"/>
              <a:t>q = c(1,2,3,4,5,6,7) </a:t>
            </a:r>
          </a:p>
          <a:p>
            <a:pPr lvl="1"/>
            <a:r>
              <a:rPr lang="en-US" b="1" dirty="0"/>
              <a:t>How would you access the 6</a:t>
            </a:r>
            <a:r>
              <a:rPr lang="en-US" b="1" baseline="30000" dirty="0"/>
              <a:t>th</a:t>
            </a:r>
            <a:r>
              <a:rPr lang="en-US" b="1" dirty="0"/>
              <a:t> number in this vector? </a:t>
            </a:r>
          </a:p>
          <a:p>
            <a:pPr lvl="1"/>
            <a:r>
              <a:rPr lang="en-US" b="1" dirty="0"/>
              <a:t>q[6]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8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725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lvl="1"/>
            <a:r>
              <a:rPr lang="en-US" dirty="0"/>
              <a:t>The most basic type of variable in R:</a:t>
            </a:r>
          </a:p>
          <a:p>
            <a:pPr lvl="1"/>
            <a:r>
              <a:rPr lang="en-US" dirty="0"/>
              <a:t>Variable ‘</a:t>
            </a:r>
            <a:r>
              <a:rPr lang="en-US" b="1" dirty="0"/>
              <a:t>v</a:t>
            </a:r>
            <a:r>
              <a:rPr lang="en-US" dirty="0"/>
              <a:t>’ is a vector</a:t>
            </a:r>
          </a:p>
          <a:p>
            <a:pPr lvl="1"/>
            <a:r>
              <a:rPr lang="en-US" dirty="0"/>
              <a:t>Vectors can be a single value or can be an array (think ‘list’) of values</a:t>
            </a:r>
          </a:p>
          <a:p>
            <a:pPr lvl="1"/>
            <a:r>
              <a:rPr lang="en-US" dirty="0"/>
              <a:t>Elements in a vector have different properties:</a:t>
            </a:r>
          </a:p>
          <a:p>
            <a:pPr lvl="1"/>
            <a:r>
              <a:rPr lang="en-US" dirty="0"/>
              <a:t>Numeric, Character, Factor, etc. </a:t>
            </a:r>
          </a:p>
          <a:p>
            <a:pPr lvl="1"/>
            <a:r>
              <a:rPr lang="en-US" dirty="0"/>
              <a:t>To define a vector use : ‘</a:t>
            </a:r>
            <a:r>
              <a:rPr lang="en-US" b="1" dirty="0"/>
              <a:t>c()’ </a:t>
            </a:r>
          </a:p>
          <a:p>
            <a:pPr lvl="1"/>
            <a:r>
              <a:rPr lang="en-US" b="1" dirty="0"/>
              <a:t>Define a variable q, where q contains numbers: 1,2,3,4,5,6,7 </a:t>
            </a:r>
          </a:p>
          <a:p>
            <a:pPr lvl="1"/>
            <a:r>
              <a:rPr lang="en-US" b="1" dirty="0"/>
              <a:t>q = c(1,2,3,4,5,6,7) </a:t>
            </a:r>
          </a:p>
          <a:p>
            <a:pPr lvl="1"/>
            <a:r>
              <a:rPr lang="en-US" b="1" dirty="0"/>
              <a:t>How would you access the 6</a:t>
            </a:r>
            <a:r>
              <a:rPr lang="en-US" b="1" baseline="30000" dirty="0"/>
              <a:t>th</a:t>
            </a:r>
            <a:r>
              <a:rPr lang="en-US" b="1" dirty="0"/>
              <a:t> number in this vector? </a:t>
            </a:r>
          </a:p>
          <a:p>
            <a:pPr lvl="1"/>
            <a:r>
              <a:rPr lang="en-US" b="1" dirty="0"/>
              <a:t>q[6]</a:t>
            </a:r>
          </a:p>
          <a:p>
            <a:pPr marL="228600" lvl="1" indent="0">
              <a:buNone/>
            </a:pPr>
            <a:r>
              <a:rPr lang="en-US" b="1" dirty="0"/>
              <a:t>Another way to get the sequence of numbers from 1-7 is to use ‘:’ </a:t>
            </a:r>
          </a:p>
          <a:p>
            <a:pPr marL="228600" lvl="1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1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marL="228600" lvl="1" indent="0">
              <a:buNone/>
            </a:pPr>
            <a:r>
              <a:rPr lang="en-US" dirty="0"/>
              <a:t>Another way to get the sequence of numbers from 1-7 is to use ‘</a:t>
            </a:r>
            <a:r>
              <a:rPr lang="en-US" dirty="0" err="1"/>
              <a:t>start:stop</a:t>
            </a:r>
            <a:r>
              <a:rPr lang="en-US" dirty="0"/>
              <a:t>’</a:t>
            </a:r>
          </a:p>
          <a:p>
            <a:pPr marL="228600" lvl="1" indent="0">
              <a:buNone/>
            </a:pPr>
            <a:r>
              <a:rPr lang="en-US" b="1" dirty="0"/>
              <a:t>q = c(1:7)  </a:t>
            </a:r>
          </a:p>
          <a:p>
            <a:pPr marL="228600" lvl="1" indent="0">
              <a:buNone/>
            </a:pPr>
            <a:r>
              <a:rPr lang="en-US" b="1" dirty="0"/>
              <a:t>How would we get elements 3-5 from ‘q’  ? </a:t>
            </a:r>
          </a:p>
          <a:p>
            <a:pPr marL="228600" lvl="1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marL="228600" lvl="1" indent="0">
              <a:buNone/>
            </a:pPr>
            <a:r>
              <a:rPr lang="en-US" dirty="0"/>
              <a:t>Another way to get the sequence of numbers from 1-7 is to use ‘</a:t>
            </a:r>
            <a:r>
              <a:rPr lang="en-US" dirty="0" err="1"/>
              <a:t>start:stop</a:t>
            </a:r>
            <a:r>
              <a:rPr lang="en-US" dirty="0"/>
              <a:t>’</a:t>
            </a:r>
          </a:p>
          <a:p>
            <a:pPr marL="228600" lvl="1" indent="0">
              <a:buNone/>
            </a:pPr>
            <a:r>
              <a:rPr lang="en-US" b="1" dirty="0"/>
              <a:t>q = c(1:7)  </a:t>
            </a:r>
          </a:p>
          <a:p>
            <a:pPr marL="228600" lvl="1" indent="0">
              <a:buNone/>
            </a:pPr>
            <a:r>
              <a:rPr lang="en-US" b="1" dirty="0"/>
              <a:t>How would we get elements 3-5 from ‘q’  ? </a:t>
            </a:r>
          </a:p>
          <a:p>
            <a:pPr marL="228600" lvl="1" indent="0">
              <a:buNone/>
            </a:pPr>
            <a:r>
              <a:rPr lang="en-US" b="1" dirty="0"/>
              <a:t>q[3:5] </a:t>
            </a:r>
          </a:p>
          <a:p>
            <a:pPr marL="228600" lvl="1" indent="0">
              <a:buNone/>
            </a:pPr>
            <a:r>
              <a:rPr lang="en-US" b="1" dirty="0"/>
              <a:t>From ‘train’ how would we get rows 10 to 15 and columns 1 to 4?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29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marL="228600" lvl="1" indent="0">
              <a:buNone/>
            </a:pPr>
            <a:r>
              <a:rPr lang="en-US" dirty="0"/>
              <a:t>Another way to get the sequence of numbers from 1-7 is to use ‘</a:t>
            </a:r>
            <a:r>
              <a:rPr lang="en-US" dirty="0" err="1"/>
              <a:t>start:stop</a:t>
            </a:r>
            <a:r>
              <a:rPr lang="en-US" dirty="0"/>
              <a:t>’</a:t>
            </a:r>
          </a:p>
          <a:p>
            <a:pPr marL="228600" lvl="1" indent="0">
              <a:buNone/>
            </a:pPr>
            <a:r>
              <a:rPr lang="en-US" b="1" dirty="0"/>
              <a:t>q = c(1:7)  </a:t>
            </a:r>
          </a:p>
          <a:p>
            <a:pPr marL="228600" lvl="1" indent="0">
              <a:buNone/>
            </a:pPr>
            <a:r>
              <a:rPr lang="en-US" b="1" dirty="0"/>
              <a:t>How would we get elements 3-5 from ‘q’  ? </a:t>
            </a:r>
          </a:p>
          <a:p>
            <a:pPr marL="228600" lvl="1" indent="0">
              <a:buNone/>
            </a:pPr>
            <a:r>
              <a:rPr lang="en-US" b="1" dirty="0"/>
              <a:t>q[3:5] </a:t>
            </a:r>
          </a:p>
          <a:p>
            <a:pPr marL="228600" lvl="1" indent="0">
              <a:buNone/>
            </a:pPr>
            <a:r>
              <a:rPr lang="en-US" b="1" dirty="0"/>
              <a:t>From ‘train’ how would we get rows 10 to 15 and columns 1 to 4? </a:t>
            </a:r>
          </a:p>
          <a:p>
            <a:r>
              <a:rPr lang="en-US" dirty="0"/>
              <a:t>train[10:15, 1:4] </a:t>
            </a:r>
          </a:p>
          <a:p>
            <a:r>
              <a:rPr lang="en-US" b="1" dirty="0"/>
              <a:t>How about getting rows 15 to 30 and all columns?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r>
              <a:rPr lang="en-US" dirty="0"/>
              <a:t>Vectors </a:t>
            </a:r>
          </a:p>
          <a:p>
            <a:pPr marL="228600" lvl="1" indent="0">
              <a:buNone/>
            </a:pPr>
            <a:r>
              <a:rPr lang="en-US" dirty="0"/>
              <a:t>Another way to get the sequence of numbers from 1-7 is to use ‘</a:t>
            </a:r>
            <a:r>
              <a:rPr lang="en-US" dirty="0" err="1"/>
              <a:t>start:stop</a:t>
            </a:r>
            <a:r>
              <a:rPr lang="en-US" dirty="0"/>
              <a:t>’</a:t>
            </a:r>
          </a:p>
          <a:p>
            <a:pPr marL="228600" lvl="1" indent="0">
              <a:buNone/>
            </a:pPr>
            <a:r>
              <a:rPr lang="en-US" b="1" dirty="0"/>
              <a:t>q = c(1:7)  </a:t>
            </a:r>
          </a:p>
          <a:p>
            <a:pPr marL="228600" lvl="1" indent="0">
              <a:buNone/>
            </a:pPr>
            <a:r>
              <a:rPr lang="en-US" b="1" dirty="0"/>
              <a:t>How would we get elements 3-5 from ‘q’  ? </a:t>
            </a:r>
          </a:p>
          <a:p>
            <a:pPr marL="228600" lvl="1" indent="0">
              <a:buNone/>
            </a:pPr>
            <a:r>
              <a:rPr lang="en-US" b="1" dirty="0"/>
              <a:t>q[3:5] </a:t>
            </a:r>
          </a:p>
          <a:p>
            <a:pPr marL="228600" lvl="1" indent="0">
              <a:buNone/>
            </a:pPr>
            <a:r>
              <a:rPr lang="en-US" b="1" dirty="0"/>
              <a:t>From ‘train’ how would we get rows 10 to 15 and columns 1 to 4? </a:t>
            </a:r>
          </a:p>
          <a:p>
            <a:r>
              <a:rPr lang="en-US" dirty="0"/>
              <a:t>train[10:15, 1:4] </a:t>
            </a:r>
          </a:p>
          <a:p>
            <a:r>
              <a:rPr lang="en-US" b="1" dirty="0"/>
              <a:t>How about getting rows 15 to 30 and all columns? </a:t>
            </a:r>
          </a:p>
          <a:p>
            <a:r>
              <a:rPr lang="en-US" b="1" dirty="0"/>
              <a:t>Leave the columns section blank</a:t>
            </a:r>
          </a:p>
          <a:p>
            <a:r>
              <a:rPr lang="en-US" b="1" dirty="0"/>
              <a:t>Train[15:30, ] </a:t>
            </a:r>
          </a:p>
          <a:p>
            <a:r>
              <a:rPr lang="en-US" b="1" dirty="0"/>
              <a:t>What about getting all row and showing columns 1 to 3?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7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Vectors </a:t>
            </a:r>
          </a:p>
          <a:p>
            <a:pPr marL="228600" lvl="1" indent="0">
              <a:buNone/>
            </a:pPr>
            <a:r>
              <a:rPr lang="en-US" dirty="0"/>
              <a:t>Another way to get the sequence of numbers from 1-7 is to use ‘</a:t>
            </a:r>
            <a:r>
              <a:rPr lang="en-US" dirty="0" err="1"/>
              <a:t>start:stop</a:t>
            </a:r>
            <a:r>
              <a:rPr lang="en-US" dirty="0"/>
              <a:t>’</a:t>
            </a:r>
          </a:p>
          <a:p>
            <a:pPr marL="228600" lvl="1" indent="0">
              <a:buNone/>
            </a:pPr>
            <a:r>
              <a:rPr lang="en-US" b="1" dirty="0"/>
              <a:t>q = c(1:7)  </a:t>
            </a:r>
          </a:p>
          <a:p>
            <a:pPr marL="228600" lvl="1" indent="0">
              <a:buNone/>
            </a:pPr>
            <a:r>
              <a:rPr lang="en-US" b="1" dirty="0"/>
              <a:t>How would we get elements 3-5 from ‘q’  ? </a:t>
            </a:r>
          </a:p>
          <a:p>
            <a:pPr marL="228600" lvl="1" indent="0">
              <a:buNone/>
            </a:pPr>
            <a:r>
              <a:rPr lang="en-US" b="1" dirty="0"/>
              <a:t>q[3:5] </a:t>
            </a:r>
          </a:p>
          <a:p>
            <a:pPr marL="228600" lvl="1" indent="0">
              <a:buNone/>
            </a:pPr>
            <a:r>
              <a:rPr lang="en-US" b="1" dirty="0"/>
              <a:t>From ‘train’ how would we get rows 10 to 15 and columns 1 to 4? </a:t>
            </a:r>
          </a:p>
          <a:p>
            <a:r>
              <a:rPr lang="en-US" dirty="0"/>
              <a:t>train[10:15, 1:4] </a:t>
            </a:r>
          </a:p>
          <a:p>
            <a:r>
              <a:rPr lang="en-US" b="1" dirty="0"/>
              <a:t>How about getting rows 15 to 30 and all columns? </a:t>
            </a:r>
          </a:p>
          <a:p>
            <a:r>
              <a:rPr lang="en-US" b="1" dirty="0"/>
              <a:t>Leave the columns section blank</a:t>
            </a:r>
          </a:p>
          <a:p>
            <a:r>
              <a:rPr lang="en-US" b="1" dirty="0"/>
              <a:t>Train[15:30, ] </a:t>
            </a:r>
          </a:p>
          <a:p>
            <a:r>
              <a:rPr lang="en-US" b="1" dirty="0"/>
              <a:t>What about getting all row and showing columns 1 to 3? </a:t>
            </a:r>
          </a:p>
          <a:p>
            <a:r>
              <a:rPr lang="en-US" dirty="0"/>
              <a:t>Train[ , 1:3]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Lets say that I store the output of  train[10:15, 1] in a variable ‘</a:t>
            </a:r>
            <a:r>
              <a:rPr lang="en-US" b="1" dirty="0"/>
              <a:t>d</a:t>
            </a:r>
            <a:r>
              <a:rPr lang="en-US" dirty="0"/>
              <a:t>’, what type of variable is ‘</a:t>
            </a:r>
            <a:r>
              <a:rPr lang="en-US" b="1" dirty="0"/>
              <a:t>d’: </a:t>
            </a:r>
          </a:p>
          <a:p>
            <a:r>
              <a:rPr lang="en-US" b="1" dirty="0"/>
              <a:t>That is: </a:t>
            </a:r>
          </a:p>
          <a:p>
            <a:r>
              <a:rPr lang="en-US" b="1" dirty="0"/>
              <a:t>d = train[10:15,1]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4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Lets say that I store the output of  train[10:15, 1:4] in a variable ‘</a:t>
            </a:r>
            <a:r>
              <a:rPr lang="en-US" b="1" dirty="0"/>
              <a:t>d</a:t>
            </a:r>
            <a:r>
              <a:rPr lang="en-US" dirty="0"/>
              <a:t>’, what type of variable is ‘</a:t>
            </a:r>
            <a:r>
              <a:rPr lang="en-US" b="1" dirty="0"/>
              <a:t>d’: </a:t>
            </a:r>
          </a:p>
          <a:p>
            <a:r>
              <a:rPr lang="en-US" b="1" dirty="0"/>
              <a:t>That is: </a:t>
            </a:r>
          </a:p>
          <a:p>
            <a:r>
              <a:rPr lang="en-US" b="1" dirty="0"/>
              <a:t>d = train[10:15,1:4] </a:t>
            </a:r>
          </a:p>
          <a:p>
            <a:r>
              <a:rPr lang="en-US" b="1" dirty="0"/>
              <a:t>‘d’ is a vector.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5C8A-7756-44A6-B6D0-E47681D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installation and 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00C4C-3233-4944-BCD2-E06AF86116C0}"/>
              </a:ext>
            </a:extLst>
          </p:cNvPr>
          <p:cNvSpPr txBox="1"/>
          <p:nvPr/>
        </p:nvSpPr>
        <p:spPr>
          <a:xfrm>
            <a:off x="4678485" y="2153412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2: Install </a:t>
            </a:r>
            <a:r>
              <a:rPr lang="en-US" sz="2000" b="1" dirty="0" err="1"/>
              <a:t>Rstudio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587AE-148A-44AF-8430-122B1EA9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596" y="2485448"/>
            <a:ext cx="5822571" cy="320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78E213-FC9C-4595-AD84-6DB4BAFA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91" y="2805537"/>
            <a:ext cx="5677679" cy="39647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FEB3A7-BF41-4842-B1DC-BA8265747CA4}"/>
              </a:ext>
            </a:extLst>
          </p:cNvPr>
          <p:cNvCxnSpPr>
            <a:cxnSpLocks/>
          </p:cNvCxnSpPr>
          <p:nvPr/>
        </p:nvCxnSpPr>
        <p:spPr>
          <a:xfrm flipH="1">
            <a:off x="4678485" y="3742242"/>
            <a:ext cx="3039448" cy="1923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68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A318-C940-4A0A-AAFD-EF01CA9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dataframes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4051-FD5A-4385-B432-E16A098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019" y="2153412"/>
            <a:ext cx="9003479" cy="44723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Special ways to access columns from </a:t>
            </a:r>
            <a:r>
              <a:rPr lang="en-US" dirty="0" err="1"/>
              <a:t>dataframes</a:t>
            </a:r>
            <a:r>
              <a:rPr lang="en-US" dirty="0"/>
              <a:t>: </a:t>
            </a:r>
          </a:p>
          <a:p>
            <a:r>
              <a:rPr lang="en-US" dirty="0"/>
              <a:t>IF your dataframe has a </a:t>
            </a:r>
            <a:r>
              <a:rPr lang="en-US" b="1" dirty="0"/>
              <a:t>header</a:t>
            </a:r>
            <a:r>
              <a:rPr lang="en-US" dirty="0"/>
              <a:t>, we can use the name of the specific column to get back the contents of the columns: </a:t>
            </a:r>
          </a:p>
          <a:p>
            <a:r>
              <a:rPr lang="en-US" dirty="0"/>
              <a:t>To do this we use the </a:t>
            </a:r>
            <a:r>
              <a:rPr lang="en-US" b="1" dirty="0"/>
              <a:t>$ </a:t>
            </a:r>
            <a:r>
              <a:rPr lang="en-US" dirty="0"/>
              <a:t>operator</a:t>
            </a:r>
          </a:p>
          <a:p>
            <a:r>
              <a:rPr lang="en-US" dirty="0" err="1"/>
              <a:t>train$Name</a:t>
            </a:r>
            <a:r>
              <a:rPr lang="en-US" dirty="0"/>
              <a:t> </a:t>
            </a:r>
          </a:p>
          <a:p>
            <a:r>
              <a:rPr lang="en-US" dirty="0"/>
              <a:t>Is the same as:</a:t>
            </a:r>
          </a:p>
          <a:p>
            <a:r>
              <a:rPr lang="en-US" dirty="0"/>
              <a:t>train[,4]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BC7-53E4-43A7-ADCF-F424A0D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16" y="18199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C01A-7378-4631-A433-3C1F80BB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79" y="1632385"/>
            <a:ext cx="5757922" cy="4790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bit about terminology: </a:t>
            </a:r>
          </a:p>
          <a:p>
            <a:r>
              <a:rPr lang="en-US" dirty="0"/>
              <a:t> We called the first line in this data set the ‘</a:t>
            </a:r>
            <a:r>
              <a:rPr lang="en-US" b="1" dirty="0"/>
              <a:t>header</a:t>
            </a:r>
            <a:r>
              <a:rPr lang="en-US" dirty="0"/>
              <a:t>’ and all subsequent lines: ‘</a:t>
            </a:r>
            <a:r>
              <a:rPr lang="en-US" b="1" dirty="0"/>
              <a:t>rows’ </a:t>
            </a:r>
          </a:p>
          <a:p>
            <a:r>
              <a:rPr lang="en-US" dirty="0"/>
              <a:t>In ML we need to distinguish a few things: </a:t>
            </a:r>
          </a:p>
          <a:p>
            <a:r>
              <a:rPr lang="en-US" dirty="0"/>
              <a:t>Rows are typically called </a:t>
            </a:r>
            <a:r>
              <a:rPr lang="en-US" b="1" dirty="0"/>
              <a:t>instances, items,</a:t>
            </a:r>
            <a:r>
              <a:rPr lang="en-US" dirty="0"/>
              <a:t> or </a:t>
            </a:r>
            <a:r>
              <a:rPr lang="en-US" b="1" dirty="0"/>
              <a:t>examples</a:t>
            </a:r>
            <a:r>
              <a:rPr lang="en-US" dirty="0"/>
              <a:t> </a:t>
            </a:r>
          </a:p>
          <a:p>
            <a:r>
              <a:rPr lang="en-US" dirty="0"/>
              <a:t>Columns are divided into three types:</a:t>
            </a:r>
          </a:p>
          <a:p>
            <a:r>
              <a:rPr lang="en-US" b="1" dirty="0"/>
              <a:t>ID: </a:t>
            </a:r>
            <a:r>
              <a:rPr lang="en-US" dirty="0"/>
              <a:t>Usually the first column in the set, just gives an ID to a particular instance and does not contain any </a:t>
            </a:r>
            <a:r>
              <a:rPr lang="en-US" b="1" i="1" dirty="0"/>
              <a:t>descriptive information</a:t>
            </a:r>
            <a:r>
              <a:rPr lang="en-US" b="1" dirty="0"/>
              <a:t> </a:t>
            </a:r>
            <a:r>
              <a:rPr lang="en-US" dirty="0"/>
              <a:t>about the example  </a:t>
            </a:r>
          </a:p>
          <a:p>
            <a:r>
              <a:rPr lang="en-US" b="1" dirty="0"/>
              <a:t>Features: </a:t>
            </a:r>
            <a:r>
              <a:rPr lang="en-US" dirty="0"/>
              <a:t>columns that describe the example, especially if they relate to a </a:t>
            </a:r>
            <a:r>
              <a:rPr lang="en-US" b="1" dirty="0"/>
              <a:t>class </a:t>
            </a:r>
          </a:p>
          <a:p>
            <a:r>
              <a:rPr lang="en-US" b="1" dirty="0"/>
              <a:t>Class: </a:t>
            </a:r>
            <a:r>
              <a:rPr lang="en-US" dirty="0"/>
              <a:t> is the column of feature we want to </a:t>
            </a:r>
            <a:r>
              <a:rPr lang="en-US" b="1" i="1" dirty="0"/>
              <a:t>predict</a:t>
            </a:r>
            <a:r>
              <a:rPr lang="en-US" b="1" dirty="0"/>
              <a:t> </a:t>
            </a:r>
          </a:p>
          <a:p>
            <a:r>
              <a:rPr lang="en-US" b="1" dirty="0"/>
              <a:t>Can you label the data on the right?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C880D-4977-4AF4-BCCB-1E36DBAE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331" y="1632386"/>
            <a:ext cx="5637949" cy="40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BC7-53E4-43A7-ADCF-F424A0D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16" y="18199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Unsupervised vs 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C01A-7378-4631-A433-3C1F80BB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79" y="1632385"/>
            <a:ext cx="5757922" cy="4790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bit more on ML terminology: </a:t>
            </a:r>
          </a:p>
          <a:p>
            <a:r>
              <a:rPr lang="en-US" b="1" dirty="0"/>
              <a:t>Unsupervised Learning:</a:t>
            </a:r>
          </a:p>
          <a:p>
            <a:pPr lvl="1"/>
            <a:r>
              <a:rPr lang="en-US" dirty="0"/>
              <a:t>Goal is to find inherent or latent structures in your data </a:t>
            </a:r>
          </a:p>
          <a:p>
            <a:pPr lvl="1"/>
            <a:r>
              <a:rPr lang="en-US" dirty="0"/>
              <a:t>Can be used to define new groups within your data or cluster similar instances together or Dimensionality Reduction</a:t>
            </a:r>
          </a:p>
          <a:p>
            <a:pPr lvl="1"/>
            <a:r>
              <a:rPr lang="en-US" dirty="0"/>
              <a:t>Methods include: PCA, hierarchical clustering, </a:t>
            </a:r>
            <a:r>
              <a:rPr lang="en-US" dirty="0" err="1"/>
              <a:t>autoencoders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Really cool example: “</a:t>
            </a:r>
            <a:r>
              <a:rPr lang="en-US" b="1" dirty="0"/>
              <a:t>Objects that sound”</a:t>
            </a:r>
          </a:p>
          <a:p>
            <a:pPr lvl="1"/>
            <a:r>
              <a:rPr lang="en-US" dirty="0">
                <a:hlinkClick r:id="rId2"/>
              </a:rPr>
              <a:t>https://www.youtube.com/watch?v=TFyohksFd48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Learning to find where a sound comes from given a picture: </a:t>
            </a:r>
          </a:p>
          <a:p>
            <a:r>
              <a:rPr lang="en-US" b="1" dirty="0"/>
              <a:t>Supervised Learning: </a:t>
            </a:r>
          </a:p>
          <a:p>
            <a:pPr lvl="1"/>
            <a:r>
              <a:rPr lang="en-US" dirty="0"/>
              <a:t>Goal is to classify or predict the value of a feature based on descriptors</a:t>
            </a:r>
          </a:p>
          <a:p>
            <a:pPr lvl="1"/>
            <a:r>
              <a:rPr lang="en-US" dirty="0"/>
              <a:t>Artificial neural networks, Regression models</a:t>
            </a:r>
          </a:p>
          <a:p>
            <a:pPr lvl="1"/>
            <a:r>
              <a:rPr lang="en-US" dirty="0"/>
              <a:t>https://stanfordmlgroup.github.io/projects/chexnet/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CAC60-17ED-42C3-AA60-46BC1278E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38"/>
          <a:stretch/>
        </p:blipFill>
        <p:spPr>
          <a:xfrm>
            <a:off x="7780807" y="4247931"/>
            <a:ext cx="2946112" cy="2610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AC01C-00AE-4225-8BBE-DC6F0EBA7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48" r="99"/>
          <a:stretch/>
        </p:blipFill>
        <p:spPr>
          <a:xfrm>
            <a:off x="7780807" y="1632385"/>
            <a:ext cx="2868448" cy="26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AB32-1B0A-4C1F-A689-57F9F884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7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0DC67-DD63-4D0F-95FD-BC89ECF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 b="1">
                <a:solidFill>
                  <a:schemeClr val="tx1"/>
                </a:solidFill>
              </a:rPr>
              <a:t>Can we predict whether a passenger survived the titanic?  </a:t>
            </a:r>
          </a:p>
        </p:txBody>
      </p:sp>
    </p:spTree>
    <p:extLst>
      <p:ext uri="{BB962C8B-B14F-4D97-AF65-F5344CB8AC3E}">
        <p14:creationId xmlns:p14="http://schemas.microsoft.com/office/powerpoint/2010/main" val="3277775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Machine Learning: 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9" y="2791325"/>
            <a:ext cx="4078158" cy="3101983"/>
          </a:xfrm>
        </p:spPr>
        <p:txBody>
          <a:bodyPr/>
          <a:lstStyle/>
          <a:p>
            <a:r>
              <a:rPr lang="en-US" dirty="0"/>
              <a:t>Lets take a look at the features of the titanic data set: </a:t>
            </a:r>
          </a:p>
          <a:p>
            <a:r>
              <a:rPr lang="en-US" dirty="0"/>
              <a:t>What do you think are features that are most predictive in determining whether or not a passenger survived?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EB5DE-2A3A-4D30-A990-E8D370B4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55" y="1670730"/>
            <a:ext cx="5574471" cy="51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6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Machine Learning: 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9" y="2791325"/>
            <a:ext cx="4078158" cy="3101983"/>
          </a:xfrm>
        </p:spPr>
        <p:txBody>
          <a:bodyPr/>
          <a:lstStyle/>
          <a:p>
            <a:r>
              <a:rPr lang="en-US" dirty="0"/>
              <a:t>Lets take a look at the features of the titanic data set: </a:t>
            </a:r>
          </a:p>
          <a:p>
            <a:r>
              <a:rPr lang="en-US" dirty="0"/>
              <a:t>What do you think are features that are most predictive in determining whether or not a passenger survived?</a:t>
            </a:r>
          </a:p>
          <a:p>
            <a:r>
              <a:rPr lang="en-US" sz="3200" i="1" dirty="0"/>
              <a:t>Lets make some plots!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EB5DE-2A3A-4D30-A990-E8D370B4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55" y="1670730"/>
            <a:ext cx="5574471" cy="51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9" y="2791325"/>
            <a:ext cx="10851492" cy="3101983"/>
          </a:xfrm>
        </p:spPr>
        <p:txBody>
          <a:bodyPr/>
          <a:lstStyle/>
          <a:p>
            <a:r>
              <a:rPr lang="en-US" dirty="0"/>
              <a:t>The reason why R is such a popular data science language is because of </a:t>
            </a:r>
            <a:r>
              <a:rPr lang="en-US" b="1" dirty="0"/>
              <a:t>packages </a:t>
            </a:r>
            <a:endParaRPr lang="en-US" dirty="0"/>
          </a:p>
          <a:p>
            <a:r>
              <a:rPr lang="en-US" b="1" dirty="0"/>
              <a:t>Packages </a:t>
            </a:r>
            <a:r>
              <a:rPr lang="en-US" dirty="0"/>
              <a:t>are user made libraries for R that add functionality or make things in R easier</a:t>
            </a:r>
          </a:p>
          <a:p>
            <a:r>
              <a:rPr lang="en-US" dirty="0"/>
              <a:t>Lets compare the built in</a:t>
            </a:r>
            <a:r>
              <a:rPr lang="en-US" b="1" dirty="0"/>
              <a:t> R plotting function </a:t>
            </a:r>
            <a:r>
              <a:rPr lang="en-US" dirty="0"/>
              <a:t>with</a:t>
            </a:r>
            <a:r>
              <a:rPr lang="en-US" b="1" dirty="0"/>
              <a:t> ggplot2 </a:t>
            </a:r>
            <a:endParaRPr lang="en-US" dirty="0"/>
          </a:p>
          <a:p>
            <a:r>
              <a:rPr lang="en-US" dirty="0"/>
              <a:t>First we need to install the ggplot2 package using the command: </a:t>
            </a:r>
          </a:p>
          <a:p>
            <a:r>
              <a:rPr lang="en-US" dirty="0" err="1"/>
              <a:t>install.packages</a:t>
            </a:r>
            <a:r>
              <a:rPr lang="en-US" dirty="0"/>
              <a:t>(‘ggplot2’)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078" y="2305976"/>
            <a:ext cx="3182645" cy="3101983"/>
          </a:xfrm>
        </p:spPr>
        <p:txBody>
          <a:bodyPr/>
          <a:lstStyle/>
          <a:p>
            <a:r>
              <a:rPr lang="en-US" dirty="0"/>
              <a:t>Next lets use the built in R plotting function: ‘</a:t>
            </a:r>
            <a:r>
              <a:rPr lang="en-US" b="1" dirty="0"/>
              <a:t>plot’</a:t>
            </a:r>
            <a:r>
              <a:rPr lang="en-US" dirty="0"/>
              <a:t> to plot the age vs fare features in the ‘train’ dataframe: </a:t>
            </a:r>
          </a:p>
          <a:p>
            <a:r>
              <a:rPr lang="en-US" dirty="0"/>
              <a:t>plot( </a:t>
            </a:r>
            <a:r>
              <a:rPr lang="en-US" dirty="0" err="1"/>
              <a:t>train$age</a:t>
            </a:r>
            <a:r>
              <a:rPr lang="en-US" dirty="0"/>
              <a:t>, </a:t>
            </a:r>
            <a:r>
              <a:rPr lang="en-US" dirty="0" err="1"/>
              <a:t>train$fare</a:t>
            </a:r>
            <a:r>
              <a:rPr lang="en-US" dirty="0"/>
              <a:t>)</a:t>
            </a:r>
          </a:p>
          <a:p>
            <a:r>
              <a:rPr lang="en-US" dirty="0"/>
              <a:t>Gross AF</a:t>
            </a:r>
          </a:p>
          <a:p>
            <a:r>
              <a:rPr lang="en-US" dirty="0"/>
              <a:t>Now lets use </a:t>
            </a:r>
            <a:r>
              <a:rPr lang="en-US" dirty="0" err="1"/>
              <a:t>ggplot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EC5B8-7FC2-4FCC-8358-68C1F396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002" y="1691279"/>
            <a:ext cx="6733083" cy="49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15" y="2135015"/>
            <a:ext cx="3923957" cy="3816075"/>
          </a:xfrm>
        </p:spPr>
        <p:txBody>
          <a:bodyPr/>
          <a:lstStyle/>
          <a:p>
            <a:r>
              <a:rPr lang="en-US" dirty="0"/>
              <a:t>First we need to load the package: </a:t>
            </a:r>
          </a:p>
          <a:p>
            <a:r>
              <a:rPr lang="en-US" b="1" dirty="0"/>
              <a:t>Library(ggplot2) </a:t>
            </a:r>
          </a:p>
          <a:p>
            <a:r>
              <a:rPr lang="en-US" dirty="0"/>
              <a:t>Next we use </a:t>
            </a:r>
            <a:r>
              <a:rPr lang="en-US" dirty="0" err="1"/>
              <a:t>ggplot</a:t>
            </a:r>
            <a:r>
              <a:rPr lang="en-US" dirty="0"/>
              <a:t> syntax to generate the plot: </a:t>
            </a:r>
          </a:p>
          <a:p>
            <a:r>
              <a:rPr lang="en-US" b="1" dirty="0"/>
              <a:t>ggplot(train, </a:t>
            </a:r>
            <a:r>
              <a:rPr lang="en-US" b="1" dirty="0" err="1"/>
              <a:t>aes</a:t>
            </a:r>
            <a:r>
              <a:rPr lang="en-US" b="1" dirty="0"/>
              <a:t>(Age, Fare) ) + </a:t>
            </a:r>
            <a:r>
              <a:rPr lang="en-US" b="1" dirty="0" err="1"/>
              <a:t>geom_point</a:t>
            </a:r>
            <a:r>
              <a:rPr lang="en-US" b="1" dirty="0"/>
              <a:t>()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256F5-DF3A-4102-A996-09BFE5B4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38" y="1952098"/>
            <a:ext cx="8051099" cy="41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57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0" y="1923349"/>
            <a:ext cx="3923957" cy="950434"/>
          </a:xfrm>
        </p:spPr>
        <p:txBody>
          <a:bodyPr/>
          <a:lstStyle/>
          <a:p>
            <a:r>
              <a:rPr lang="en-US" dirty="0"/>
              <a:t>Now lets explore how each feature is associated with ‘</a:t>
            </a:r>
            <a:r>
              <a:rPr lang="en-US" b="1" dirty="0"/>
              <a:t>survival</a:t>
            </a:r>
            <a:r>
              <a:rPr lang="en-US" dirty="0"/>
              <a:t>’ using a boxplot and ggplot, lets look at </a:t>
            </a:r>
            <a:r>
              <a:rPr lang="en-US" b="1" dirty="0"/>
              <a:t>age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0283-91F9-470D-96E8-F60A9D2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6" y="2873783"/>
            <a:ext cx="11560968" cy="18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F43B-462B-45A5-BCD3-4B58838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kaggle</a:t>
            </a:r>
            <a:r>
              <a:rPr lang="en-US" dirty="0"/>
              <a:t>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996B71-5EAA-43A9-8B8E-0647B55A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66" y="3115037"/>
            <a:ext cx="4540465" cy="31019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8451E-D1D8-40F9-BBA3-2224C7A57B38}"/>
              </a:ext>
            </a:extLst>
          </p:cNvPr>
          <p:cNvCxnSpPr>
            <a:cxnSpLocks/>
          </p:cNvCxnSpPr>
          <p:nvPr/>
        </p:nvCxnSpPr>
        <p:spPr>
          <a:xfrm flipH="1">
            <a:off x="4576276" y="2507436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7A2A27B-107A-46B5-8D9C-B049AE62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6" y="2589446"/>
            <a:ext cx="2817309" cy="343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C771E5-640A-40BE-9DEF-95B26A6F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03" y="2761013"/>
            <a:ext cx="2430096" cy="351228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AF714A-4C01-4D18-93B0-314B0DBDB14D}"/>
              </a:ext>
            </a:extLst>
          </p:cNvPr>
          <p:cNvCxnSpPr>
            <a:cxnSpLocks/>
          </p:cNvCxnSpPr>
          <p:nvPr/>
        </p:nvCxnSpPr>
        <p:spPr>
          <a:xfrm flipH="1">
            <a:off x="7181404" y="2696308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5C4C52-E3B8-4B68-8DE4-CF2086601514}"/>
              </a:ext>
            </a:extLst>
          </p:cNvPr>
          <p:cNvSpPr txBox="1"/>
          <p:nvPr/>
        </p:nvSpPr>
        <p:spPr>
          <a:xfrm>
            <a:off x="8181731" y="2360903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Use your Icahn.MSSM.edu email</a:t>
            </a:r>
          </a:p>
        </p:txBody>
      </p:sp>
    </p:spTree>
    <p:extLst>
      <p:ext uri="{BB962C8B-B14F-4D97-AF65-F5344CB8AC3E}">
        <p14:creationId xmlns:p14="http://schemas.microsoft.com/office/powerpoint/2010/main" val="351945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359D-B4AF-4BE0-B8C2-A7315737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65" y="137010"/>
            <a:ext cx="7729728" cy="1188720"/>
          </a:xfrm>
        </p:spPr>
        <p:txBody>
          <a:bodyPr/>
          <a:lstStyle/>
          <a:p>
            <a:r>
              <a:rPr lang="en-US" dirty="0"/>
              <a:t>Is there are difference with 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AD5B6-51D8-4DB0-969C-A6DA1661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40" y="1477754"/>
            <a:ext cx="7226177" cy="52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9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6EED33-08EA-4AE6-A7E4-4C520F64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3" y="2511835"/>
            <a:ext cx="11174592" cy="282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114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774" y="1427022"/>
            <a:ext cx="6504662" cy="1514475"/>
          </a:xfrm>
        </p:spPr>
        <p:txBody>
          <a:bodyPr>
            <a:normAutofit/>
          </a:bodyPr>
          <a:lstStyle/>
          <a:p>
            <a:r>
              <a:rPr lang="en-US" b="1" dirty="0"/>
              <a:t>Even better lets explore how age is associated with survival using a violin plot!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1B5543-B39E-4EA5-8AE2-A35FB9523DC3}"/>
              </a:ext>
            </a:extLst>
          </p:cNvPr>
          <p:cNvCxnSpPr>
            <a:cxnSpLocks/>
          </p:cNvCxnSpPr>
          <p:nvPr/>
        </p:nvCxnSpPr>
        <p:spPr>
          <a:xfrm flipH="1">
            <a:off x="10693746" y="1733030"/>
            <a:ext cx="125380" cy="341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F88BE-02BF-42BC-8A4C-9ECC139A6528}"/>
              </a:ext>
            </a:extLst>
          </p:cNvPr>
          <p:cNvSpPr txBox="1"/>
          <p:nvPr/>
        </p:nvSpPr>
        <p:spPr>
          <a:xfrm>
            <a:off x="9960863" y="1419256"/>
            <a:ext cx="60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Just change this</a:t>
            </a:r>
          </a:p>
        </p:txBody>
      </p:sp>
    </p:spTree>
    <p:extLst>
      <p:ext uri="{BB962C8B-B14F-4D97-AF65-F5344CB8AC3E}">
        <p14:creationId xmlns:p14="http://schemas.microsoft.com/office/powerpoint/2010/main" val="2424342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359D-B4AF-4BE0-B8C2-A7315737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65" y="137010"/>
            <a:ext cx="7729728" cy="1188720"/>
          </a:xfrm>
        </p:spPr>
        <p:txBody>
          <a:bodyPr/>
          <a:lstStyle/>
          <a:p>
            <a:r>
              <a:rPr lang="en-US" dirty="0"/>
              <a:t>Is there are difference with age?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AD5B6-51D8-4DB0-969C-A6DA1661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40" y="1477754"/>
            <a:ext cx="7226177" cy="5243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4BFF9-4620-4352-B21F-C3459BB2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40" y="1477754"/>
            <a:ext cx="7202583" cy="52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11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Making sexy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0" y="1923349"/>
            <a:ext cx="10998508" cy="7062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lets explore how each feature is associated with ‘</a:t>
            </a:r>
            <a:r>
              <a:rPr lang="en-US" b="1" dirty="0"/>
              <a:t>survival</a:t>
            </a:r>
            <a:r>
              <a:rPr lang="en-US" dirty="0"/>
              <a:t>’ using a </a:t>
            </a:r>
            <a:r>
              <a:rPr lang="en-US" dirty="0" err="1"/>
              <a:t>violinplot</a:t>
            </a:r>
            <a:r>
              <a:rPr lang="en-US" dirty="0"/>
              <a:t> and ggplot </a:t>
            </a:r>
          </a:p>
          <a:p>
            <a:r>
              <a:rPr lang="en-US" dirty="0"/>
              <a:t>Lets figure out </a:t>
            </a:r>
            <a:r>
              <a:rPr lang="en-US" b="1" dirty="0"/>
              <a:t>which numeric features </a:t>
            </a:r>
            <a:r>
              <a:rPr lang="en-US" dirty="0"/>
              <a:t>best explain survival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0283-91F9-470D-96E8-F60A9D2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6" y="2873783"/>
            <a:ext cx="11560968" cy="1864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E971E-4663-41D9-A082-3E21C5A9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4" y="4455605"/>
            <a:ext cx="11174592" cy="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4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99" y="1923348"/>
            <a:ext cx="11625367" cy="3327613"/>
          </a:xfrm>
        </p:spPr>
        <p:txBody>
          <a:bodyPr>
            <a:normAutofit/>
          </a:bodyPr>
          <a:lstStyle/>
          <a:p>
            <a:r>
              <a:rPr lang="en-US" dirty="0"/>
              <a:t>Now lets explore how each feature is associated with ‘</a:t>
            </a:r>
            <a:r>
              <a:rPr lang="en-US" b="1" dirty="0"/>
              <a:t>survival</a:t>
            </a:r>
            <a:r>
              <a:rPr lang="en-US" dirty="0"/>
              <a:t>’ using a </a:t>
            </a:r>
            <a:r>
              <a:rPr lang="en-US" dirty="0" err="1"/>
              <a:t>violinplot</a:t>
            </a:r>
            <a:r>
              <a:rPr lang="en-US" dirty="0"/>
              <a:t> and ggplot </a:t>
            </a:r>
          </a:p>
          <a:p>
            <a:r>
              <a:rPr lang="en-US" dirty="0"/>
              <a:t>Lets figure out </a:t>
            </a:r>
            <a:r>
              <a:rPr lang="en-US" b="1" dirty="0"/>
              <a:t>which numeric features </a:t>
            </a:r>
            <a:r>
              <a:rPr lang="en-US" dirty="0"/>
              <a:t>best explain survival</a:t>
            </a:r>
          </a:p>
          <a:p>
            <a:r>
              <a:rPr lang="en-US" dirty="0"/>
              <a:t>I found the following features:</a:t>
            </a:r>
          </a:p>
          <a:p>
            <a:r>
              <a:rPr lang="en-US" dirty="0" err="1"/>
              <a:t>Pclass</a:t>
            </a:r>
            <a:endParaRPr lang="en-US" dirty="0"/>
          </a:p>
          <a:p>
            <a:r>
              <a:rPr lang="en-US" dirty="0"/>
              <a:t>Fare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96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FF82-78CC-4B2A-87BC-F2D1E528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Next 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4C19F-7147-4AE2-A764-1DB06F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99" y="1923348"/>
            <a:ext cx="11625367" cy="3327613"/>
          </a:xfrm>
        </p:spPr>
        <p:txBody>
          <a:bodyPr>
            <a:normAutofit/>
          </a:bodyPr>
          <a:lstStyle/>
          <a:p>
            <a:r>
              <a:rPr lang="en-US" dirty="0"/>
              <a:t>Feature Creation: </a:t>
            </a:r>
          </a:p>
          <a:p>
            <a:pPr lvl="1"/>
            <a:r>
              <a:rPr lang="en-US" dirty="0"/>
              <a:t>Hint: look at the names of the passengers and try to see if there is a pattern </a:t>
            </a:r>
          </a:p>
          <a:p>
            <a:r>
              <a:rPr lang="en-US" dirty="0"/>
              <a:t>Clustering using </a:t>
            </a:r>
            <a:r>
              <a:rPr lang="en-US" dirty="0" err="1"/>
              <a:t>kmeans</a:t>
            </a:r>
            <a:r>
              <a:rPr lang="en-US" dirty="0"/>
              <a:t> </a:t>
            </a:r>
          </a:p>
          <a:p>
            <a:r>
              <a:rPr lang="en-US" dirty="0"/>
              <a:t>Classification using </a:t>
            </a:r>
            <a:r>
              <a:rPr lang="en-US"/>
              <a:t>random forests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AB32-1B0A-4C1F-A689-57F9F884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7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0DC67-DD63-4D0F-95FD-BC89ECF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 b="1">
                <a:solidFill>
                  <a:schemeClr val="tx1"/>
                </a:solidFill>
              </a:rPr>
              <a:t>Can we predict whether a passenger survived the titanic?  </a:t>
            </a:r>
          </a:p>
        </p:txBody>
      </p:sp>
    </p:spTree>
    <p:extLst>
      <p:ext uri="{BB962C8B-B14F-4D97-AF65-F5344CB8AC3E}">
        <p14:creationId xmlns:p14="http://schemas.microsoft.com/office/powerpoint/2010/main" val="603787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744B11-1F56-47AD-A6DD-9D7470797EE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"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Obtain titanic data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1DDF75-7886-4C33-B1C3-8761A3621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71" y="2258279"/>
            <a:ext cx="6203462" cy="515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421F0C-43ED-4A84-9A27-9317564B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4686"/>
            <a:ext cx="5818165" cy="326239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C00A1-1900-46F8-8506-9C820E764DB7}"/>
              </a:ext>
            </a:extLst>
          </p:cNvPr>
          <p:cNvCxnSpPr>
            <a:cxnSpLocks/>
          </p:cNvCxnSpPr>
          <p:nvPr/>
        </p:nvCxnSpPr>
        <p:spPr>
          <a:xfrm flipH="1">
            <a:off x="4095956" y="2759382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00B548E-D5E0-4946-9AE5-A65931277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65" y="2999031"/>
            <a:ext cx="6246035" cy="179165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CA145A-0975-4848-8AD8-041D05C79ED2}"/>
              </a:ext>
            </a:extLst>
          </p:cNvPr>
          <p:cNvCxnSpPr>
            <a:cxnSpLocks/>
          </p:cNvCxnSpPr>
          <p:nvPr/>
        </p:nvCxnSpPr>
        <p:spPr>
          <a:xfrm flipH="1">
            <a:off x="6763932" y="3750308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646F1-121C-4011-8F20-A8445A9F9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165" y="5016131"/>
            <a:ext cx="6084014" cy="9686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7EF825-EB7E-4945-943D-D271B6E10A55}"/>
              </a:ext>
            </a:extLst>
          </p:cNvPr>
          <p:cNvCxnSpPr>
            <a:cxnSpLocks/>
          </p:cNvCxnSpPr>
          <p:nvPr/>
        </p:nvCxnSpPr>
        <p:spPr>
          <a:xfrm flipH="1">
            <a:off x="6598832" y="4905883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62A1E7-020D-4C57-9F67-06ED59821751}"/>
              </a:ext>
            </a:extLst>
          </p:cNvPr>
          <p:cNvCxnSpPr>
            <a:cxnSpLocks/>
          </p:cNvCxnSpPr>
          <p:nvPr/>
        </p:nvCxnSpPr>
        <p:spPr>
          <a:xfrm flipH="1">
            <a:off x="6669822" y="5076389"/>
            <a:ext cx="1000327" cy="737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CC6A26-766D-4D94-9BFC-5DB22F3D4D3A}"/>
              </a:ext>
            </a:extLst>
          </p:cNvPr>
          <p:cNvSpPr txBox="1"/>
          <p:nvPr/>
        </p:nvSpPr>
        <p:spPr>
          <a:xfrm>
            <a:off x="7670149" y="4741887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Download both test and train  sets</a:t>
            </a:r>
          </a:p>
        </p:txBody>
      </p:sp>
    </p:spTree>
    <p:extLst>
      <p:ext uri="{BB962C8B-B14F-4D97-AF65-F5344CB8AC3E}">
        <p14:creationId xmlns:p14="http://schemas.microsoft.com/office/powerpoint/2010/main" val="189433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BC7-53E4-43A7-ADCF-F424A0D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16" y="181991"/>
            <a:ext cx="7729728" cy="1188720"/>
          </a:xfrm>
        </p:spPr>
        <p:txBody>
          <a:bodyPr/>
          <a:lstStyle/>
          <a:p>
            <a:r>
              <a:rPr lang="en-US" dirty="0"/>
              <a:t>Open the files in excel: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34678-FE89-4710-A6D7-A441EE5D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28" y="2487208"/>
            <a:ext cx="6127484" cy="418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F43EB-AB65-4DB1-9CF1-4E7B9875949C}"/>
              </a:ext>
            </a:extLst>
          </p:cNvPr>
          <p:cNvSpPr txBox="1"/>
          <p:nvPr/>
        </p:nvSpPr>
        <p:spPr>
          <a:xfrm>
            <a:off x="6651218" y="2160848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Test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53557-429E-4FA1-A959-F6068B5A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8" y="2560958"/>
            <a:ext cx="5637949" cy="4041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E30D8-28FA-4CE3-BE89-B1DE851F74E2}"/>
              </a:ext>
            </a:extLst>
          </p:cNvPr>
          <p:cNvSpPr txBox="1"/>
          <p:nvPr/>
        </p:nvSpPr>
        <p:spPr>
          <a:xfrm>
            <a:off x="2331916" y="2194005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931B9-1D85-422F-9E5E-646CA0734071}"/>
              </a:ext>
            </a:extLst>
          </p:cNvPr>
          <p:cNvSpPr txBox="1"/>
          <p:nvPr/>
        </p:nvSpPr>
        <p:spPr>
          <a:xfrm>
            <a:off x="4756353" y="1565724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1. Spot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36097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BC7-53E4-43A7-ADCF-F424A0D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16" y="181991"/>
            <a:ext cx="7729728" cy="1188720"/>
          </a:xfrm>
        </p:spPr>
        <p:txBody>
          <a:bodyPr/>
          <a:lstStyle/>
          <a:p>
            <a:r>
              <a:rPr lang="en-US" dirty="0"/>
              <a:t>Open the files in excel: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34678-FE89-4710-A6D7-A441EE5D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28" y="2487208"/>
            <a:ext cx="6127484" cy="418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F43EB-AB65-4DB1-9CF1-4E7B9875949C}"/>
              </a:ext>
            </a:extLst>
          </p:cNvPr>
          <p:cNvSpPr txBox="1"/>
          <p:nvPr/>
        </p:nvSpPr>
        <p:spPr>
          <a:xfrm>
            <a:off x="6651218" y="2160848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Test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53557-429E-4FA1-A959-F6068B5A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8" y="2560958"/>
            <a:ext cx="5637949" cy="4041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E30D8-28FA-4CE3-BE89-B1DE851F74E2}"/>
              </a:ext>
            </a:extLst>
          </p:cNvPr>
          <p:cNvSpPr txBox="1"/>
          <p:nvPr/>
        </p:nvSpPr>
        <p:spPr>
          <a:xfrm>
            <a:off x="2331916" y="2194005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931B9-1D85-422F-9E5E-646CA0734071}"/>
              </a:ext>
            </a:extLst>
          </p:cNvPr>
          <p:cNvSpPr txBox="1"/>
          <p:nvPr/>
        </p:nvSpPr>
        <p:spPr>
          <a:xfrm>
            <a:off x="3795711" y="1430660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2. What type of feature is ‘Survived’ ? </a:t>
            </a:r>
          </a:p>
        </p:txBody>
      </p:sp>
    </p:spTree>
    <p:extLst>
      <p:ext uri="{BB962C8B-B14F-4D97-AF65-F5344CB8AC3E}">
        <p14:creationId xmlns:p14="http://schemas.microsoft.com/office/powerpoint/2010/main" val="39385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ABC7-53E4-43A7-ADCF-F424A0D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916" y="181991"/>
            <a:ext cx="7729728" cy="1188720"/>
          </a:xfrm>
        </p:spPr>
        <p:txBody>
          <a:bodyPr/>
          <a:lstStyle/>
          <a:p>
            <a:r>
              <a:rPr lang="en-US" dirty="0"/>
              <a:t>Open the files in excel: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34678-FE89-4710-A6D7-A441EE5D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528" y="2487208"/>
            <a:ext cx="6127484" cy="418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F43EB-AB65-4DB1-9CF1-4E7B9875949C}"/>
              </a:ext>
            </a:extLst>
          </p:cNvPr>
          <p:cNvSpPr txBox="1"/>
          <p:nvPr/>
        </p:nvSpPr>
        <p:spPr>
          <a:xfrm>
            <a:off x="6651218" y="2160848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Test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53557-429E-4FA1-A959-F6068B5A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8" y="2560958"/>
            <a:ext cx="5637949" cy="4041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6E30D8-28FA-4CE3-BE89-B1DE851F74E2}"/>
              </a:ext>
            </a:extLst>
          </p:cNvPr>
          <p:cNvSpPr txBox="1"/>
          <p:nvPr/>
        </p:nvSpPr>
        <p:spPr>
          <a:xfrm>
            <a:off x="2331916" y="2194005"/>
            <a:ext cx="641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931B9-1D85-422F-9E5E-646CA0734071}"/>
              </a:ext>
            </a:extLst>
          </p:cNvPr>
          <p:cNvSpPr txBox="1"/>
          <p:nvPr/>
        </p:nvSpPr>
        <p:spPr>
          <a:xfrm>
            <a:off x="2987913" y="1537609"/>
            <a:ext cx="759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3. Are there any other ways of thinking about  ‘Survived’ ? </a:t>
            </a:r>
          </a:p>
        </p:txBody>
      </p:sp>
    </p:spTree>
    <p:extLst>
      <p:ext uri="{BB962C8B-B14F-4D97-AF65-F5344CB8AC3E}">
        <p14:creationId xmlns:p14="http://schemas.microsoft.com/office/powerpoint/2010/main" val="17399058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Microsoft Office PowerPoint</Application>
  <PresentationFormat>Widescreen</PresentationFormat>
  <Paragraphs>267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Parcel</vt:lpstr>
      <vt:lpstr>Quick intro to Data Science R Quick-start </vt:lpstr>
      <vt:lpstr>R installation and configuration</vt:lpstr>
      <vt:lpstr>R installation and configuration</vt:lpstr>
      <vt:lpstr>Set up kaggle account</vt:lpstr>
      <vt:lpstr>Can we predict whether a passenger survived the titanic?  </vt:lpstr>
      <vt:lpstr>Obtain titanic data </vt:lpstr>
      <vt:lpstr>Open the files in excel:</vt:lpstr>
      <vt:lpstr>Open the files in excel:</vt:lpstr>
      <vt:lpstr>Open the files in excel:</vt:lpstr>
      <vt:lpstr>Intro to R: Opening files</vt:lpstr>
      <vt:lpstr>Intro to R: Opening files</vt:lpstr>
      <vt:lpstr>Intro to R: Opening files</vt:lpstr>
      <vt:lpstr>Intro to R: Opening files</vt:lpstr>
      <vt:lpstr>Intro to R: Opening files</vt:lpstr>
      <vt:lpstr>Intro to R: Working with dataframes</vt:lpstr>
      <vt:lpstr>Intro to R: Working with dataframes</vt:lpstr>
      <vt:lpstr>Intro to R: Working with dataframes</vt:lpstr>
      <vt:lpstr>Intro to R: Working with dataframes</vt:lpstr>
      <vt:lpstr>types of variables in r</vt:lpstr>
      <vt:lpstr>types of variables in r</vt:lpstr>
      <vt:lpstr>types of variables in r</vt:lpstr>
      <vt:lpstr>Working with dataframes </vt:lpstr>
      <vt:lpstr>Working with dataframes </vt:lpstr>
      <vt:lpstr>Working with dataframes </vt:lpstr>
      <vt:lpstr>Working with dataframes </vt:lpstr>
      <vt:lpstr>Working with dataframes </vt:lpstr>
      <vt:lpstr>Working with dataframes </vt:lpstr>
      <vt:lpstr>Working with dataframes </vt:lpstr>
      <vt:lpstr>Working with dataframes </vt:lpstr>
      <vt:lpstr>Working with dataframes </vt:lpstr>
      <vt:lpstr>Machine learning: Terminology</vt:lpstr>
      <vt:lpstr>Machine learning: Unsupervised vs Supervised learning </vt:lpstr>
      <vt:lpstr>Can we predict whether a passenger survived the titanic?  </vt:lpstr>
      <vt:lpstr>Machine Learning:  Feature Selection</vt:lpstr>
      <vt:lpstr>Machine Learning:  Feature Selection</vt:lpstr>
      <vt:lpstr>Making sexy boxplots</vt:lpstr>
      <vt:lpstr>Making sexy boxplots</vt:lpstr>
      <vt:lpstr>Making sexy boxplots</vt:lpstr>
      <vt:lpstr>Making sexy boxplots</vt:lpstr>
      <vt:lpstr>Is there are difference with age?</vt:lpstr>
      <vt:lpstr>Making sexy boxplots</vt:lpstr>
      <vt:lpstr>Is there are difference with age?</vt:lpstr>
      <vt:lpstr>Making sexy boxplots</vt:lpstr>
      <vt:lpstr>Feature selection </vt:lpstr>
      <vt:lpstr>Next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 to Data Science R Quick-start </dc:title>
  <cp:lastModifiedBy>Rayees Rahman</cp:lastModifiedBy>
  <cp:revision>7</cp:revision>
  <dcterms:modified xsi:type="dcterms:W3CDTF">2018-02-02T16:15:27Z</dcterms:modified>
</cp:coreProperties>
</file>