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notesMasterIdLst>
    <p:notesMasterId r:id="rId20"/>
  </p:notesMasterIdLst>
  <p:sldIdLst>
    <p:sldId id="256" r:id="rId2"/>
    <p:sldId id="257" r:id="rId3"/>
    <p:sldId id="288" r:id="rId4"/>
    <p:sldId id="290" r:id="rId5"/>
    <p:sldId id="272" r:id="rId6"/>
    <p:sldId id="274" r:id="rId7"/>
    <p:sldId id="289" r:id="rId8"/>
    <p:sldId id="275" r:id="rId9"/>
    <p:sldId id="262" r:id="rId10"/>
    <p:sldId id="263" r:id="rId11"/>
    <p:sldId id="276" r:id="rId12"/>
    <p:sldId id="264" r:id="rId13"/>
    <p:sldId id="265" r:id="rId14"/>
    <p:sldId id="267" r:id="rId15"/>
    <p:sldId id="282" r:id="rId16"/>
    <p:sldId id="269" r:id="rId17"/>
    <p:sldId id="281"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7"/>
    <a:srgbClr val="A1A1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37"/>
    <p:restoredTop sz="76886"/>
  </p:normalViewPr>
  <p:slideViewPr>
    <p:cSldViewPr snapToGrid="0" snapToObjects="1">
      <p:cViewPr varScale="1">
        <p:scale>
          <a:sx n="87" d="100"/>
          <a:sy n="87" d="100"/>
        </p:scale>
        <p:origin x="1104" y="96"/>
      </p:cViewPr>
      <p:guideLst/>
    </p:cSldViewPr>
  </p:slideViewPr>
  <p:outlineViewPr>
    <p:cViewPr>
      <p:scale>
        <a:sx n="33" d="100"/>
        <a:sy n="33" d="100"/>
      </p:scale>
      <p:origin x="0" y="-31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ER (E-05)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ER (E-05)</c:v>
                </c:pt>
              </c:strCache>
            </c:strRef>
          </c:tx>
          <c:spPr>
            <a:solidFill>
              <a:schemeClr val="accent1"/>
            </a:solidFill>
            <a:ln>
              <a:noFill/>
            </a:ln>
            <a:effectLst/>
          </c:spPr>
          <c:invertIfNegative val="0"/>
          <c:cat>
            <c:strRef>
              <c:f>Sheet1!$A$2:$A$6</c:f>
              <c:strCache>
                <c:ptCount val="5"/>
                <c:pt idx="0">
                  <c:v>0% Branching</c:v>
                </c:pt>
                <c:pt idx="1">
                  <c:v>1% Branching</c:v>
                </c:pt>
                <c:pt idx="2">
                  <c:v>2% Branching</c:v>
                </c:pt>
                <c:pt idx="3">
                  <c:v>3% Branching</c:v>
                </c:pt>
                <c:pt idx="4">
                  <c:v>4% Branching</c:v>
                </c:pt>
              </c:strCache>
            </c:strRef>
          </c:cat>
          <c:val>
            <c:numRef>
              <c:f>Sheet1!$B$2:$B$6</c:f>
              <c:numCache>
                <c:formatCode>General</c:formatCode>
                <c:ptCount val="5"/>
                <c:pt idx="0">
                  <c:v>2.61</c:v>
                </c:pt>
                <c:pt idx="1">
                  <c:v>5.88</c:v>
                </c:pt>
                <c:pt idx="2">
                  <c:v>2.99</c:v>
                </c:pt>
                <c:pt idx="3">
                  <c:v>0.75</c:v>
                </c:pt>
                <c:pt idx="4">
                  <c:v>0.27</c:v>
                </c:pt>
              </c:numCache>
            </c:numRef>
          </c:val>
          <c:extLst>
            <c:ext xmlns:c16="http://schemas.microsoft.com/office/drawing/2014/chart" uri="{C3380CC4-5D6E-409C-BE32-E72D297353CC}">
              <c16:uniqueId val="{00000000-C270-4BF8-8C5E-4BE56782CFC2}"/>
            </c:ext>
          </c:extLst>
        </c:ser>
        <c:dLbls>
          <c:showLegendKey val="0"/>
          <c:showVal val="0"/>
          <c:showCatName val="0"/>
          <c:showSerName val="0"/>
          <c:showPercent val="0"/>
          <c:showBubbleSize val="0"/>
        </c:dLbls>
        <c:gapWidth val="219"/>
        <c:overlap val="-27"/>
        <c:axId val="1913221296"/>
        <c:axId val="1913225872"/>
      </c:barChart>
      <c:catAx>
        <c:axId val="191322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13225872"/>
        <c:crosses val="autoZero"/>
        <c:auto val="1"/>
        <c:lblAlgn val="ctr"/>
        <c:lblOffset val="100"/>
        <c:noMultiLvlLbl val="0"/>
      </c:catAx>
      <c:valAx>
        <c:axId val="1913225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13221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757DC7-F68F-4344-A9AD-58C43D987BB3}" type="doc">
      <dgm:prSet loTypeId="urn:microsoft.com/office/officeart/2005/8/layout/process5" loCatId="process" qsTypeId="urn:microsoft.com/office/officeart/2005/8/quickstyle/simple4" qsCatId="simple" csTypeId="urn:microsoft.com/office/officeart/2005/8/colors/colorful2" csCatId="colorful" phldr="1"/>
      <dgm:spPr/>
      <dgm:t>
        <a:bodyPr/>
        <a:lstStyle/>
        <a:p>
          <a:endParaRPr lang="en-US"/>
        </a:p>
      </dgm:t>
    </dgm:pt>
    <dgm:pt modelId="{187F7D2B-9D53-49B0-81F0-D28AA3C72CEC}">
      <dgm:prSet/>
      <dgm:spPr/>
      <dgm:t>
        <a:bodyPr/>
        <a:lstStyle/>
        <a:p>
          <a:r>
            <a:rPr lang="en-US" baseline="0" dirty="0">
              <a:solidFill>
                <a:sysClr val="windowText" lastClr="000000"/>
              </a:solidFill>
            </a:rPr>
            <a:t>Decide programming language to use and learn it</a:t>
          </a:r>
        </a:p>
        <a:p>
          <a:r>
            <a:rPr lang="en-US" i="1" baseline="0" dirty="0">
              <a:solidFill>
                <a:sysClr val="windowText" lastClr="000000"/>
              </a:solidFill>
            </a:rPr>
            <a:t>(Term 1 Week 3-5)</a:t>
          </a:r>
          <a:endParaRPr lang="en-US" dirty="0">
            <a:solidFill>
              <a:sysClr val="windowText" lastClr="000000"/>
            </a:solidFill>
          </a:endParaRPr>
        </a:p>
      </dgm:t>
    </dgm:pt>
    <dgm:pt modelId="{6C4EF1C8-E338-4E98-97BA-06D7387323C0}" type="parTrans" cxnId="{82A77E11-19E8-4FB8-BD9F-9E3E973773BB}">
      <dgm:prSet/>
      <dgm:spPr/>
      <dgm:t>
        <a:bodyPr/>
        <a:lstStyle/>
        <a:p>
          <a:endParaRPr lang="en-US">
            <a:solidFill>
              <a:sysClr val="windowText" lastClr="000000"/>
            </a:solidFill>
          </a:endParaRPr>
        </a:p>
      </dgm:t>
    </dgm:pt>
    <dgm:pt modelId="{1EFD25C3-1B2A-43FF-ADC2-4F6A9EE519D6}" type="sibTrans" cxnId="{82A77E11-19E8-4FB8-BD9F-9E3E973773BB}">
      <dgm:prSet/>
      <dgm:spPr/>
      <dgm:t>
        <a:bodyPr/>
        <a:lstStyle/>
        <a:p>
          <a:endParaRPr lang="en-US">
            <a:solidFill>
              <a:sysClr val="windowText" lastClr="000000"/>
            </a:solidFill>
          </a:endParaRPr>
        </a:p>
      </dgm:t>
    </dgm:pt>
    <dgm:pt modelId="{B1ABA1DA-CB32-459B-A0D5-06010FB14CD6}">
      <dgm:prSet/>
      <dgm:spPr/>
      <dgm:t>
        <a:bodyPr/>
        <a:lstStyle/>
        <a:p>
          <a:r>
            <a:rPr lang="en-US" baseline="0" dirty="0">
              <a:solidFill>
                <a:sysClr val="windowText" lastClr="000000"/>
              </a:solidFill>
            </a:rPr>
            <a:t>Implement various models while continuing research with literature reviews</a:t>
          </a:r>
        </a:p>
        <a:p>
          <a:r>
            <a:rPr lang="en-US" i="1" baseline="0" dirty="0">
              <a:solidFill>
                <a:sysClr val="windowText" lastClr="000000"/>
              </a:solidFill>
            </a:rPr>
            <a:t>(Term 1 week 6-10)</a:t>
          </a:r>
          <a:endParaRPr lang="en-US" i="1" dirty="0">
            <a:solidFill>
              <a:sysClr val="windowText" lastClr="000000"/>
            </a:solidFill>
          </a:endParaRPr>
        </a:p>
      </dgm:t>
    </dgm:pt>
    <dgm:pt modelId="{C10043F5-64C5-4CC2-9405-96D7D9261594}" type="parTrans" cxnId="{3607E2BE-A400-48E0-BDB2-BE28FD5F384F}">
      <dgm:prSet/>
      <dgm:spPr/>
      <dgm:t>
        <a:bodyPr/>
        <a:lstStyle/>
        <a:p>
          <a:endParaRPr lang="en-US">
            <a:solidFill>
              <a:sysClr val="windowText" lastClr="000000"/>
            </a:solidFill>
          </a:endParaRPr>
        </a:p>
      </dgm:t>
    </dgm:pt>
    <dgm:pt modelId="{9523750C-DFF5-4FB0-8AE4-921CF88BAABB}" type="sibTrans" cxnId="{3607E2BE-A400-48E0-BDB2-BE28FD5F384F}">
      <dgm:prSet/>
      <dgm:spPr/>
      <dgm:t>
        <a:bodyPr/>
        <a:lstStyle/>
        <a:p>
          <a:endParaRPr lang="en-US">
            <a:solidFill>
              <a:sysClr val="windowText" lastClr="000000"/>
            </a:solidFill>
          </a:endParaRPr>
        </a:p>
      </dgm:t>
    </dgm:pt>
    <dgm:pt modelId="{2EFED49E-BC55-4215-B840-7AD917292BD3}">
      <dgm:prSet/>
      <dgm:spPr/>
      <dgm:t>
        <a:bodyPr/>
        <a:lstStyle/>
        <a:p>
          <a:r>
            <a:rPr lang="en-US" baseline="0" dirty="0">
              <a:solidFill>
                <a:sysClr val="windowText" lastClr="000000"/>
              </a:solidFill>
            </a:rPr>
            <a:t>Decide which models to use and finalize them.</a:t>
          </a:r>
        </a:p>
        <a:p>
          <a:r>
            <a:rPr lang="en-US" i="1" baseline="0" dirty="0">
              <a:solidFill>
                <a:sysClr val="windowText" lastClr="000000"/>
              </a:solidFill>
            </a:rPr>
            <a:t>(Term 2 week 1-4)</a:t>
          </a:r>
          <a:endParaRPr lang="en-US" i="1" dirty="0">
            <a:solidFill>
              <a:sysClr val="windowText" lastClr="000000"/>
            </a:solidFill>
          </a:endParaRPr>
        </a:p>
      </dgm:t>
    </dgm:pt>
    <dgm:pt modelId="{30EFC980-1679-4230-A15A-4C59C41C8D81}" type="parTrans" cxnId="{7552C506-7CB1-4425-9677-A0BC97F55A86}">
      <dgm:prSet/>
      <dgm:spPr/>
      <dgm:t>
        <a:bodyPr/>
        <a:lstStyle/>
        <a:p>
          <a:endParaRPr lang="en-US">
            <a:solidFill>
              <a:sysClr val="windowText" lastClr="000000"/>
            </a:solidFill>
          </a:endParaRPr>
        </a:p>
      </dgm:t>
    </dgm:pt>
    <dgm:pt modelId="{3E595086-440A-429E-B6A5-EFDC21F82A20}" type="sibTrans" cxnId="{7552C506-7CB1-4425-9677-A0BC97F55A86}">
      <dgm:prSet/>
      <dgm:spPr/>
      <dgm:t>
        <a:bodyPr/>
        <a:lstStyle/>
        <a:p>
          <a:endParaRPr lang="en-US">
            <a:solidFill>
              <a:sysClr val="windowText" lastClr="000000"/>
            </a:solidFill>
          </a:endParaRPr>
        </a:p>
      </dgm:t>
    </dgm:pt>
    <dgm:pt modelId="{7A685B7E-ADB8-B342-9703-82FCE29E65DC}">
      <dgm:prSet/>
      <dgm:spPr/>
      <dgm:t>
        <a:bodyPr/>
        <a:lstStyle/>
        <a:p>
          <a:r>
            <a:rPr lang="en-US" dirty="0">
              <a:solidFill>
                <a:sysClr val="windowText" lastClr="000000"/>
              </a:solidFill>
            </a:rPr>
            <a:t>Begin initial research into the topic</a:t>
          </a:r>
        </a:p>
        <a:p>
          <a:r>
            <a:rPr lang="en-US" i="1" dirty="0">
              <a:solidFill>
                <a:sysClr val="windowText" lastClr="000000"/>
              </a:solidFill>
            </a:rPr>
            <a:t>(Term 1 Week 1-2)</a:t>
          </a:r>
          <a:endParaRPr lang="en-US" dirty="0">
            <a:solidFill>
              <a:sysClr val="windowText" lastClr="000000"/>
            </a:solidFill>
          </a:endParaRPr>
        </a:p>
      </dgm:t>
    </dgm:pt>
    <dgm:pt modelId="{D7D37C6C-A61B-084A-AEAB-068C905A1A4A}" type="parTrans" cxnId="{3B669AC9-D953-BA46-BFC5-91517B93E83B}">
      <dgm:prSet/>
      <dgm:spPr/>
      <dgm:t>
        <a:bodyPr/>
        <a:lstStyle/>
        <a:p>
          <a:endParaRPr lang="en-GB">
            <a:solidFill>
              <a:sysClr val="windowText" lastClr="000000"/>
            </a:solidFill>
          </a:endParaRPr>
        </a:p>
      </dgm:t>
    </dgm:pt>
    <dgm:pt modelId="{437C0BF4-11F2-5B43-95AB-0DDE4593DBF1}" type="sibTrans" cxnId="{3B669AC9-D953-BA46-BFC5-91517B93E83B}">
      <dgm:prSet/>
      <dgm:spPr/>
      <dgm:t>
        <a:bodyPr/>
        <a:lstStyle/>
        <a:p>
          <a:endParaRPr lang="en-GB">
            <a:solidFill>
              <a:sysClr val="windowText" lastClr="000000"/>
            </a:solidFill>
          </a:endParaRPr>
        </a:p>
      </dgm:t>
    </dgm:pt>
    <dgm:pt modelId="{8BC0E288-3717-46A5-A730-DDCCF4A5F49D}">
      <dgm:prSet/>
      <dgm:spPr/>
      <dgm:t>
        <a:bodyPr/>
        <a:lstStyle/>
        <a:p>
          <a:r>
            <a:rPr lang="en-US" baseline="0" dirty="0">
              <a:solidFill>
                <a:sysClr val="windowText" lastClr="000000"/>
              </a:solidFill>
            </a:rPr>
            <a:t>Use models to investigate potential relationships with computer networks.</a:t>
          </a:r>
        </a:p>
        <a:p>
          <a:r>
            <a:rPr lang="en-US" i="1" baseline="0" dirty="0">
              <a:solidFill>
                <a:sysClr val="windowText" lastClr="000000"/>
              </a:solidFill>
            </a:rPr>
            <a:t>(Term 2 week 5- week 10)</a:t>
          </a:r>
          <a:endParaRPr lang="en-US" i="1" dirty="0">
            <a:solidFill>
              <a:sysClr val="windowText" lastClr="000000"/>
            </a:solidFill>
          </a:endParaRPr>
        </a:p>
      </dgm:t>
    </dgm:pt>
    <dgm:pt modelId="{C75FCF9A-84E3-4A83-91A0-6D2484BDD0DA}" type="sibTrans" cxnId="{230E27A1-7CD1-40AF-8F46-3DF92D0E0AA4}">
      <dgm:prSet/>
      <dgm:spPr/>
      <dgm:t>
        <a:bodyPr/>
        <a:lstStyle/>
        <a:p>
          <a:endParaRPr lang="en-US">
            <a:solidFill>
              <a:sysClr val="windowText" lastClr="000000"/>
            </a:solidFill>
          </a:endParaRPr>
        </a:p>
      </dgm:t>
    </dgm:pt>
    <dgm:pt modelId="{AE2D8280-5F26-426A-B441-B71F2E508B44}" type="parTrans" cxnId="{230E27A1-7CD1-40AF-8F46-3DF92D0E0AA4}">
      <dgm:prSet/>
      <dgm:spPr/>
      <dgm:t>
        <a:bodyPr/>
        <a:lstStyle/>
        <a:p>
          <a:endParaRPr lang="en-US">
            <a:solidFill>
              <a:sysClr val="windowText" lastClr="000000"/>
            </a:solidFill>
          </a:endParaRPr>
        </a:p>
      </dgm:t>
    </dgm:pt>
    <dgm:pt modelId="{444D5948-53E8-E940-B4B8-073CAC282E71}">
      <dgm:prSet custT="1"/>
      <dgm:spPr/>
      <dgm:t>
        <a:bodyPr/>
        <a:lstStyle/>
        <a:p>
          <a:r>
            <a:rPr lang="en-GB" sz="1200" kern="1200" dirty="0">
              <a:solidFill>
                <a:sysClr val="windowText" lastClr="000000"/>
              </a:solidFill>
              <a:latin typeface="Franklin Gothic Book" panose="020B0503020102020204"/>
              <a:ea typeface="+mn-ea"/>
              <a:cs typeface="+mn-cs"/>
            </a:rPr>
            <a:t>Agile methodology for simulation development</a:t>
          </a:r>
        </a:p>
        <a:p>
          <a:r>
            <a:rPr lang="en-GB" sz="1200" i="1" kern="1200" dirty="0">
              <a:solidFill>
                <a:sysClr val="windowText" lastClr="000000"/>
              </a:solidFill>
              <a:latin typeface="Franklin Gothic Book" panose="020B0503020102020204"/>
              <a:ea typeface="+mn-ea"/>
              <a:cs typeface="+mn-cs"/>
            </a:rPr>
            <a:t>(Continuous)</a:t>
          </a:r>
        </a:p>
      </dgm:t>
    </dgm:pt>
    <dgm:pt modelId="{E15CF204-857C-EA40-9B97-94402820ACC8}" type="parTrans" cxnId="{B2062BBE-E919-C74B-B002-E8535137B2C6}">
      <dgm:prSet/>
      <dgm:spPr/>
      <dgm:t>
        <a:bodyPr/>
        <a:lstStyle/>
        <a:p>
          <a:endParaRPr lang="en-GB"/>
        </a:p>
      </dgm:t>
    </dgm:pt>
    <dgm:pt modelId="{84F68FEE-7A5D-2D40-B28D-504AA404B6D6}" type="sibTrans" cxnId="{B2062BBE-E919-C74B-B002-E8535137B2C6}">
      <dgm:prSet/>
      <dgm:spPr/>
      <dgm:t>
        <a:bodyPr/>
        <a:lstStyle/>
        <a:p>
          <a:endParaRPr lang="en-GB"/>
        </a:p>
      </dgm:t>
    </dgm:pt>
    <dgm:pt modelId="{85FF828F-D48F-064E-8FE7-3568A35266AF}" type="pres">
      <dgm:prSet presAssocID="{14757DC7-F68F-4344-A9AD-58C43D987BB3}" presName="diagram" presStyleCnt="0">
        <dgm:presLayoutVars>
          <dgm:dir/>
          <dgm:resizeHandles val="exact"/>
        </dgm:presLayoutVars>
      </dgm:prSet>
      <dgm:spPr/>
    </dgm:pt>
    <dgm:pt modelId="{BE71F187-E5E3-B140-85AE-55D8F9A3D858}" type="pres">
      <dgm:prSet presAssocID="{7A685B7E-ADB8-B342-9703-82FCE29E65DC}" presName="node" presStyleLbl="node1" presStyleIdx="0" presStyleCnt="6">
        <dgm:presLayoutVars>
          <dgm:bulletEnabled val="1"/>
        </dgm:presLayoutVars>
      </dgm:prSet>
      <dgm:spPr/>
    </dgm:pt>
    <dgm:pt modelId="{8C897F3D-4973-0041-A7AE-B2835CF9DFBF}" type="pres">
      <dgm:prSet presAssocID="{437C0BF4-11F2-5B43-95AB-0DDE4593DBF1}" presName="sibTrans" presStyleLbl="sibTrans2D1" presStyleIdx="0" presStyleCnt="5"/>
      <dgm:spPr/>
    </dgm:pt>
    <dgm:pt modelId="{77DDF235-F1FF-1A47-A70C-49177D9D7401}" type="pres">
      <dgm:prSet presAssocID="{437C0BF4-11F2-5B43-95AB-0DDE4593DBF1}" presName="connectorText" presStyleLbl="sibTrans2D1" presStyleIdx="0" presStyleCnt="5"/>
      <dgm:spPr/>
    </dgm:pt>
    <dgm:pt modelId="{177FEBBF-AC7C-BF4C-BA97-FB0527F31589}" type="pres">
      <dgm:prSet presAssocID="{187F7D2B-9D53-49B0-81F0-D28AA3C72CEC}" presName="node" presStyleLbl="node1" presStyleIdx="1" presStyleCnt="6">
        <dgm:presLayoutVars>
          <dgm:bulletEnabled val="1"/>
        </dgm:presLayoutVars>
      </dgm:prSet>
      <dgm:spPr/>
    </dgm:pt>
    <dgm:pt modelId="{5B492BEB-6BC6-664B-93F0-8DB9FC147EE9}" type="pres">
      <dgm:prSet presAssocID="{1EFD25C3-1B2A-43FF-ADC2-4F6A9EE519D6}" presName="sibTrans" presStyleLbl="sibTrans2D1" presStyleIdx="1" presStyleCnt="5"/>
      <dgm:spPr/>
    </dgm:pt>
    <dgm:pt modelId="{4A91CC92-F2E7-BD4F-832D-378FA788C325}" type="pres">
      <dgm:prSet presAssocID="{1EFD25C3-1B2A-43FF-ADC2-4F6A9EE519D6}" presName="connectorText" presStyleLbl="sibTrans2D1" presStyleIdx="1" presStyleCnt="5"/>
      <dgm:spPr/>
    </dgm:pt>
    <dgm:pt modelId="{32E224F9-37DA-174E-AA39-477A16BCEB38}" type="pres">
      <dgm:prSet presAssocID="{B1ABA1DA-CB32-459B-A0D5-06010FB14CD6}" presName="node" presStyleLbl="node1" presStyleIdx="2" presStyleCnt="6">
        <dgm:presLayoutVars>
          <dgm:bulletEnabled val="1"/>
        </dgm:presLayoutVars>
      </dgm:prSet>
      <dgm:spPr/>
    </dgm:pt>
    <dgm:pt modelId="{F2C79E81-9A7B-764F-92E2-78CFB8DC8320}" type="pres">
      <dgm:prSet presAssocID="{9523750C-DFF5-4FB0-8AE4-921CF88BAABB}" presName="sibTrans" presStyleLbl="sibTrans2D1" presStyleIdx="2" presStyleCnt="5"/>
      <dgm:spPr/>
    </dgm:pt>
    <dgm:pt modelId="{08C82626-B5BA-3240-AB87-35C4CAB2386B}" type="pres">
      <dgm:prSet presAssocID="{9523750C-DFF5-4FB0-8AE4-921CF88BAABB}" presName="connectorText" presStyleLbl="sibTrans2D1" presStyleIdx="2" presStyleCnt="5"/>
      <dgm:spPr/>
    </dgm:pt>
    <dgm:pt modelId="{0A0B54BF-0CF9-A346-A1FF-C9A081912C1E}" type="pres">
      <dgm:prSet presAssocID="{2EFED49E-BC55-4215-B840-7AD917292BD3}" presName="node" presStyleLbl="node1" presStyleIdx="3" presStyleCnt="6">
        <dgm:presLayoutVars>
          <dgm:bulletEnabled val="1"/>
        </dgm:presLayoutVars>
      </dgm:prSet>
      <dgm:spPr/>
    </dgm:pt>
    <dgm:pt modelId="{BD091326-E4D4-5F4C-ADAA-35FC86006DC3}" type="pres">
      <dgm:prSet presAssocID="{3E595086-440A-429E-B6A5-EFDC21F82A20}" presName="sibTrans" presStyleLbl="sibTrans2D1" presStyleIdx="3" presStyleCnt="5"/>
      <dgm:spPr/>
    </dgm:pt>
    <dgm:pt modelId="{50A8FBF7-C309-4C4B-99F2-BCED29265DB9}" type="pres">
      <dgm:prSet presAssocID="{3E595086-440A-429E-B6A5-EFDC21F82A20}" presName="connectorText" presStyleLbl="sibTrans2D1" presStyleIdx="3" presStyleCnt="5"/>
      <dgm:spPr/>
    </dgm:pt>
    <dgm:pt modelId="{D528C19A-E766-274F-9665-2ACDE1F6575E}" type="pres">
      <dgm:prSet presAssocID="{8BC0E288-3717-46A5-A730-DDCCF4A5F49D}" presName="node" presStyleLbl="node1" presStyleIdx="4" presStyleCnt="6">
        <dgm:presLayoutVars>
          <dgm:bulletEnabled val="1"/>
        </dgm:presLayoutVars>
      </dgm:prSet>
      <dgm:spPr/>
    </dgm:pt>
    <dgm:pt modelId="{4A15D38C-F4CB-D149-97FD-290DEE6E08D6}" type="pres">
      <dgm:prSet presAssocID="{C75FCF9A-84E3-4A83-91A0-6D2484BDD0DA}" presName="sibTrans" presStyleLbl="sibTrans2D1" presStyleIdx="4" presStyleCnt="5"/>
      <dgm:spPr/>
    </dgm:pt>
    <dgm:pt modelId="{B80702A2-2814-F546-8A6B-17BCF64F1560}" type="pres">
      <dgm:prSet presAssocID="{C75FCF9A-84E3-4A83-91A0-6D2484BDD0DA}" presName="connectorText" presStyleLbl="sibTrans2D1" presStyleIdx="4" presStyleCnt="5"/>
      <dgm:spPr/>
    </dgm:pt>
    <dgm:pt modelId="{B90C94B2-CA92-F34C-9493-12DD45ADC752}" type="pres">
      <dgm:prSet presAssocID="{444D5948-53E8-E940-B4B8-073CAC282E71}" presName="node" presStyleLbl="node1" presStyleIdx="5" presStyleCnt="6">
        <dgm:presLayoutVars>
          <dgm:bulletEnabled val="1"/>
        </dgm:presLayoutVars>
      </dgm:prSet>
      <dgm:spPr/>
    </dgm:pt>
  </dgm:ptLst>
  <dgm:cxnLst>
    <dgm:cxn modelId="{7552C506-7CB1-4425-9677-A0BC97F55A86}" srcId="{14757DC7-F68F-4344-A9AD-58C43D987BB3}" destId="{2EFED49E-BC55-4215-B840-7AD917292BD3}" srcOrd="3" destOrd="0" parTransId="{30EFC980-1679-4230-A15A-4C59C41C8D81}" sibTransId="{3E595086-440A-429E-B6A5-EFDC21F82A20}"/>
    <dgm:cxn modelId="{A13EB10A-A7EE-A542-AC58-90BE44CF9953}" type="presOf" srcId="{187F7D2B-9D53-49B0-81F0-D28AA3C72CEC}" destId="{177FEBBF-AC7C-BF4C-BA97-FB0527F31589}" srcOrd="0" destOrd="0" presId="urn:microsoft.com/office/officeart/2005/8/layout/process5"/>
    <dgm:cxn modelId="{82A77E11-19E8-4FB8-BD9F-9E3E973773BB}" srcId="{14757DC7-F68F-4344-A9AD-58C43D987BB3}" destId="{187F7D2B-9D53-49B0-81F0-D28AA3C72CEC}" srcOrd="1" destOrd="0" parTransId="{6C4EF1C8-E338-4E98-97BA-06D7387323C0}" sibTransId="{1EFD25C3-1B2A-43FF-ADC2-4F6A9EE519D6}"/>
    <dgm:cxn modelId="{26E8462D-C4FB-C04A-9EC3-351BA8F08D66}" type="presOf" srcId="{3E595086-440A-429E-B6A5-EFDC21F82A20}" destId="{BD091326-E4D4-5F4C-ADAA-35FC86006DC3}" srcOrd="0" destOrd="0" presId="urn:microsoft.com/office/officeart/2005/8/layout/process5"/>
    <dgm:cxn modelId="{7C5E4F67-C7AC-524A-A22C-EDE30AF94B99}" type="presOf" srcId="{1EFD25C3-1B2A-43FF-ADC2-4F6A9EE519D6}" destId="{5B492BEB-6BC6-664B-93F0-8DB9FC147EE9}" srcOrd="0" destOrd="0" presId="urn:microsoft.com/office/officeart/2005/8/layout/process5"/>
    <dgm:cxn modelId="{BACB3269-BC2D-E446-810C-77265AA44264}" type="presOf" srcId="{14757DC7-F68F-4344-A9AD-58C43D987BB3}" destId="{85FF828F-D48F-064E-8FE7-3568A35266AF}" srcOrd="0" destOrd="0" presId="urn:microsoft.com/office/officeart/2005/8/layout/process5"/>
    <dgm:cxn modelId="{A468EF89-9EF3-5149-8E5E-975CD27B3BC0}" type="presOf" srcId="{3E595086-440A-429E-B6A5-EFDC21F82A20}" destId="{50A8FBF7-C309-4C4B-99F2-BCED29265DB9}" srcOrd="1" destOrd="0" presId="urn:microsoft.com/office/officeart/2005/8/layout/process5"/>
    <dgm:cxn modelId="{BAC1598B-9BDB-0E44-BC1F-F83A47926BBA}" type="presOf" srcId="{9523750C-DFF5-4FB0-8AE4-921CF88BAABB}" destId="{08C82626-B5BA-3240-AB87-35C4CAB2386B}" srcOrd="1" destOrd="0" presId="urn:microsoft.com/office/officeart/2005/8/layout/process5"/>
    <dgm:cxn modelId="{D740C88F-CD0C-0B43-8460-8B37C1B447BE}" type="presOf" srcId="{7A685B7E-ADB8-B342-9703-82FCE29E65DC}" destId="{BE71F187-E5E3-B140-85AE-55D8F9A3D858}" srcOrd="0" destOrd="0" presId="urn:microsoft.com/office/officeart/2005/8/layout/process5"/>
    <dgm:cxn modelId="{C6BAFD92-D3A2-C240-83F4-6F453CC75E9B}" type="presOf" srcId="{8BC0E288-3717-46A5-A730-DDCCF4A5F49D}" destId="{D528C19A-E766-274F-9665-2ACDE1F6575E}" srcOrd="0" destOrd="0" presId="urn:microsoft.com/office/officeart/2005/8/layout/process5"/>
    <dgm:cxn modelId="{230E27A1-7CD1-40AF-8F46-3DF92D0E0AA4}" srcId="{14757DC7-F68F-4344-A9AD-58C43D987BB3}" destId="{8BC0E288-3717-46A5-A730-DDCCF4A5F49D}" srcOrd="4" destOrd="0" parTransId="{AE2D8280-5F26-426A-B441-B71F2E508B44}" sibTransId="{C75FCF9A-84E3-4A83-91A0-6D2484BDD0DA}"/>
    <dgm:cxn modelId="{558374A3-B8AF-2E49-940E-6D043F4C2823}" type="presOf" srcId="{9523750C-DFF5-4FB0-8AE4-921CF88BAABB}" destId="{F2C79E81-9A7B-764F-92E2-78CFB8DC8320}" srcOrd="0" destOrd="0" presId="urn:microsoft.com/office/officeart/2005/8/layout/process5"/>
    <dgm:cxn modelId="{8F08FAA5-1A24-1A44-B74E-DB778C74E7DF}" type="presOf" srcId="{437C0BF4-11F2-5B43-95AB-0DDE4593DBF1}" destId="{77DDF235-F1FF-1A47-A70C-49177D9D7401}" srcOrd="1" destOrd="0" presId="urn:microsoft.com/office/officeart/2005/8/layout/process5"/>
    <dgm:cxn modelId="{A94FFBB2-BE86-FB46-B35B-B97F6BFD401A}" type="presOf" srcId="{1EFD25C3-1B2A-43FF-ADC2-4F6A9EE519D6}" destId="{4A91CC92-F2E7-BD4F-832D-378FA788C325}" srcOrd="1" destOrd="0" presId="urn:microsoft.com/office/officeart/2005/8/layout/process5"/>
    <dgm:cxn modelId="{B2062BBE-E919-C74B-B002-E8535137B2C6}" srcId="{14757DC7-F68F-4344-A9AD-58C43D987BB3}" destId="{444D5948-53E8-E940-B4B8-073CAC282E71}" srcOrd="5" destOrd="0" parTransId="{E15CF204-857C-EA40-9B97-94402820ACC8}" sibTransId="{84F68FEE-7A5D-2D40-B28D-504AA404B6D6}"/>
    <dgm:cxn modelId="{3607E2BE-A400-48E0-BDB2-BE28FD5F384F}" srcId="{14757DC7-F68F-4344-A9AD-58C43D987BB3}" destId="{B1ABA1DA-CB32-459B-A0D5-06010FB14CD6}" srcOrd="2" destOrd="0" parTransId="{C10043F5-64C5-4CC2-9405-96D7D9261594}" sibTransId="{9523750C-DFF5-4FB0-8AE4-921CF88BAABB}"/>
    <dgm:cxn modelId="{E07F6BC1-C530-864E-9A4F-8BE1934B854D}" type="presOf" srcId="{C75FCF9A-84E3-4A83-91A0-6D2484BDD0DA}" destId="{B80702A2-2814-F546-8A6B-17BCF64F1560}" srcOrd="1" destOrd="0" presId="urn:microsoft.com/office/officeart/2005/8/layout/process5"/>
    <dgm:cxn modelId="{72583EC6-D456-1148-ADD3-AB0C65F11892}" type="presOf" srcId="{444D5948-53E8-E940-B4B8-073CAC282E71}" destId="{B90C94B2-CA92-F34C-9493-12DD45ADC752}" srcOrd="0" destOrd="0" presId="urn:microsoft.com/office/officeart/2005/8/layout/process5"/>
    <dgm:cxn modelId="{3B669AC9-D953-BA46-BFC5-91517B93E83B}" srcId="{14757DC7-F68F-4344-A9AD-58C43D987BB3}" destId="{7A685B7E-ADB8-B342-9703-82FCE29E65DC}" srcOrd="0" destOrd="0" parTransId="{D7D37C6C-A61B-084A-AEAB-068C905A1A4A}" sibTransId="{437C0BF4-11F2-5B43-95AB-0DDE4593DBF1}"/>
    <dgm:cxn modelId="{5B9138DA-D0E3-0448-8077-026785284515}" type="presOf" srcId="{2EFED49E-BC55-4215-B840-7AD917292BD3}" destId="{0A0B54BF-0CF9-A346-A1FF-C9A081912C1E}" srcOrd="0" destOrd="0" presId="urn:microsoft.com/office/officeart/2005/8/layout/process5"/>
    <dgm:cxn modelId="{74A596E0-0D21-6F40-9188-376936F5A971}" type="presOf" srcId="{B1ABA1DA-CB32-459B-A0D5-06010FB14CD6}" destId="{32E224F9-37DA-174E-AA39-477A16BCEB38}" srcOrd="0" destOrd="0" presId="urn:microsoft.com/office/officeart/2005/8/layout/process5"/>
    <dgm:cxn modelId="{18BEA7F7-4292-9C49-BDB3-6C6F01A80FDD}" type="presOf" srcId="{C75FCF9A-84E3-4A83-91A0-6D2484BDD0DA}" destId="{4A15D38C-F4CB-D149-97FD-290DEE6E08D6}" srcOrd="0" destOrd="0" presId="urn:microsoft.com/office/officeart/2005/8/layout/process5"/>
    <dgm:cxn modelId="{85363BFF-A740-6246-BA9F-21DE81F5616A}" type="presOf" srcId="{437C0BF4-11F2-5B43-95AB-0DDE4593DBF1}" destId="{8C897F3D-4973-0041-A7AE-B2835CF9DFBF}" srcOrd="0" destOrd="0" presId="urn:microsoft.com/office/officeart/2005/8/layout/process5"/>
    <dgm:cxn modelId="{C485BA8D-3547-5E47-9DF1-1516F81174FC}" type="presParOf" srcId="{85FF828F-D48F-064E-8FE7-3568A35266AF}" destId="{BE71F187-E5E3-B140-85AE-55D8F9A3D858}" srcOrd="0" destOrd="0" presId="urn:microsoft.com/office/officeart/2005/8/layout/process5"/>
    <dgm:cxn modelId="{8F565516-3EF5-EF40-8FE1-5F3B3CB387DD}" type="presParOf" srcId="{85FF828F-D48F-064E-8FE7-3568A35266AF}" destId="{8C897F3D-4973-0041-A7AE-B2835CF9DFBF}" srcOrd="1" destOrd="0" presId="urn:microsoft.com/office/officeart/2005/8/layout/process5"/>
    <dgm:cxn modelId="{1244D751-A4F2-8A4A-8C4C-3D91AC08B112}" type="presParOf" srcId="{8C897F3D-4973-0041-A7AE-B2835CF9DFBF}" destId="{77DDF235-F1FF-1A47-A70C-49177D9D7401}" srcOrd="0" destOrd="0" presId="urn:microsoft.com/office/officeart/2005/8/layout/process5"/>
    <dgm:cxn modelId="{970A9C9E-4329-4249-B22A-C2204BD5A751}" type="presParOf" srcId="{85FF828F-D48F-064E-8FE7-3568A35266AF}" destId="{177FEBBF-AC7C-BF4C-BA97-FB0527F31589}" srcOrd="2" destOrd="0" presId="urn:microsoft.com/office/officeart/2005/8/layout/process5"/>
    <dgm:cxn modelId="{C2407CD0-8097-2047-A9FE-8091560C56F8}" type="presParOf" srcId="{85FF828F-D48F-064E-8FE7-3568A35266AF}" destId="{5B492BEB-6BC6-664B-93F0-8DB9FC147EE9}" srcOrd="3" destOrd="0" presId="urn:microsoft.com/office/officeart/2005/8/layout/process5"/>
    <dgm:cxn modelId="{B2A10DBE-2D7C-6441-B856-088F8F45FD95}" type="presParOf" srcId="{5B492BEB-6BC6-664B-93F0-8DB9FC147EE9}" destId="{4A91CC92-F2E7-BD4F-832D-378FA788C325}" srcOrd="0" destOrd="0" presId="urn:microsoft.com/office/officeart/2005/8/layout/process5"/>
    <dgm:cxn modelId="{ED6BA359-262D-B148-9061-BB4228740812}" type="presParOf" srcId="{85FF828F-D48F-064E-8FE7-3568A35266AF}" destId="{32E224F9-37DA-174E-AA39-477A16BCEB38}" srcOrd="4" destOrd="0" presId="urn:microsoft.com/office/officeart/2005/8/layout/process5"/>
    <dgm:cxn modelId="{22F96D10-BCFA-5347-BECD-06AB1A47811F}" type="presParOf" srcId="{85FF828F-D48F-064E-8FE7-3568A35266AF}" destId="{F2C79E81-9A7B-764F-92E2-78CFB8DC8320}" srcOrd="5" destOrd="0" presId="urn:microsoft.com/office/officeart/2005/8/layout/process5"/>
    <dgm:cxn modelId="{B8D1967D-4188-E240-89A6-FB82A99AE178}" type="presParOf" srcId="{F2C79E81-9A7B-764F-92E2-78CFB8DC8320}" destId="{08C82626-B5BA-3240-AB87-35C4CAB2386B}" srcOrd="0" destOrd="0" presId="urn:microsoft.com/office/officeart/2005/8/layout/process5"/>
    <dgm:cxn modelId="{D8A7F044-B2F7-2B48-BDC1-F2E6BD116995}" type="presParOf" srcId="{85FF828F-D48F-064E-8FE7-3568A35266AF}" destId="{0A0B54BF-0CF9-A346-A1FF-C9A081912C1E}" srcOrd="6" destOrd="0" presId="urn:microsoft.com/office/officeart/2005/8/layout/process5"/>
    <dgm:cxn modelId="{D23DCD59-0789-AE4C-9E13-BC98C44010C7}" type="presParOf" srcId="{85FF828F-D48F-064E-8FE7-3568A35266AF}" destId="{BD091326-E4D4-5F4C-ADAA-35FC86006DC3}" srcOrd="7" destOrd="0" presId="urn:microsoft.com/office/officeart/2005/8/layout/process5"/>
    <dgm:cxn modelId="{8056D277-BB44-5E4E-A090-D3CEECFB2B8B}" type="presParOf" srcId="{BD091326-E4D4-5F4C-ADAA-35FC86006DC3}" destId="{50A8FBF7-C309-4C4B-99F2-BCED29265DB9}" srcOrd="0" destOrd="0" presId="urn:microsoft.com/office/officeart/2005/8/layout/process5"/>
    <dgm:cxn modelId="{FBC86ADB-5F67-FF4A-9276-9E22FD234F36}" type="presParOf" srcId="{85FF828F-D48F-064E-8FE7-3568A35266AF}" destId="{D528C19A-E766-274F-9665-2ACDE1F6575E}" srcOrd="8" destOrd="0" presId="urn:microsoft.com/office/officeart/2005/8/layout/process5"/>
    <dgm:cxn modelId="{CDAE26F0-C333-3742-B446-F50E5DCF33E5}" type="presParOf" srcId="{85FF828F-D48F-064E-8FE7-3568A35266AF}" destId="{4A15D38C-F4CB-D149-97FD-290DEE6E08D6}" srcOrd="9" destOrd="0" presId="urn:microsoft.com/office/officeart/2005/8/layout/process5"/>
    <dgm:cxn modelId="{12B44A1D-C6BE-DD46-BC9D-2CBFC9CABB89}" type="presParOf" srcId="{4A15D38C-F4CB-D149-97FD-290DEE6E08D6}" destId="{B80702A2-2814-F546-8A6B-17BCF64F1560}" srcOrd="0" destOrd="0" presId="urn:microsoft.com/office/officeart/2005/8/layout/process5"/>
    <dgm:cxn modelId="{12791947-5E1B-8B48-8948-E9C5ACAEFA78}" type="presParOf" srcId="{85FF828F-D48F-064E-8FE7-3568A35266AF}" destId="{B90C94B2-CA92-F34C-9493-12DD45ADC752}"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1F187-E5E3-B140-85AE-55D8F9A3D858}">
      <dsp:nvSpPr>
        <dsp:cNvPr id="0" name=""/>
        <dsp:cNvSpPr/>
      </dsp:nvSpPr>
      <dsp:spPr>
        <a:xfrm>
          <a:off x="6730" y="359311"/>
          <a:ext cx="2011581" cy="1206949"/>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Text" lastClr="000000"/>
              </a:solidFill>
            </a:rPr>
            <a:t>Begin initial research into the topic</a:t>
          </a:r>
        </a:p>
        <a:p>
          <a:pPr marL="0" lvl="0" indent="0" algn="ctr" defTabSz="577850">
            <a:lnSpc>
              <a:spcPct val="90000"/>
            </a:lnSpc>
            <a:spcBef>
              <a:spcPct val="0"/>
            </a:spcBef>
            <a:spcAft>
              <a:spcPct val="35000"/>
            </a:spcAft>
            <a:buNone/>
          </a:pPr>
          <a:r>
            <a:rPr lang="en-US" sz="1300" i="1" kern="1200" dirty="0">
              <a:solidFill>
                <a:sysClr val="windowText" lastClr="000000"/>
              </a:solidFill>
            </a:rPr>
            <a:t>(Term 1 Week 1-2)</a:t>
          </a:r>
          <a:endParaRPr lang="en-US" sz="1300" kern="1200" dirty="0">
            <a:solidFill>
              <a:sysClr val="windowText" lastClr="000000"/>
            </a:solidFill>
          </a:endParaRPr>
        </a:p>
      </dsp:txBody>
      <dsp:txXfrm>
        <a:off x="42080" y="394661"/>
        <a:ext cx="1940881" cy="1136249"/>
      </dsp:txXfrm>
    </dsp:sp>
    <dsp:sp modelId="{8C897F3D-4973-0041-A7AE-B2835CF9DFBF}">
      <dsp:nvSpPr>
        <dsp:cNvPr id="0" name=""/>
        <dsp:cNvSpPr/>
      </dsp:nvSpPr>
      <dsp:spPr>
        <a:xfrm>
          <a:off x="2195331" y="713349"/>
          <a:ext cx="426455" cy="498872"/>
        </a:xfrm>
        <a:prstGeom prst="rightArrow">
          <a:avLst>
            <a:gd name="adj1" fmla="val 60000"/>
            <a:gd name="adj2" fmla="val 5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solidFill>
              <a:sysClr val="windowText" lastClr="000000"/>
            </a:solidFill>
          </a:endParaRPr>
        </a:p>
      </dsp:txBody>
      <dsp:txXfrm>
        <a:off x="2195331" y="813123"/>
        <a:ext cx="298519" cy="299324"/>
      </dsp:txXfrm>
    </dsp:sp>
    <dsp:sp modelId="{177FEBBF-AC7C-BF4C-BA97-FB0527F31589}">
      <dsp:nvSpPr>
        <dsp:cNvPr id="0" name=""/>
        <dsp:cNvSpPr/>
      </dsp:nvSpPr>
      <dsp:spPr>
        <a:xfrm>
          <a:off x="2822944" y="359311"/>
          <a:ext cx="2011581" cy="1206949"/>
        </a:xfrm>
        <a:prstGeom prst="roundRect">
          <a:avLst>
            <a:gd name="adj" fmla="val 10000"/>
          </a:avLst>
        </a:prstGeom>
        <a:gradFill rotWithShape="0">
          <a:gsLst>
            <a:gs pos="0">
              <a:schemeClr val="accent2">
                <a:hueOff val="-33131"/>
                <a:satOff val="-10867"/>
                <a:lumOff val="-3961"/>
                <a:alphaOff val="0"/>
                <a:tint val="94000"/>
                <a:satMod val="103000"/>
                <a:lumMod val="102000"/>
              </a:schemeClr>
            </a:gs>
            <a:gs pos="50000">
              <a:schemeClr val="accent2">
                <a:hueOff val="-33131"/>
                <a:satOff val="-10867"/>
                <a:lumOff val="-3961"/>
                <a:alphaOff val="0"/>
                <a:shade val="100000"/>
                <a:satMod val="110000"/>
                <a:lumMod val="100000"/>
              </a:schemeClr>
            </a:gs>
            <a:gs pos="100000">
              <a:schemeClr val="accent2">
                <a:hueOff val="-33131"/>
                <a:satOff val="-10867"/>
                <a:lumOff val="-3961"/>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solidFill>
                <a:sysClr val="windowText" lastClr="000000"/>
              </a:solidFill>
            </a:rPr>
            <a:t>Decide programming language to use and learn it</a:t>
          </a:r>
        </a:p>
        <a:p>
          <a:pPr marL="0" lvl="0" indent="0" algn="ctr" defTabSz="577850">
            <a:lnSpc>
              <a:spcPct val="90000"/>
            </a:lnSpc>
            <a:spcBef>
              <a:spcPct val="0"/>
            </a:spcBef>
            <a:spcAft>
              <a:spcPct val="35000"/>
            </a:spcAft>
            <a:buNone/>
          </a:pPr>
          <a:r>
            <a:rPr lang="en-US" sz="1300" i="1" kern="1200" baseline="0" dirty="0">
              <a:solidFill>
                <a:sysClr val="windowText" lastClr="000000"/>
              </a:solidFill>
            </a:rPr>
            <a:t>(Term 1 Week 3-5)</a:t>
          </a:r>
          <a:endParaRPr lang="en-US" sz="1300" kern="1200" dirty="0">
            <a:solidFill>
              <a:sysClr val="windowText" lastClr="000000"/>
            </a:solidFill>
          </a:endParaRPr>
        </a:p>
      </dsp:txBody>
      <dsp:txXfrm>
        <a:off x="2858294" y="394661"/>
        <a:ext cx="1940881" cy="1136249"/>
      </dsp:txXfrm>
    </dsp:sp>
    <dsp:sp modelId="{5B492BEB-6BC6-664B-93F0-8DB9FC147EE9}">
      <dsp:nvSpPr>
        <dsp:cNvPr id="0" name=""/>
        <dsp:cNvSpPr/>
      </dsp:nvSpPr>
      <dsp:spPr>
        <a:xfrm>
          <a:off x="5011545" y="713349"/>
          <a:ext cx="426455" cy="498872"/>
        </a:xfrm>
        <a:prstGeom prst="rightArrow">
          <a:avLst>
            <a:gd name="adj1" fmla="val 60000"/>
            <a:gd name="adj2" fmla="val 50000"/>
          </a:avLst>
        </a:prstGeom>
        <a:gradFill rotWithShape="0">
          <a:gsLst>
            <a:gs pos="0">
              <a:schemeClr val="accent2">
                <a:hueOff val="-41413"/>
                <a:satOff val="-13584"/>
                <a:lumOff val="-4951"/>
                <a:alphaOff val="0"/>
                <a:tint val="94000"/>
                <a:satMod val="103000"/>
                <a:lumMod val="102000"/>
              </a:schemeClr>
            </a:gs>
            <a:gs pos="50000">
              <a:schemeClr val="accent2">
                <a:hueOff val="-41413"/>
                <a:satOff val="-13584"/>
                <a:lumOff val="-4951"/>
                <a:alphaOff val="0"/>
                <a:shade val="100000"/>
                <a:satMod val="110000"/>
                <a:lumMod val="100000"/>
              </a:schemeClr>
            </a:gs>
            <a:gs pos="100000">
              <a:schemeClr val="accent2">
                <a:hueOff val="-41413"/>
                <a:satOff val="-13584"/>
                <a:lumOff val="-4951"/>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Text" lastClr="000000"/>
            </a:solidFill>
          </a:endParaRPr>
        </a:p>
      </dsp:txBody>
      <dsp:txXfrm>
        <a:off x="5011545" y="813123"/>
        <a:ext cx="298519" cy="299324"/>
      </dsp:txXfrm>
    </dsp:sp>
    <dsp:sp modelId="{32E224F9-37DA-174E-AA39-477A16BCEB38}">
      <dsp:nvSpPr>
        <dsp:cNvPr id="0" name=""/>
        <dsp:cNvSpPr/>
      </dsp:nvSpPr>
      <dsp:spPr>
        <a:xfrm>
          <a:off x="5639159" y="359311"/>
          <a:ext cx="2011581" cy="1206949"/>
        </a:xfrm>
        <a:prstGeom prst="roundRect">
          <a:avLst>
            <a:gd name="adj" fmla="val 10000"/>
          </a:avLst>
        </a:prstGeom>
        <a:gradFill rotWithShape="0">
          <a:gsLst>
            <a:gs pos="0">
              <a:schemeClr val="accent2">
                <a:hueOff val="-66262"/>
                <a:satOff val="-21734"/>
                <a:lumOff val="-7921"/>
                <a:alphaOff val="0"/>
                <a:tint val="94000"/>
                <a:satMod val="103000"/>
                <a:lumMod val="102000"/>
              </a:schemeClr>
            </a:gs>
            <a:gs pos="50000">
              <a:schemeClr val="accent2">
                <a:hueOff val="-66262"/>
                <a:satOff val="-21734"/>
                <a:lumOff val="-7921"/>
                <a:alphaOff val="0"/>
                <a:shade val="100000"/>
                <a:satMod val="110000"/>
                <a:lumMod val="100000"/>
              </a:schemeClr>
            </a:gs>
            <a:gs pos="100000">
              <a:schemeClr val="accent2">
                <a:hueOff val="-66262"/>
                <a:satOff val="-21734"/>
                <a:lumOff val="-7921"/>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solidFill>
                <a:sysClr val="windowText" lastClr="000000"/>
              </a:solidFill>
            </a:rPr>
            <a:t>Implement various models while continuing research with literature reviews</a:t>
          </a:r>
        </a:p>
        <a:p>
          <a:pPr marL="0" lvl="0" indent="0" algn="ctr" defTabSz="577850">
            <a:lnSpc>
              <a:spcPct val="90000"/>
            </a:lnSpc>
            <a:spcBef>
              <a:spcPct val="0"/>
            </a:spcBef>
            <a:spcAft>
              <a:spcPct val="35000"/>
            </a:spcAft>
            <a:buNone/>
          </a:pPr>
          <a:r>
            <a:rPr lang="en-US" sz="1300" i="1" kern="1200" baseline="0" dirty="0">
              <a:solidFill>
                <a:sysClr val="windowText" lastClr="000000"/>
              </a:solidFill>
            </a:rPr>
            <a:t>(Term 1 week 6-10)</a:t>
          </a:r>
          <a:endParaRPr lang="en-US" sz="1300" i="1" kern="1200" dirty="0">
            <a:solidFill>
              <a:sysClr val="windowText" lastClr="000000"/>
            </a:solidFill>
          </a:endParaRPr>
        </a:p>
      </dsp:txBody>
      <dsp:txXfrm>
        <a:off x="5674509" y="394661"/>
        <a:ext cx="1940881" cy="1136249"/>
      </dsp:txXfrm>
    </dsp:sp>
    <dsp:sp modelId="{F2C79E81-9A7B-764F-92E2-78CFB8DC8320}">
      <dsp:nvSpPr>
        <dsp:cNvPr id="0" name=""/>
        <dsp:cNvSpPr/>
      </dsp:nvSpPr>
      <dsp:spPr>
        <a:xfrm rot="5400000">
          <a:off x="6431722" y="1707071"/>
          <a:ext cx="426455" cy="498872"/>
        </a:xfrm>
        <a:prstGeom prst="rightArrow">
          <a:avLst>
            <a:gd name="adj1" fmla="val 60000"/>
            <a:gd name="adj2" fmla="val 50000"/>
          </a:avLst>
        </a:prstGeom>
        <a:gradFill rotWithShape="0">
          <a:gsLst>
            <a:gs pos="0">
              <a:schemeClr val="accent2">
                <a:hueOff val="-82827"/>
                <a:satOff val="-27168"/>
                <a:lumOff val="-9901"/>
                <a:alphaOff val="0"/>
                <a:tint val="94000"/>
                <a:satMod val="103000"/>
                <a:lumMod val="102000"/>
              </a:schemeClr>
            </a:gs>
            <a:gs pos="50000">
              <a:schemeClr val="accent2">
                <a:hueOff val="-82827"/>
                <a:satOff val="-27168"/>
                <a:lumOff val="-9901"/>
                <a:alphaOff val="0"/>
                <a:shade val="100000"/>
                <a:satMod val="110000"/>
                <a:lumMod val="100000"/>
              </a:schemeClr>
            </a:gs>
            <a:gs pos="100000">
              <a:schemeClr val="accent2">
                <a:hueOff val="-82827"/>
                <a:satOff val="-27168"/>
                <a:lumOff val="-9901"/>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Text" lastClr="000000"/>
            </a:solidFill>
          </a:endParaRPr>
        </a:p>
      </dsp:txBody>
      <dsp:txXfrm rot="-5400000">
        <a:off x="6495288" y="1743279"/>
        <a:ext cx="299324" cy="298519"/>
      </dsp:txXfrm>
    </dsp:sp>
    <dsp:sp modelId="{0A0B54BF-0CF9-A346-A1FF-C9A081912C1E}">
      <dsp:nvSpPr>
        <dsp:cNvPr id="0" name=""/>
        <dsp:cNvSpPr/>
      </dsp:nvSpPr>
      <dsp:spPr>
        <a:xfrm>
          <a:off x="5639159" y="2370893"/>
          <a:ext cx="2011581" cy="1206949"/>
        </a:xfrm>
        <a:prstGeom prst="roundRect">
          <a:avLst>
            <a:gd name="adj" fmla="val 10000"/>
          </a:avLst>
        </a:prstGeom>
        <a:gradFill rotWithShape="0">
          <a:gsLst>
            <a:gs pos="0">
              <a:schemeClr val="accent2">
                <a:hueOff val="-99392"/>
                <a:satOff val="-32601"/>
                <a:lumOff val="-11882"/>
                <a:alphaOff val="0"/>
                <a:tint val="94000"/>
                <a:satMod val="103000"/>
                <a:lumMod val="102000"/>
              </a:schemeClr>
            </a:gs>
            <a:gs pos="50000">
              <a:schemeClr val="accent2">
                <a:hueOff val="-99392"/>
                <a:satOff val="-32601"/>
                <a:lumOff val="-11882"/>
                <a:alphaOff val="0"/>
                <a:shade val="100000"/>
                <a:satMod val="110000"/>
                <a:lumMod val="100000"/>
              </a:schemeClr>
            </a:gs>
            <a:gs pos="100000">
              <a:schemeClr val="accent2">
                <a:hueOff val="-99392"/>
                <a:satOff val="-32601"/>
                <a:lumOff val="-1188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solidFill>
                <a:sysClr val="windowText" lastClr="000000"/>
              </a:solidFill>
            </a:rPr>
            <a:t>Decide which models to use and finalize them.</a:t>
          </a:r>
        </a:p>
        <a:p>
          <a:pPr marL="0" lvl="0" indent="0" algn="ctr" defTabSz="577850">
            <a:lnSpc>
              <a:spcPct val="90000"/>
            </a:lnSpc>
            <a:spcBef>
              <a:spcPct val="0"/>
            </a:spcBef>
            <a:spcAft>
              <a:spcPct val="35000"/>
            </a:spcAft>
            <a:buNone/>
          </a:pPr>
          <a:r>
            <a:rPr lang="en-US" sz="1300" i="1" kern="1200" baseline="0" dirty="0">
              <a:solidFill>
                <a:sysClr val="windowText" lastClr="000000"/>
              </a:solidFill>
            </a:rPr>
            <a:t>(Term 2 week 1-4)</a:t>
          </a:r>
          <a:endParaRPr lang="en-US" sz="1300" i="1" kern="1200" dirty="0">
            <a:solidFill>
              <a:sysClr val="windowText" lastClr="000000"/>
            </a:solidFill>
          </a:endParaRPr>
        </a:p>
      </dsp:txBody>
      <dsp:txXfrm>
        <a:off x="5674509" y="2406243"/>
        <a:ext cx="1940881" cy="1136249"/>
      </dsp:txXfrm>
    </dsp:sp>
    <dsp:sp modelId="{BD091326-E4D4-5F4C-ADAA-35FC86006DC3}">
      <dsp:nvSpPr>
        <dsp:cNvPr id="0" name=""/>
        <dsp:cNvSpPr/>
      </dsp:nvSpPr>
      <dsp:spPr>
        <a:xfrm rot="10800000">
          <a:off x="5035684" y="2724931"/>
          <a:ext cx="426455" cy="498872"/>
        </a:xfrm>
        <a:prstGeom prst="rightArrow">
          <a:avLst>
            <a:gd name="adj1" fmla="val 60000"/>
            <a:gd name="adj2" fmla="val 50000"/>
          </a:avLst>
        </a:prstGeom>
        <a:gradFill rotWithShape="0">
          <a:gsLst>
            <a:gs pos="0">
              <a:schemeClr val="accent2">
                <a:hueOff val="-124240"/>
                <a:satOff val="-40751"/>
                <a:lumOff val="-14852"/>
                <a:alphaOff val="0"/>
                <a:tint val="94000"/>
                <a:satMod val="103000"/>
                <a:lumMod val="102000"/>
              </a:schemeClr>
            </a:gs>
            <a:gs pos="50000">
              <a:schemeClr val="accent2">
                <a:hueOff val="-124240"/>
                <a:satOff val="-40751"/>
                <a:lumOff val="-14852"/>
                <a:alphaOff val="0"/>
                <a:shade val="100000"/>
                <a:satMod val="110000"/>
                <a:lumMod val="100000"/>
              </a:schemeClr>
            </a:gs>
            <a:gs pos="100000">
              <a:schemeClr val="accent2">
                <a:hueOff val="-124240"/>
                <a:satOff val="-40751"/>
                <a:lumOff val="-1485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Text" lastClr="000000"/>
            </a:solidFill>
          </a:endParaRPr>
        </a:p>
      </dsp:txBody>
      <dsp:txXfrm rot="10800000">
        <a:off x="5163620" y="2824705"/>
        <a:ext cx="298519" cy="299324"/>
      </dsp:txXfrm>
    </dsp:sp>
    <dsp:sp modelId="{D528C19A-E766-274F-9665-2ACDE1F6575E}">
      <dsp:nvSpPr>
        <dsp:cNvPr id="0" name=""/>
        <dsp:cNvSpPr/>
      </dsp:nvSpPr>
      <dsp:spPr>
        <a:xfrm>
          <a:off x="2822944" y="2370893"/>
          <a:ext cx="2011581" cy="1206949"/>
        </a:xfrm>
        <a:prstGeom prst="roundRect">
          <a:avLst>
            <a:gd name="adj" fmla="val 10000"/>
          </a:avLst>
        </a:prstGeom>
        <a:gradFill rotWithShape="0">
          <a:gsLst>
            <a:gs pos="0">
              <a:schemeClr val="accent2">
                <a:hueOff val="-132523"/>
                <a:satOff val="-43468"/>
                <a:lumOff val="-15842"/>
                <a:alphaOff val="0"/>
                <a:tint val="94000"/>
                <a:satMod val="103000"/>
                <a:lumMod val="102000"/>
              </a:schemeClr>
            </a:gs>
            <a:gs pos="50000">
              <a:schemeClr val="accent2">
                <a:hueOff val="-132523"/>
                <a:satOff val="-43468"/>
                <a:lumOff val="-15842"/>
                <a:alphaOff val="0"/>
                <a:shade val="100000"/>
                <a:satMod val="110000"/>
                <a:lumMod val="100000"/>
              </a:schemeClr>
            </a:gs>
            <a:gs pos="100000">
              <a:schemeClr val="accent2">
                <a:hueOff val="-132523"/>
                <a:satOff val="-43468"/>
                <a:lumOff val="-1584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solidFill>
                <a:sysClr val="windowText" lastClr="000000"/>
              </a:solidFill>
            </a:rPr>
            <a:t>Use models to investigate potential relationships with computer networks.</a:t>
          </a:r>
        </a:p>
        <a:p>
          <a:pPr marL="0" lvl="0" indent="0" algn="ctr" defTabSz="577850">
            <a:lnSpc>
              <a:spcPct val="90000"/>
            </a:lnSpc>
            <a:spcBef>
              <a:spcPct val="0"/>
            </a:spcBef>
            <a:spcAft>
              <a:spcPct val="35000"/>
            </a:spcAft>
            <a:buNone/>
          </a:pPr>
          <a:r>
            <a:rPr lang="en-US" sz="1300" i="1" kern="1200" baseline="0" dirty="0">
              <a:solidFill>
                <a:sysClr val="windowText" lastClr="000000"/>
              </a:solidFill>
            </a:rPr>
            <a:t>(Term 2 week 5- week 10)</a:t>
          </a:r>
          <a:endParaRPr lang="en-US" sz="1300" i="1" kern="1200" dirty="0">
            <a:solidFill>
              <a:sysClr val="windowText" lastClr="000000"/>
            </a:solidFill>
          </a:endParaRPr>
        </a:p>
      </dsp:txBody>
      <dsp:txXfrm>
        <a:off x="2858294" y="2406243"/>
        <a:ext cx="1940881" cy="1136249"/>
      </dsp:txXfrm>
    </dsp:sp>
    <dsp:sp modelId="{4A15D38C-F4CB-D149-97FD-290DEE6E08D6}">
      <dsp:nvSpPr>
        <dsp:cNvPr id="0" name=""/>
        <dsp:cNvSpPr/>
      </dsp:nvSpPr>
      <dsp:spPr>
        <a:xfrm rot="10800000">
          <a:off x="2219470" y="2724931"/>
          <a:ext cx="426455" cy="498872"/>
        </a:xfrm>
        <a:prstGeom prst="rightArrow">
          <a:avLst>
            <a:gd name="adj1" fmla="val 60000"/>
            <a:gd name="adj2" fmla="val 50000"/>
          </a:avLst>
        </a:prstGeom>
        <a:gradFill rotWithShape="0">
          <a:gsLst>
            <a:gs pos="0">
              <a:schemeClr val="accent2">
                <a:hueOff val="-165654"/>
                <a:satOff val="-54335"/>
                <a:lumOff val="-19803"/>
                <a:alphaOff val="0"/>
                <a:tint val="94000"/>
                <a:satMod val="103000"/>
                <a:lumMod val="102000"/>
              </a:schemeClr>
            </a:gs>
            <a:gs pos="50000">
              <a:schemeClr val="accent2">
                <a:hueOff val="-165654"/>
                <a:satOff val="-54335"/>
                <a:lumOff val="-19803"/>
                <a:alphaOff val="0"/>
                <a:shade val="100000"/>
                <a:satMod val="110000"/>
                <a:lumMod val="100000"/>
              </a:schemeClr>
            </a:gs>
            <a:gs pos="100000">
              <a:schemeClr val="accent2">
                <a:hueOff val="-165654"/>
                <a:satOff val="-54335"/>
                <a:lumOff val="-19803"/>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ysClr val="windowText" lastClr="000000"/>
            </a:solidFill>
          </a:endParaRPr>
        </a:p>
      </dsp:txBody>
      <dsp:txXfrm rot="10800000">
        <a:off x="2347406" y="2824705"/>
        <a:ext cx="298519" cy="299324"/>
      </dsp:txXfrm>
    </dsp:sp>
    <dsp:sp modelId="{B90C94B2-CA92-F34C-9493-12DD45ADC752}">
      <dsp:nvSpPr>
        <dsp:cNvPr id="0" name=""/>
        <dsp:cNvSpPr/>
      </dsp:nvSpPr>
      <dsp:spPr>
        <a:xfrm>
          <a:off x="6730" y="2370893"/>
          <a:ext cx="2011581" cy="1206949"/>
        </a:xfrm>
        <a:prstGeom prst="roundRect">
          <a:avLst>
            <a:gd name="adj" fmla="val 10000"/>
          </a:avLst>
        </a:prstGeom>
        <a:gradFill rotWithShape="0">
          <a:gsLst>
            <a:gs pos="0">
              <a:schemeClr val="accent2">
                <a:hueOff val="-165654"/>
                <a:satOff val="-54335"/>
                <a:lumOff val="-19803"/>
                <a:alphaOff val="0"/>
                <a:tint val="94000"/>
                <a:satMod val="103000"/>
                <a:lumMod val="102000"/>
              </a:schemeClr>
            </a:gs>
            <a:gs pos="50000">
              <a:schemeClr val="accent2">
                <a:hueOff val="-165654"/>
                <a:satOff val="-54335"/>
                <a:lumOff val="-19803"/>
                <a:alphaOff val="0"/>
                <a:shade val="100000"/>
                <a:satMod val="110000"/>
                <a:lumMod val="100000"/>
              </a:schemeClr>
            </a:gs>
            <a:gs pos="100000">
              <a:schemeClr val="accent2">
                <a:hueOff val="-165654"/>
                <a:satOff val="-54335"/>
                <a:lumOff val="-19803"/>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latin typeface="Franklin Gothic Book" panose="020B0503020102020204"/>
              <a:ea typeface="+mn-ea"/>
              <a:cs typeface="+mn-cs"/>
            </a:rPr>
            <a:t>Agile methodology for simulation development</a:t>
          </a:r>
        </a:p>
        <a:p>
          <a:pPr marL="0" lvl="0" indent="0" algn="ctr" defTabSz="533400">
            <a:lnSpc>
              <a:spcPct val="90000"/>
            </a:lnSpc>
            <a:spcBef>
              <a:spcPct val="0"/>
            </a:spcBef>
            <a:spcAft>
              <a:spcPct val="35000"/>
            </a:spcAft>
            <a:buNone/>
          </a:pPr>
          <a:r>
            <a:rPr lang="en-GB" sz="1200" i="1" kern="1200" dirty="0">
              <a:solidFill>
                <a:sysClr val="windowText" lastClr="000000"/>
              </a:solidFill>
              <a:latin typeface="Franklin Gothic Book" panose="020B0503020102020204"/>
              <a:ea typeface="+mn-ea"/>
              <a:cs typeface="+mn-cs"/>
            </a:rPr>
            <a:t>(Continuous)</a:t>
          </a:r>
        </a:p>
      </dsp:txBody>
      <dsp:txXfrm>
        <a:off x="42080" y="2406243"/>
        <a:ext cx="1940881" cy="11362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35C8E-6DC2-0645-B4D1-C1A87C452008}" type="datetimeFigureOut">
              <a:rPr lang="en-US" smtClean="0"/>
              <a:t>3/15/2022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D7076-2DA9-064D-A18A-6B3909A799DF}" type="slidenum">
              <a:rPr lang="en-US" smtClean="0"/>
              <a:t>‹#›</a:t>
            </a:fld>
            <a:endParaRPr lang="en-US"/>
          </a:p>
        </p:txBody>
      </p:sp>
    </p:spTree>
    <p:extLst>
      <p:ext uri="{BB962C8B-B14F-4D97-AF65-F5344CB8AC3E}">
        <p14:creationId xmlns:p14="http://schemas.microsoft.com/office/powerpoint/2010/main" val="417816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Beneath almost every forest lies a tangled web of roots and fungi that connect trees and plants to each other, fungi attach themselves to the roots of these hosts to form a mycorrhiza. These mycorrhizae then spread throughout the forest and form large interwoven mycorrhizal networks. The fungi forms a symbiotic relationship with hosts, where it receives sugars from photosynthesis produced by the plants while providing the plants with hard to get nutrients from the soil such as </a:t>
            </a:r>
            <a:r>
              <a:rPr lang="en-GB" sz="1200" b="1" kern="1200" dirty="0">
                <a:solidFill>
                  <a:schemeClr val="tx1"/>
                </a:solidFill>
                <a:effectLst/>
                <a:latin typeface="+mn-lt"/>
                <a:ea typeface="+mn-ea"/>
                <a:cs typeface="+mn-cs"/>
              </a:rPr>
              <a:t>phosphorus and nitrogen</a:t>
            </a:r>
            <a:r>
              <a:rPr lang="en-GB" sz="1200" kern="1200" dirty="0">
                <a:solidFill>
                  <a:schemeClr val="tx1"/>
                </a:solidFill>
                <a:effectLst/>
                <a:latin typeface="+mn-lt"/>
                <a:ea typeface="+mn-ea"/>
                <a:cs typeface="+mn-cs"/>
              </a:rPr>
              <a:t>. A form of communication is even facilitated, where by information is spread throughout a forest for things such as warning other trees about incoming predator attacks. This allows for increased growth and chance of survival for both organisms.</a:t>
            </a:r>
          </a:p>
          <a:p>
            <a:r>
              <a:rPr lang="en-GB" sz="1200" b="1" kern="1200" dirty="0">
                <a:solidFill>
                  <a:schemeClr val="tx1"/>
                </a:solidFill>
                <a:effectLst/>
                <a:latin typeface="+mn-lt"/>
                <a:ea typeface="+mn-ea"/>
                <a:cs typeface="+mn-cs"/>
              </a:rPr>
              <a:t>These </a:t>
            </a:r>
            <a:r>
              <a:rPr lang="en-GB" sz="1200" b="0" kern="1200" dirty="0">
                <a:solidFill>
                  <a:schemeClr val="tx1"/>
                </a:solidFill>
                <a:effectLst/>
                <a:latin typeface="+mn-lt"/>
                <a:ea typeface="+mn-ea"/>
                <a:cs typeface="+mn-cs"/>
              </a:rPr>
              <a:t>organisms are very old but were only discovered in 1885, and since research on them has been conducted</a:t>
            </a:r>
          </a:p>
          <a:p>
            <a:r>
              <a:rPr lang="en-GB" sz="1200" b="0" kern="1200" dirty="0">
                <a:solidFill>
                  <a:schemeClr val="tx1"/>
                </a:solidFill>
                <a:effectLst/>
                <a:latin typeface="+mn-lt"/>
                <a:ea typeface="+mn-ea"/>
                <a:cs typeface="+mn-cs"/>
              </a:rPr>
              <a:t>Conflicting research</a:t>
            </a:r>
          </a:p>
          <a:p>
            <a:r>
              <a:rPr lang="en-GB" sz="1200" b="1" kern="1200" dirty="0">
                <a:solidFill>
                  <a:schemeClr val="tx1"/>
                </a:solidFill>
                <a:effectLst/>
                <a:latin typeface="+mn-lt"/>
                <a:ea typeface="+mn-ea"/>
                <a:cs typeface="+mn-cs"/>
              </a:rPr>
              <a:t>No shortage</a:t>
            </a:r>
            <a:r>
              <a:rPr lang="en-GB" sz="1200" b="0" kern="1200" dirty="0">
                <a:solidFill>
                  <a:schemeClr val="tx1"/>
                </a:solidFill>
                <a:effectLst/>
                <a:latin typeface="+mn-lt"/>
                <a:ea typeface="+mn-ea"/>
                <a:cs typeface="+mn-cs"/>
              </a:rPr>
              <a:t> of blog posts on the internet, relating trees to nodes in a computer network forming links based on mycorrhizal travel between the forest, since we know information can be passed across the networks many people say they are natures wood wide web.</a:t>
            </a:r>
            <a:endParaRPr lang="en-GB"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2</a:t>
            </a:fld>
            <a:endParaRPr lang="en-US"/>
          </a:p>
        </p:txBody>
      </p:sp>
    </p:spTree>
    <p:extLst>
      <p:ext uri="{BB962C8B-B14F-4D97-AF65-F5344CB8AC3E}">
        <p14:creationId xmlns:p14="http://schemas.microsoft.com/office/powerpoint/2010/main" val="2558613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are multiple ways to collect and analyse data using the model. </a:t>
            </a:r>
            <a:r>
              <a:rPr lang="en-GB" sz="1200" kern="1200" dirty="0" err="1">
                <a:solidFill>
                  <a:schemeClr val="tx1"/>
                </a:solidFill>
                <a:effectLst/>
                <a:latin typeface="+mn-lt"/>
                <a:ea typeface="+mn-ea"/>
                <a:cs typeface="+mn-cs"/>
              </a:rPr>
              <a:t>Netlogo</a:t>
            </a:r>
            <a:r>
              <a:rPr lang="en-GB" sz="1200" kern="1200" dirty="0">
                <a:solidFill>
                  <a:schemeClr val="tx1"/>
                </a:solidFill>
                <a:effectLst/>
                <a:latin typeface="+mn-lt"/>
                <a:ea typeface="+mn-ea"/>
                <a:cs typeface="+mn-cs"/>
              </a:rPr>
              <a:t> provides a built in </a:t>
            </a:r>
            <a:r>
              <a:rPr lang="en-GB" sz="1200" kern="1200" dirty="0" err="1">
                <a:solidFill>
                  <a:schemeClr val="tx1"/>
                </a:solidFill>
                <a:effectLst/>
                <a:latin typeface="+mn-lt"/>
                <a:ea typeface="+mn-ea"/>
                <a:cs typeface="+mn-cs"/>
              </a:rPr>
              <a:t>behaviourspace</a:t>
            </a:r>
            <a:r>
              <a:rPr lang="en-GB" sz="1200" kern="1200" dirty="0">
                <a:solidFill>
                  <a:schemeClr val="tx1"/>
                </a:solidFill>
                <a:effectLst/>
                <a:latin typeface="+mn-lt"/>
                <a:ea typeface="+mn-ea"/>
                <a:cs typeface="+mn-cs"/>
              </a:rPr>
              <a:t> extension allowing multiple simultaneous runs in parallel, and export of data into a CSV file.</a:t>
            </a: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11</a:t>
            </a:fld>
            <a:endParaRPr lang="en-US"/>
          </a:p>
        </p:txBody>
      </p:sp>
    </p:spTree>
    <p:extLst>
      <p:ext uri="{BB962C8B-B14F-4D97-AF65-F5344CB8AC3E}">
        <p14:creationId xmlns:p14="http://schemas.microsoft.com/office/powerpoint/2010/main" val="3267005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Full data analysis and conclusions will be talked about in detail in the report, however I would like to just show some sample results. On an environment with eight Nodes and the spore spawning in the middle, I used behaviour space to run multiple runs with different branching values, each run repeated 5 times to find an average for the efficiency ratio. These results in particular are important as they can explain why mycelium branch, to find other plants and to maximise distance covered in a forest, but suggests that if they want to be very efficient they must limit their branching based on their substrate available to them. Data analysis such as this helps expand the current research field.</a:t>
            </a: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12</a:t>
            </a:fld>
            <a:endParaRPr lang="en-US"/>
          </a:p>
        </p:txBody>
      </p:sp>
    </p:spTree>
    <p:extLst>
      <p:ext uri="{BB962C8B-B14F-4D97-AF65-F5344CB8AC3E}">
        <p14:creationId xmlns:p14="http://schemas.microsoft.com/office/powerpoint/2010/main" val="3291928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When trying to compare my model to computer networks there are a few fundamental challenges that make this difficult. First of all physical networks are very different to most computer networks as most computer networks are not location based. Secondly when the mycelium move around the environment they have a limited seek range. However there are two ideas that I can propose. The first is a blockchain network of data routing an update for a ledger, explain how when a transaction is made it is added to the ledger and each node on the environment must receive and confirm the update. If you model a map of the world and gather the amount of blockchain computing power each country uses, my model can provide a visualisation of the route taken for a ledger to be updated in a peer to peer ad hoc blockchain network. Branches would represent a ledger coming into an adhoc node and being passed around. There is currently no way to </a:t>
            </a:r>
            <a:r>
              <a:rPr lang="en-GB" sz="1200" kern="1200" dirty="0" err="1">
                <a:solidFill>
                  <a:schemeClr val="tx1"/>
                </a:solidFill>
                <a:effectLst/>
                <a:latin typeface="+mn-lt"/>
                <a:ea typeface="+mn-ea"/>
                <a:cs typeface="+mn-cs"/>
              </a:rPr>
              <a:t>visusalise</a:t>
            </a:r>
            <a:r>
              <a:rPr lang="en-GB" sz="1200" kern="1200" dirty="0">
                <a:solidFill>
                  <a:schemeClr val="tx1"/>
                </a:solidFill>
                <a:effectLst/>
                <a:latin typeface="+mn-lt"/>
                <a:ea typeface="+mn-ea"/>
                <a:cs typeface="+mn-cs"/>
              </a:rPr>
              <a:t> this ledger update , and this might serve as an interesting application for the model. The second idea is cloud computing with centralised server locations containing a share of computing power on the network, the model could show how if the environment is setup correct, the path of data taken to be transferred across servers. Where clusters visually appear in the simulation, could be argued to be a good place to hover a satellite over as that means a lot of data is being transferred over that physical location.</a:t>
            </a: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13</a:t>
            </a:fld>
            <a:endParaRPr lang="en-US"/>
          </a:p>
        </p:txBody>
      </p:sp>
    </p:spTree>
    <p:extLst>
      <p:ext uri="{BB962C8B-B14F-4D97-AF65-F5344CB8AC3E}">
        <p14:creationId xmlns:p14="http://schemas.microsoft.com/office/powerpoint/2010/main" val="3351642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branching can be quite frequent at certain values, optimization is much needed in my project. When total substrate levels are very high, especially if the environment is large, thousands of agents can be created, all calculating what they should do next. Eventual slowdown is unavoidable, however there are a few techniques to try to minimize it.</a:t>
            </a:r>
          </a:p>
          <a:p>
            <a:r>
              <a:rPr lang="en-US" b="1" dirty="0"/>
              <a:t>First</a:t>
            </a:r>
            <a:r>
              <a:rPr lang="en-US" b="0" dirty="0"/>
              <a:t> of all as few variables as possible are calculated in an agent context, meaning when operations are being performed on turtles or patches, they will update necessary local values but try to access or create other values as little as possible. The values such as the total biomass are then calculated in an observer context greatly reducing the number of calls. Agent </a:t>
            </a:r>
            <a:r>
              <a:rPr lang="en-US" b="0" dirty="0" err="1"/>
              <a:t>filterting</a:t>
            </a:r>
            <a:r>
              <a:rPr lang="en-US" b="0" dirty="0"/>
              <a:t> statements are key to any ABM simulation, but must be minimized or if repeated stored global for continuous memory access. </a:t>
            </a:r>
          </a:p>
          <a:p>
            <a:r>
              <a:rPr lang="en-US" b="1" dirty="0"/>
              <a:t>The code is in</a:t>
            </a:r>
            <a:r>
              <a:rPr lang="en-US" b="0" dirty="0"/>
              <a:t> a constant state of being rewritten by using tools such as </a:t>
            </a:r>
            <a:r>
              <a:rPr lang="en-US" b="0" dirty="0" err="1"/>
              <a:t>NetLogos</a:t>
            </a:r>
            <a:r>
              <a:rPr lang="en-US" b="0" dirty="0"/>
              <a:t> profiler extension to identify problem subroutines.</a:t>
            </a:r>
          </a:p>
          <a:p>
            <a:r>
              <a:rPr lang="en-US" b="1" dirty="0" err="1"/>
              <a:t>RNetLogo</a:t>
            </a:r>
            <a:r>
              <a:rPr lang="en-US" b="0" dirty="0"/>
              <a:t> is an extension for </a:t>
            </a:r>
            <a:r>
              <a:rPr lang="en-US" b="1" dirty="0"/>
              <a:t>R</a:t>
            </a:r>
            <a:r>
              <a:rPr lang="en-US" b="0" dirty="0"/>
              <a:t> that allows the user to run many simultaneous parallel runs efficiently, by sending NetLogo a set of input values to </a:t>
            </a:r>
            <a:r>
              <a:rPr lang="en-US" b="0" dirty="0" err="1"/>
              <a:t>analyse</a:t>
            </a:r>
            <a:r>
              <a:rPr lang="en-US" b="0" dirty="0"/>
              <a:t> results. Speedup is achieved as R is a vector oriented language and handles vectors more efficiently than individual values.</a:t>
            </a:r>
            <a:endParaRPr lang="en-US" b="1" dirty="0"/>
          </a:p>
        </p:txBody>
      </p:sp>
      <p:sp>
        <p:nvSpPr>
          <p:cNvPr id="4" name="Slide Number Placeholder 3"/>
          <p:cNvSpPr>
            <a:spLocks noGrp="1"/>
          </p:cNvSpPr>
          <p:nvPr>
            <p:ph type="sldNum" sz="quarter" idx="5"/>
          </p:nvPr>
        </p:nvSpPr>
        <p:spPr/>
        <p:txBody>
          <a:bodyPr/>
          <a:lstStyle/>
          <a:p>
            <a:fld id="{8E4D7076-2DA9-064D-A18A-6B3909A799DF}" type="slidenum">
              <a:rPr lang="en-US" smtClean="0"/>
              <a:t>14</a:t>
            </a:fld>
            <a:endParaRPr lang="en-US"/>
          </a:p>
        </p:txBody>
      </p:sp>
    </p:spTree>
    <p:extLst>
      <p:ext uri="{BB962C8B-B14F-4D97-AF65-F5344CB8AC3E}">
        <p14:creationId xmlns:p14="http://schemas.microsoft.com/office/powerpoint/2010/main" val="3736834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first limitation of my project is that memory handling in NetLogo can be quite inefficient which can be an issue when trying to keep track of certain parameters such as what nodes a tip has visited. Secondly it can be quite computationally expensive due to the nature of ABM simulations and branching. However this can be counteracted with tools such as </a:t>
            </a:r>
            <a:r>
              <a:rPr lang="en-GB" sz="1200" kern="1200" dirty="0" err="1">
                <a:solidFill>
                  <a:schemeClr val="tx1"/>
                </a:solidFill>
                <a:effectLst/>
                <a:latin typeface="+mn-lt"/>
                <a:ea typeface="+mn-ea"/>
                <a:cs typeface="+mn-cs"/>
              </a:rPr>
              <a:t>RNETLogo</a:t>
            </a:r>
            <a:r>
              <a:rPr lang="en-GB" sz="1200" kern="1200" dirty="0">
                <a:solidFill>
                  <a:schemeClr val="tx1"/>
                </a:solidFill>
                <a:effectLst/>
                <a:latin typeface="+mn-lt"/>
                <a:ea typeface="+mn-ea"/>
                <a:cs typeface="+mn-cs"/>
              </a:rPr>
              <a:t>. Secondly the field is relatively new and there is not that much research available to build very accurate full model scales, which could be used to infer more about the relationship to computer networks.</a:t>
            </a: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15</a:t>
            </a:fld>
            <a:endParaRPr lang="en-US"/>
          </a:p>
        </p:txBody>
      </p:sp>
    </p:spTree>
    <p:extLst>
      <p:ext uri="{BB962C8B-B14F-4D97-AF65-F5344CB8AC3E}">
        <p14:creationId xmlns:p14="http://schemas.microsoft.com/office/powerpoint/2010/main" val="204958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Future work could entail changing language for better handling of arrays. This could then be used for more data analysis maybe even providing a graph of links in a densely populated forest.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model could be implemented in 3D, for a  more interesting picture of how the tips could grow underground to have more access to nutrients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Different model building techniques could be used other than ABM for example neural networks where the tips can communicate with each other for optimum decision making, to explore how this would affect the simulation.</a:t>
            </a: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16</a:t>
            </a:fld>
            <a:endParaRPr lang="en-US"/>
          </a:p>
        </p:txBody>
      </p:sp>
    </p:spTree>
    <p:extLst>
      <p:ext uri="{BB962C8B-B14F-4D97-AF65-F5344CB8AC3E}">
        <p14:creationId xmlns:p14="http://schemas.microsoft.com/office/powerpoint/2010/main" val="283316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Few unforeseen problems</a:t>
            </a:r>
          </a:p>
          <a:p>
            <a:r>
              <a:rPr lang="en-GB" b="1" dirty="0"/>
              <a:t>Research</a:t>
            </a:r>
            <a:endParaRPr lang="en-GB" b="0" dirty="0"/>
          </a:p>
          <a:p>
            <a:r>
              <a:rPr lang="en-GB" b="1" dirty="0"/>
              <a:t>Computational power</a:t>
            </a:r>
          </a:p>
          <a:p>
            <a:r>
              <a:rPr lang="en-GB" b="1" dirty="0"/>
              <a:t>Initial objectives</a:t>
            </a:r>
          </a:p>
        </p:txBody>
      </p:sp>
      <p:sp>
        <p:nvSpPr>
          <p:cNvPr id="4" name="Slide Number Placeholder 3"/>
          <p:cNvSpPr>
            <a:spLocks noGrp="1"/>
          </p:cNvSpPr>
          <p:nvPr>
            <p:ph type="sldNum" sz="quarter" idx="5"/>
          </p:nvPr>
        </p:nvSpPr>
        <p:spPr/>
        <p:txBody>
          <a:bodyPr/>
          <a:lstStyle/>
          <a:p>
            <a:fld id="{8E4D7076-2DA9-064D-A18A-6B3909A799DF}" type="slidenum">
              <a:rPr lang="en-US" smtClean="0"/>
              <a:t>17</a:t>
            </a:fld>
            <a:endParaRPr lang="en-US"/>
          </a:p>
        </p:txBody>
      </p:sp>
    </p:spTree>
    <p:extLst>
      <p:ext uri="{BB962C8B-B14F-4D97-AF65-F5344CB8AC3E}">
        <p14:creationId xmlns:p14="http://schemas.microsoft.com/office/powerpoint/2010/main" val="1486952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Preliminary discussion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Model built upon existing research, maybe even more potential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One of the first to simulate growth and explore how different parameters lead to optimisation, despite their limitations such as seek range, can compare what kind of environment they are best suited too. Simulating them is a potential viable alternative to learning more about them.</a:t>
            </a: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18</a:t>
            </a:fld>
            <a:endParaRPr lang="en-US"/>
          </a:p>
        </p:txBody>
      </p:sp>
    </p:spTree>
    <p:extLst>
      <p:ext uri="{BB962C8B-B14F-4D97-AF65-F5344CB8AC3E}">
        <p14:creationId xmlns:p14="http://schemas.microsoft.com/office/powerpoint/2010/main" val="132564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research team in Tokyo placed a slime </a:t>
            </a:r>
            <a:r>
              <a:rPr lang="en-US" dirty="0" err="1"/>
              <a:t>mould</a:t>
            </a:r>
            <a:r>
              <a:rPr lang="en-US" dirty="0"/>
              <a:t> on a </a:t>
            </a:r>
            <a:r>
              <a:rPr lang="en-US" dirty="0" err="1"/>
              <a:t>a</a:t>
            </a:r>
            <a:r>
              <a:rPr lang="en-US" dirty="0"/>
              <a:t> growth medium, surrounded by oat flakes in the shape of the Tokyo railway system which is known for its efficiency. After only a day the slime was able to model the railway system very similarly with no input. It is clear from nature that these natural networks grow efficiently to support life underground, but could they also help us see if computer networks could learn anything from them? That is the main goal of this project, to create models that simulate how mycorrhizal networks grow and </a:t>
            </a:r>
            <a:r>
              <a:rPr lang="en-US" dirty="0" err="1"/>
              <a:t>analyse</a:t>
            </a:r>
            <a:r>
              <a:rPr lang="en-US" dirty="0"/>
              <a:t> their outputs to find the most efficient inputs, and investigate whether they are similar, different or if computer networks could implement any optimization techniques.</a:t>
            </a:r>
          </a:p>
          <a:p>
            <a:r>
              <a:rPr lang="en-US" dirty="0"/>
              <a:t>This is also the first project that tries to explore this question and help bridge these two fields, hopefully producing a clearer understanding of these networks, while producing a usable model and starting a discussion on just how similar nature can be to man made computer networks.</a:t>
            </a:r>
          </a:p>
        </p:txBody>
      </p:sp>
      <p:sp>
        <p:nvSpPr>
          <p:cNvPr id="4" name="Slide Number Placeholder 3"/>
          <p:cNvSpPr>
            <a:spLocks noGrp="1"/>
          </p:cNvSpPr>
          <p:nvPr>
            <p:ph type="sldNum" sz="quarter" idx="5"/>
          </p:nvPr>
        </p:nvSpPr>
        <p:spPr/>
        <p:txBody>
          <a:bodyPr/>
          <a:lstStyle/>
          <a:p>
            <a:fld id="{8E4D7076-2DA9-064D-A18A-6B3909A799DF}" type="slidenum">
              <a:rPr lang="en-US" smtClean="0"/>
              <a:t>3</a:t>
            </a:fld>
            <a:endParaRPr lang="en-US"/>
          </a:p>
        </p:txBody>
      </p:sp>
    </p:spTree>
    <p:extLst>
      <p:ext uri="{BB962C8B-B14F-4D97-AF65-F5344CB8AC3E}">
        <p14:creationId xmlns:p14="http://schemas.microsoft.com/office/powerpoint/2010/main" val="303765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is my high level overview for my methodology chosen. It has been reworked since the project specification due to gaining a clearer understanding of the project. The timetable was rewritten twice due to delays in finding suitable models to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The agile development </a:t>
            </a:r>
            <a:r>
              <a:rPr lang="en-GB" sz="1200" b="0" kern="1200" dirty="0">
                <a:solidFill>
                  <a:schemeClr val="tx1"/>
                </a:solidFill>
                <a:effectLst/>
                <a:latin typeface="+mn-lt"/>
                <a:ea typeface="+mn-ea"/>
                <a:cs typeface="+mn-cs"/>
              </a:rPr>
              <a:t>Methodology with two week sprints was chosen any time development was needed. This is due to the constant changing and evolution of my code. As I researched these networks more and more, my understanding grows and hence new models or changes to existing ones can be implemented, resulting in a short sprint time. GitHub is also used to proved version control, and to allow me to share my code between my home PC and my laptop</a:t>
            </a:r>
            <a:endParaRPr lang="en-US" b="1" dirty="0"/>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4</a:t>
            </a:fld>
            <a:endParaRPr lang="en-US"/>
          </a:p>
        </p:txBody>
      </p:sp>
    </p:spTree>
    <p:extLst>
      <p:ext uri="{BB962C8B-B14F-4D97-AF65-F5344CB8AC3E}">
        <p14:creationId xmlns:p14="http://schemas.microsoft.com/office/powerpoint/2010/main" val="1893218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Agent based modelling is a powerful tool allowing us to simulate something that happens in real life, and analyse real world tangible stats. It allows us to make changes in both the environment and the agents to see how they affect the world and how it affects them. One of the most famous tools to do this is called NetLogo. NetLogo has numerous advantages such as being </a:t>
            </a:r>
            <a:r>
              <a:rPr lang="en-GB" sz="1200" b="1" kern="1200" dirty="0">
                <a:solidFill>
                  <a:schemeClr val="tx1"/>
                </a:solidFill>
                <a:effectLst/>
                <a:latin typeface="+mn-lt"/>
                <a:ea typeface="+mn-ea"/>
                <a:cs typeface="+mn-cs"/>
              </a:rPr>
              <a:t>free</a:t>
            </a:r>
            <a:r>
              <a:rPr lang="en-GB" sz="1200" b="0" kern="1200" dirty="0">
                <a:solidFill>
                  <a:schemeClr val="tx1"/>
                </a:solidFill>
                <a:effectLst/>
                <a:latin typeface="+mn-lt"/>
                <a:ea typeface="+mn-ea"/>
                <a:cs typeface="+mn-cs"/>
              </a:rPr>
              <a:t> and open source and allowing you to export models to the web for hosting.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Turtles and Patches</a:t>
            </a:r>
            <a:r>
              <a:rPr lang="en-GB" sz="1200" b="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it is however quite a odd programming language so time was taken to learn it by building models that aren’t exactly accurate. Another big advantage is that there are many data parsing tools available for it.</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5</a:t>
            </a:fld>
            <a:endParaRPr lang="en-US"/>
          </a:p>
        </p:txBody>
      </p:sp>
    </p:spTree>
    <p:extLst>
      <p:ext uri="{BB962C8B-B14F-4D97-AF65-F5344CB8AC3E}">
        <p14:creationId xmlns:p14="http://schemas.microsoft.com/office/powerpoint/2010/main" val="4075286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There is available research on how these networks grow on a growth medium. Unfortunately there is lacking research on how the arise in a real forest as these forests can be hundreds of years old making it very hard to research how the growth comes about. Using literature review I have decided to base my models on the most consistent and mathematical based rules.  The first distinction is that mycelium is substrate seeking. Secondly from </a:t>
            </a:r>
            <a:r>
              <a:rPr lang="en-GB" sz="1200" kern="1200" dirty="0" err="1">
                <a:solidFill>
                  <a:schemeClr val="tx1"/>
                </a:solidFill>
                <a:effectLst/>
                <a:latin typeface="+mn-lt"/>
                <a:ea typeface="+mn-ea"/>
                <a:cs typeface="+mn-cs"/>
              </a:rPr>
              <a:t>Lejeune</a:t>
            </a:r>
            <a:r>
              <a:rPr lang="en-GB" sz="1200" kern="1200" dirty="0">
                <a:solidFill>
                  <a:schemeClr val="tx1"/>
                </a:solidFill>
                <a:effectLst/>
                <a:latin typeface="+mn-lt"/>
                <a:ea typeface="+mn-ea"/>
                <a:cs typeface="+mn-cs"/>
              </a:rPr>
              <a:t> and Baron and Monod, we can combine the studied fungal growth kinetics and substrate based growth on equations presented.</a:t>
            </a:r>
          </a:p>
          <a:p>
            <a:r>
              <a:rPr lang="en-GB" dirty="0" err="1"/>
              <a:t>Qtip</a:t>
            </a:r>
            <a:r>
              <a:rPr lang="en-GB" dirty="0"/>
              <a:t>-I tip extension rate. Ktip1 initial extension rate, ktip2 difference between maximum </a:t>
            </a:r>
            <a:r>
              <a:rPr lang="en-GB" dirty="0" err="1"/>
              <a:t>extensionrate</a:t>
            </a:r>
            <a:r>
              <a:rPr lang="en-GB" dirty="0"/>
              <a:t> and ktip1, </a:t>
            </a:r>
            <a:r>
              <a:rPr lang="en-GB" dirty="0" err="1"/>
              <a:t>lbri</a:t>
            </a:r>
            <a:r>
              <a:rPr lang="en-GB" dirty="0"/>
              <a:t> length of branch, and </a:t>
            </a:r>
            <a:r>
              <a:rPr lang="en-GB" b="1" dirty="0"/>
              <a:t>kt is </a:t>
            </a:r>
            <a:r>
              <a:rPr lang="en-GB" dirty="0"/>
              <a:t>time it takes to reach half of the maximum extension rate, C is total substrate available and </a:t>
            </a:r>
            <a:r>
              <a:rPr lang="en-GB" b="1" dirty="0"/>
              <a:t>C1 is the concentration of nutrient at which the rate is half the maximum.</a:t>
            </a: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6</a:t>
            </a:fld>
            <a:endParaRPr lang="en-US"/>
          </a:p>
        </p:txBody>
      </p:sp>
    </p:spTree>
    <p:extLst>
      <p:ext uri="{BB962C8B-B14F-4D97-AF65-F5344CB8AC3E}">
        <p14:creationId xmlns:p14="http://schemas.microsoft.com/office/powerpoint/2010/main" val="259012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To first try and see if I could find a case study showing some mathematical similarity between these MN’s and a computer network I decided to try and model the “growth” of a torrent on a peer to peer adhoc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My initial thoughts were that available bandwidth would be an exponential function relating to total biomass over time or an inverse of substrate available. The second reason I thought it </a:t>
            </a:r>
            <a:r>
              <a:rPr lang="en-GB" sz="1200" kern="1200" dirty="0" err="1">
                <a:solidFill>
                  <a:schemeClr val="tx1"/>
                </a:solidFill>
                <a:effectLst/>
                <a:latin typeface="+mn-lt"/>
                <a:ea typeface="+mn-ea"/>
                <a:cs typeface="+mn-cs"/>
              </a:rPr>
              <a:t>imight</a:t>
            </a:r>
            <a:r>
              <a:rPr lang="en-GB" sz="1200" kern="1200" dirty="0">
                <a:solidFill>
                  <a:schemeClr val="tx1"/>
                </a:solidFill>
                <a:effectLst/>
                <a:latin typeface="+mn-lt"/>
                <a:ea typeface="+mn-ea"/>
                <a:cs typeface="+mn-cs"/>
              </a:rPr>
              <a:t> be similar is that when a new leecher or seeder appears this could be thought of as a branching event.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Explain the mycelium simulation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Torrenting assumptions on model</a:t>
            </a:r>
            <a:r>
              <a:rPr lang="en-GB" sz="1200" b="0" kern="1200" dirty="0">
                <a:solidFill>
                  <a:schemeClr val="tx1"/>
                </a:solidFill>
                <a:effectLst/>
                <a:latin typeface="+mn-lt"/>
                <a:ea typeface="+mn-ea"/>
                <a:cs typeface="+mn-cs"/>
              </a:rPr>
              <a:t> -&gt; download speed of a user is limited by the minimum value of either their personal download bandwidth or their share of the cumulative upload bandwidth of everybody else. Average values for UK download and upload speeds are used, in research, popular torrents have a ratio of </a:t>
            </a:r>
            <a:r>
              <a:rPr lang="en-GB" sz="1200" b="0" kern="1200" dirty="0" err="1">
                <a:solidFill>
                  <a:schemeClr val="tx1"/>
                </a:solidFill>
                <a:effectLst/>
                <a:latin typeface="+mn-lt"/>
                <a:ea typeface="+mn-ea"/>
                <a:cs typeface="+mn-cs"/>
              </a:rPr>
              <a:t>seeders</a:t>
            </a:r>
            <a:r>
              <a:rPr lang="en-GB" sz="1200" b="0" kern="1200" dirty="0">
                <a:solidFill>
                  <a:schemeClr val="tx1"/>
                </a:solidFill>
                <a:effectLst/>
                <a:latin typeface="+mn-lt"/>
                <a:ea typeface="+mn-ea"/>
                <a:cs typeface="+mn-cs"/>
              </a:rPr>
              <a:t>/leecher at around 3 to 1 or 4 to 1, parameters were set to keep this constant.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Nothing can be inferred graphically </a:t>
            </a:r>
            <a:r>
              <a:rPr lang="en-GB" sz="1200" b="0" kern="1200" dirty="0">
                <a:solidFill>
                  <a:schemeClr val="tx1"/>
                </a:solidFill>
                <a:effectLst/>
                <a:latin typeface="+mn-lt"/>
                <a:ea typeface="+mn-ea"/>
                <a:cs typeface="+mn-cs"/>
              </a:rPr>
              <a:t>as torrent model is just lines forming a circle until their download is finished with a percent chance to become a seeder.</a:t>
            </a:r>
            <a:endParaRPr lang="en-US" b="1" dirty="0"/>
          </a:p>
        </p:txBody>
      </p:sp>
      <p:sp>
        <p:nvSpPr>
          <p:cNvPr id="4" name="Slide Number Placeholder 3"/>
          <p:cNvSpPr>
            <a:spLocks noGrp="1"/>
          </p:cNvSpPr>
          <p:nvPr>
            <p:ph type="sldNum" sz="quarter" idx="5"/>
          </p:nvPr>
        </p:nvSpPr>
        <p:spPr/>
        <p:txBody>
          <a:bodyPr/>
          <a:lstStyle/>
          <a:p>
            <a:fld id="{8E4D7076-2DA9-064D-A18A-6B3909A799DF}" type="slidenum">
              <a:rPr lang="en-US" smtClean="0"/>
              <a:t>7</a:t>
            </a:fld>
            <a:endParaRPr lang="en-US"/>
          </a:p>
        </p:txBody>
      </p:sp>
    </p:spTree>
    <p:extLst>
      <p:ext uri="{BB962C8B-B14F-4D97-AF65-F5344CB8AC3E}">
        <p14:creationId xmlns:p14="http://schemas.microsoft.com/office/powerpoint/2010/main" val="2007558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Talk about the full model, explain internal death timer used in most </a:t>
            </a:r>
            <a:r>
              <a:rPr lang="en-GB" sz="1200" kern="1200" dirty="0" err="1">
                <a:solidFill>
                  <a:schemeClr val="tx1"/>
                </a:solidFill>
                <a:effectLst/>
                <a:latin typeface="+mn-lt"/>
                <a:ea typeface="+mn-ea"/>
                <a:cs typeface="+mn-cs"/>
              </a:rPr>
              <a:t>abm</a:t>
            </a:r>
            <a:r>
              <a:rPr lang="en-GB" sz="1200" kern="1200" dirty="0">
                <a:solidFill>
                  <a:schemeClr val="tx1"/>
                </a:solidFill>
                <a:effectLst/>
                <a:latin typeface="+mn-lt"/>
                <a:ea typeface="+mn-ea"/>
                <a:cs typeface="+mn-cs"/>
              </a:rPr>
              <a:t> simulations, we use a tick counter and global substrate, which growth speed is dependant on. </a:t>
            </a:r>
            <a:r>
              <a:rPr lang="en-GB" sz="1200" b="0" kern="1200" dirty="0">
                <a:solidFill>
                  <a:schemeClr val="tx1"/>
                </a:solidFill>
                <a:effectLst/>
                <a:latin typeface="+mn-lt"/>
                <a:ea typeface="+mn-ea"/>
                <a:cs typeface="+mn-cs"/>
              </a:rPr>
              <a:t>Substrate seeking behaviour</a:t>
            </a:r>
          </a:p>
          <a:p>
            <a:r>
              <a:rPr lang="en-GB" sz="1200" b="1" kern="1200" dirty="0">
                <a:solidFill>
                  <a:schemeClr val="tx1"/>
                </a:solidFill>
                <a:effectLst/>
                <a:latin typeface="+mn-lt"/>
                <a:ea typeface="+mn-ea"/>
                <a:cs typeface="+mn-cs"/>
              </a:rPr>
              <a:t>Provides us a model of growth</a:t>
            </a:r>
            <a:r>
              <a:rPr lang="en-GB" sz="1200" b="0" kern="1200" dirty="0">
                <a:solidFill>
                  <a:schemeClr val="tx1"/>
                </a:solidFill>
                <a:effectLst/>
                <a:latin typeface="+mn-lt"/>
                <a:ea typeface="+mn-ea"/>
                <a:cs typeface="+mn-cs"/>
              </a:rPr>
              <a:t> of mycorrhizae on a  growth medium, with “nodes” as local substrate. Allows us to get real world tangible stats of the efficiency of the model based on differing environments and input parameters. </a:t>
            </a:r>
          </a:p>
          <a:p>
            <a:r>
              <a:rPr lang="en-GB" sz="1200" b="1" kern="1200" dirty="0">
                <a:solidFill>
                  <a:schemeClr val="tx1"/>
                </a:solidFill>
                <a:effectLst/>
                <a:latin typeface="+mn-lt"/>
                <a:ea typeface="+mn-ea"/>
                <a:cs typeface="+mn-cs"/>
              </a:rPr>
              <a:t>Talk about environment setup</a:t>
            </a:r>
            <a:r>
              <a:rPr lang="en-GB" sz="1200" b="0" kern="1200" dirty="0">
                <a:solidFill>
                  <a:schemeClr val="tx1"/>
                </a:solidFill>
                <a:effectLst/>
                <a:latin typeface="+mn-lt"/>
                <a:ea typeface="+mn-ea"/>
                <a:cs typeface="+mn-cs"/>
              </a:rPr>
              <a:t>, talk about seeking range and angle.</a:t>
            </a:r>
            <a:endParaRPr lang="en-GB"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8</a:t>
            </a:fld>
            <a:endParaRPr lang="en-US"/>
          </a:p>
        </p:txBody>
      </p:sp>
    </p:spTree>
    <p:extLst>
      <p:ext uri="{BB962C8B-B14F-4D97-AF65-F5344CB8AC3E}">
        <p14:creationId xmlns:p14="http://schemas.microsoft.com/office/powerpoint/2010/main" val="260418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Two conditions for the simulation to end, talk about the flow chart, branching can happen at any point during the cycle. </a:t>
            </a:r>
            <a:endParaRPr lang="en-GB" sz="1200" b="1"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Patch updating </a:t>
            </a:r>
            <a:r>
              <a:rPr lang="en-GB" sz="1200" b="0" kern="1200" dirty="0">
                <a:solidFill>
                  <a:schemeClr val="tx1"/>
                </a:solidFill>
                <a:effectLst/>
                <a:latin typeface="+mn-lt"/>
                <a:ea typeface="+mn-ea"/>
                <a:cs typeface="+mn-cs"/>
              </a:rPr>
              <a:t>also exists for global and local substrate.</a:t>
            </a:r>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9</a:t>
            </a:fld>
            <a:endParaRPr lang="en-US"/>
          </a:p>
        </p:txBody>
      </p:sp>
    </p:spTree>
    <p:extLst>
      <p:ext uri="{BB962C8B-B14F-4D97-AF65-F5344CB8AC3E}">
        <p14:creationId xmlns:p14="http://schemas.microsoft.com/office/powerpoint/2010/main" val="665780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model provides us an optimisation problem, and an insight into how fungi might optimise themselves in differing environments. Two efficiency counters are used. First one can be thought of as miles per gallon, which is substrate gained divided by the total biomass. This relates to the Tokyo experiment, as we also want to factor in how much substrate was left, for example if the simulation stops before all local substrate is eaten.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The model can also be analysed visually to see the paths taken by the </a:t>
            </a:r>
            <a:r>
              <a:rPr lang="en-GB" sz="1200" b="0" kern="1200" dirty="0" err="1">
                <a:solidFill>
                  <a:schemeClr val="tx1"/>
                </a:solidFill>
                <a:effectLst/>
                <a:latin typeface="+mn-lt"/>
                <a:ea typeface="+mn-ea"/>
                <a:cs typeface="+mn-cs"/>
              </a:rPr>
              <a:t>mycellium</a:t>
            </a:r>
            <a:endParaRPr lang="en-GB"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E4D7076-2DA9-064D-A18A-6B3909A799DF}" type="slidenum">
              <a:rPr lang="en-US" smtClean="0"/>
              <a:t>10</a:t>
            </a:fld>
            <a:endParaRPr lang="en-US"/>
          </a:p>
        </p:txBody>
      </p:sp>
    </p:spTree>
    <p:extLst>
      <p:ext uri="{BB962C8B-B14F-4D97-AF65-F5344CB8AC3E}">
        <p14:creationId xmlns:p14="http://schemas.microsoft.com/office/powerpoint/2010/main" val="54745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F3260AB-462A-CD41-8B4E-3DA0C01646B9}" type="datetime1">
              <a:rPr lang="en-GB" smtClean="0"/>
              <a:t>15/03/2022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FDF98CC-160E-494C-8C3C-8CDC5FA257D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570021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407C61-5E65-C04F-8401-1EB80B0B2AE5}" type="datetime1">
              <a:rPr lang="en-GB" smtClean="0"/>
              <a:t>15/03/2022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3857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AFD460-C36F-FE42-88E1-B463F1433386}" type="datetime1">
              <a:rPr lang="en-GB" smtClean="0"/>
              <a:t>15/03/2022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9861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FA463EE-D1A3-2849-8885-128B810D7F0D}" type="datetime1">
              <a:rPr lang="en-GB" smtClean="0"/>
              <a:t>15/03/2022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5684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E8D5657-CDC4-CA49-A9B6-60BB9D609F4F}" type="datetime1">
              <a:rPr lang="en-GB" smtClean="0"/>
              <a:t>15/03/2022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FDF98CC-160E-494C-8C3C-8CDC5FA257D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61590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44A04BC-83FC-F745-8AF7-8CD7C808D166}" type="datetime1">
              <a:rPr lang="en-GB" smtClean="0"/>
              <a:t>15/03/2022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1787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981CF60-222C-054D-82E2-1AC5A778CEE8}" type="datetime1">
              <a:rPr lang="en-GB" smtClean="0"/>
              <a:t>15/03/2022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0219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61405B9-1410-EE4F-AAEF-9B3BAFE8A32D}" type="datetime1">
              <a:rPr lang="en-GB" smtClean="0"/>
              <a:t>15/03/2022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5188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98975-30F1-3246-96B9-9807BA232D52}" type="datetime1">
              <a:rPr lang="en-GB" smtClean="0"/>
              <a:t>15/03/2022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829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16657C0-94F0-174C-B5C3-EED87B395518}" type="datetime1">
              <a:rPr lang="en-GB" smtClean="0"/>
              <a:t>15/03/2022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DF98CC-160E-494C-8C3C-8CDC5FA257D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975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F2D694-15AD-754F-8DFD-F372213F9D66}" type="datetime1">
              <a:rPr lang="en-GB" smtClean="0"/>
              <a:t>15/03/2022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DF98CC-160E-494C-8C3C-8CDC5FA257D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816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F0CAA3F-0ED6-1440-9A7C-33FC3CE26217}" type="datetime1">
              <a:rPr lang="en-GB" smtClean="0"/>
              <a:t>15/03/2022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FDF98CC-160E-494C-8C3C-8CDC5FA257DE}"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628929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BFE4-54EF-9148-BB94-11CB093D7B30}"/>
              </a:ext>
            </a:extLst>
          </p:cNvPr>
          <p:cNvSpPr>
            <a:spLocks noGrp="1"/>
          </p:cNvSpPr>
          <p:nvPr>
            <p:ph type="ctrTitle"/>
          </p:nvPr>
        </p:nvSpPr>
        <p:spPr>
          <a:xfrm>
            <a:off x="1291771" y="1788454"/>
            <a:ext cx="9579429" cy="2098226"/>
          </a:xfrm>
        </p:spPr>
        <p:txBody>
          <a:bodyPr/>
          <a:lstStyle/>
          <a:p>
            <a:r>
              <a:rPr lang="en-GB" sz="4800" cap="none" dirty="0"/>
              <a:t>Simulating Mycorrhizal Networks to Optimise Computer Networks</a:t>
            </a:r>
          </a:p>
        </p:txBody>
      </p:sp>
      <p:sp>
        <p:nvSpPr>
          <p:cNvPr id="3" name="Subtitle 2">
            <a:extLst>
              <a:ext uri="{FF2B5EF4-FFF2-40B4-BE49-F238E27FC236}">
                <a16:creationId xmlns:a16="http://schemas.microsoft.com/office/drawing/2014/main" id="{7D14D269-BA35-5047-B6CA-43852F127C4F}"/>
              </a:ext>
            </a:extLst>
          </p:cNvPr>
          <p:cNvSpPr>
            <a:spLocks noGrp="1"/>
          </p:cNvSpPr>
          <p:nvPr>
            <p:ph type="subTitle" idx="1"/>
          </p:nvPr>
        </p:nvSpPr>
        <p:spPr/>
        <p:txBody>
          <a:bodyPr/>
          <a:lstStyle/>
          <a:p>
            <a:r>
              <a:rPr lang="en-US" dirty="0"/>
              <a:t>Adam Garai</a:t>
            </a:r>
          </a:p>
        </p:txBody>
      </p:sp>
    </p:spTree>
    <p:extLst>
      <p:ext uri="{BB962C8B-B14F-4D97-AF65-F5344CB8AC3E}">
        <p14:creationId xmlns:p14="http://schemas.microsoft.com/office/powerpoint/2010/main" val="761004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B654-FC91-0F47-BFC9-5F3A3AA40A34}"/>
              </a:ext>
            </a:extLst>
          </p:cNvPr>
          <p:cNvSpPr>
            <a:spLocks noGrp="1"/>
          </p:cNvSpPr>
          <p:nvPr>
            <p:ph type="title"/>
          </p:nvPr>
        </p:nvSpPr>
        <p:spPr/>
        <p:txBody>
          <a:bodyPr/>
          <a:lstStyle/>
          <a:p>
            <a:r>
              <a:rPr lang="en-US" dirty="0"/>
              <a:t>Usage of model</a:t>
            </a:r>
          </a:p>
        </p:txBody>
      </p:sp>
      <p:sp>
        <p:nvSpPr>
          <p:cNvPr id="3" name="Content Placeholder 2">
            <a:extLst>
              <a:ext uri="{FF2B5EF4-FFF2-40B4-BE49-F238E27FC236}">
                <a16:creationId xmlns:a16="http://schemas.microsoft.com/office/drawing/2014/main" id="{BA80FBD5-62A5-C946-A6B0-CF57F635DE53}"/>
              </a:ext>
            </a:extLst>
          </p:cNvPr>
          <p:cNvSpPr>
            <a:spLocks noGrp="1"/>
          </p:cNvSpPr>
          <p:nvPr>
            <p:ph idx="1"/>
          </p:nvPr>
        </p:nvSpPr>
        <p:spPr>
          <a:xfrm>
            <a:off x="1219199" y="1638300"/>
            <a:ext cx="10370545" cy="4740466"/>
          </a:xfrm>
        </p:spPr>
        <p:txBody>
          <a:bodyPr/>
          <a:lstStyle/>
          <a:p>
            <a:r>
              <a:rPr lang="en-GB" dirty="0"/>
              <a:t>Simulations can be run multiple times with parameters tweaked to find optimum parameters</a:t>
            </a:r>
          </a:p>
          <a:p>
            <a:r>
              <a:rPr lang="en-GB" dirty="0"/>
              <a:t>Different environments can be used to see how the environment affects the agent and vice-versa.</a:t>
            </a:r>
          </a:p>
          <a:p>
            <a:pPr algn="just"/>
            <a:r>
              <a:rPr lang="en-GB" dirty="0"/>
              <a:t>Minimising biomass and maximising substrate gained relates to Tokyo experiment by minimising rails and maximising people reached (population density). Can also be thought as miles per gallons, producing an optimisation problem.</a:t>
            </a:r>
          </a:p>
          <a:p>
            <a:pPr algn="just"/>
            <a:r>
              <a:rPr lang="en-GB" dirty="0"/>
              <a:t>We want to additionally minimise the amount of substrate not eaten. </a:t>
            </a:r>
          </a:p>
          <a:p>
            <a:pPr algn="just"/>
            <a:r>
              <a:rPr lang="en-GB" dirty="0"/>
              <a:t>We can calculate substrate gained divided by biomass as a ratio, then divided by substrate not eaten + 1, as a “success” would be if substrate not eaten would equal 0.</a:t>
            </a:r>
          </a:p>
          <a:p>
            <a:endParaRPr lang="en-US" dirty="0"/>
          </a:p>
        </p:txBody>
      </p:sp>
    </p:spTree>
    <p:extLst>
      <p:ext uri="{BB962C8B-B14F-4D97-AF65-F5344CB8AC3E}">
        <p14:creationId xmlns:p14="http://schemas.microsoft.com/office/powerpoint/2010/main" val="252344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B654-FC91-0F47-BFC9-5F3A3AA40A34}"/>
              </a:ext>
            </a:extLst>
          </p:cNvPr>
          <p:cNvSpPr>
            <a:spLocks noGrp="1"/>
          </p:cNvSpPr>
          <p:nvPr>
            <p:ph type="title"/>
          </p:nvPr>
        </p:nvSpPr>
        <p:spPr>
          <a:xfrm>
            <a:off x="1371600" y="685800"/>
            <a:ext cx="3282695" cy="1485900"/>
          </a:xfrm>
        </p:spPr>
        <p:txBody>
          <a:bodyPr>
            <a:normAutofit/>
          </a:bodyPr>
          <a:lstStyle/>
          <a:p>
            <a:r>
              <a:rPr lang="en-US" dirty="0"/>
              <a:t>Gathering Results</a:t>
            </a:r>
            <a:endParaRPr lang="en-US"/>
          </a:p>
        </p:txBody>
      </p:sp>
      <p:sp>
        <p:nvSpPr>
          <p:cNvPr id="18" name="Content Placeholder 2">
            <a:extLst>
              <a:ext uri="{FF2B5EF4-FFF2-40B4-BE49-F238E27FC236}">
                <a16:creationId xmlns:a16="http://schemas.microsoft.com/office/drawing/2014/main" id="{E3329AE2-CC93-4E75-AE4C-180308E344B2}"/>
              </a:ext>
            </a:extLst>
          </p:cNvPr>
          <p:cNvSpPr>
            <a:spLocks noGrp="1"/>
          </p:cNvSpPr>
          <p:nvPr>
            <p:ph idx="1"/>
          </p:nvPr>
        </p:nvSpPr>
        <p:spPr>
          <a:xfrm>
            <a:off x="1371600" y="2286000"/>
            <a:ext cx="3282694" cy="3581400"/>
          </a:xfrm>
        </p:spPr>
        <p:txBody>
          <a:bodyPr>
            <a:normAutofit/>
          </a:bodyPr>
          <a:lstStyle/>
          <a:p>
            <a:r>
              <a:rPr lang="en-GB" sz="1700" dirty="0"/>
              <a:t>Results can be gathered quite easily using </a:t>
            </a:r>
            <a:r>
              <a:rPr lang="en-GB" sz="1700" dirty="0" err="1"/>
              <a:t>Netlogo’s</a:t>
            </a:r>
            <a:r>
              <a:rPr lang="en-GB" sz="1700" dirty="0"/>
              <a:t> behaviour space extension or </a:t>
            </a:r>
            <a:r>
              <a:rPr lang="en-GB" sz="1700" dirty="0" err="1"/>
              <a:t>RNetLogo</a:t>
            </a:r>
            <a:endParaRPr lang="en-GB" sz="1700" dirty="0"/>
          </a:p>
          <a:p>
            <a:r>
              <a:rPr lang="en-GB" sz="1700" dirty="0"/>
              <a:t>We can vary variables in the environment and plot the output of a variable we want to measure in a csv file</a:t>
            </a:r>
          </a:p>
          <a:p>
            <a:r>
              <a:rPr lang="en-GB" sz="1700" dirty="0"/>
              <a:t>Multiple repetitions of the same parameter can be used to gather an average over runs</a:t>
            </a:r>
            <a:endParaRPr lang="en-US" sz="1700" dirty="0"/>
          </a:p>
        </p:txBody>
      </p:sp>
      <p:pic>
        <p:nvPicPr>
          <p:cNvPr id="7" name="Picture 6">
            <a:extLst>
              <a:ext uri="{FF2B5EF4-FFF2-40B4-BE49-F238E27FC236}">
                <a16:creationId xmlns:a16="http://schemas.microsoft.com/office/drawing/2014/main" id="{643A6034-7A59-4497-93DC-66E9C4234C62}"/>
              </a:ext>
            </a:extLst>
          </p:cNvPr>
          <p:cNvPicPr>
            <a:picLocks noChangeAspect="1"/>
          </p:cNvPicPr>
          <p:nvPr/>
        </p:nvPicPr>
        <p:blipFill>
          <a:blip r:embed="rId3"/>
          <a:stretch>
            <a:fillRect/>
          </a:stretch>
        </p:blipFill>
        <p:spPr>
          <a:xfrm>
            <a:off x="6341298" y="645106"/>
            <a:ext cx="3897402" cy="5247747"/>
          </a:xfrm>
          <a:prstGeom prst="rect">
            <a:avLst/>
          </a:prstGeom>
        </p:spPr>
      </p:pic>
    </p:spTree>
    <p:extLst>
      <p:ext uri="{BB962C8B-B14F-4D97-AF65-F5344CB8AC3E}">
        <p14:creationId xmlns:p14="http://schemas.microsoft.com/office/powerpoint/2010/main" val="363882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8CAD-9951-D54B-B907-7C926CD0F066}"/>
              </a:ext>
            </a:extLst>
          </p:cNvPr>
          <p:cNvSpPr>
            <a:spLocks noGrp="1"/>
          </p:cNvSpPr>
          <p:nvPr>
            <p:ph type="title"/>
          </p:nvPr>
        </p:nvSpPr>
        <p:spPr>
          <a:xfrm>
            <a:off x="6389914" y="685800"/>
            <a:ext cx="5127172" cy="1485900"/>
          </a:xfrm>
        </p:spPr>
        <p:txBody>
          <a:bodyPr>
            <a:normAutofit/>
          </a:bodyPr>
          <a:lstStyle/>
          <a:p>
            <a:r>
              <a:rPr lang="en-US"/>
              <a:t>Sample Results</a:t>
            </a:r>
          </a:p>
        </p:txBody>
      </p:sp>
      <p:sp>
        <p:nvSpPr>
          <p:cNvPr id="24" name="Rectangle 23">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2">
            <a:extLst>
              <a:ext uri="{FF2B5EF4-FFF2-40B4-BE49-F238E27FC236}">
                <a16:creationId xmlns:a16="http://schemas.microsoft.com/office/drawing/2014/main" id="{980F339B-9161-4C88-A4AF-6E1E9187098D}"/>
              </a:ext>
            </a:extLst>
          </p:cNvPr>
          <p:cNvSpPr>
            <a:spLocks noGrp="1"/>
          </p:cNvSpPr>
          <p:nvPr>
            <p:ph idx="1"/>
          </p:nvPr>
        </p:nvSpPr>
        <p:spPr>
          <a:xfrm>
            <a:off x="6389914" y="1638300"/>
            <a:ext cx="5127172" cy="3581400"/>
          </a:xfrm>
        </p:spPr>
        <p:txBody>
          <a:bodyPr>
            <a:normAutofit/>
          </a:bodyPr>
          <a:lstStyle/>
          <a:p>
            <a:r>
              <a:rPr lang="en-GB" sz="1600" dirty="0"/>
              <a:t>These results show the effect of different branching value on ER = SR / local substrate leftover +1 where, SR = Substrate gained / biomass</a:t>
            </a:r>
          </a:p>
          <a:p>
            <a:r>
              <a:rPr lang="en-GB" sz="1600" dirty="0"/>
              <a:t>The CSV files are imported into excel for simple graphing purposes</a:t>
            </a:r>
          </a:p>
          <a:p>
            <a:pPr algn="just"/>
            <a:r>
              <a:rPr lang="en-US" sz="1600" dirty="0"/>
              <a:t>Full data analysis, comparison of case studies and discussion about results and implications will be discussed in the final report </a:t>
            </a:r>
          </a:p>
          <a:p>
            <a:pPr algn="just"/>
            <a:r>
              <a:rPr lang="en-US" sz="1600" dirty="0"/>
              <a:t>Possible to find optimal parameters, suggesting this could be how mycorrhizae branch for efficiency.</a:t>
            </a:r>
          </a:p>
          <a:p>
            <a:pPr algn="just"/>
            <a:r>
              <a:rPr lang="en-US" sz="1600" dirty="0"/>
              <a:t>These results are interesting as they show how for the MN branching is efficient but not too much</a:t>
            </a:r>
            <a:endParaRPr lang="en-US" sz="1600" b="1" dirty="0"/>
          </a:p>
        </p:txBody>
      </p:sp>
      <p:graphicFrame>
        <p:nvGraphicFramePr>
          <p:cNvPr id="9" name="Chart 8">
            <a:extLst>
              <a:ext uri="{FF2B5EF4-FFF2-40B4-BE49-F238E27FC236}">
                <a16:creationId xmlns:a16="http://schemas.microsoft.com/office/drawing/2014/main" id="{A57E5837-94E5-41B8-9F09-CC5EBCB48D95}"/>
              </a:ext>
            </a:extLst>
          </p:cNvPr>
          <p:cNvGraphicFramePr/>
          <p:nvPr>
            <p:extLst>
              <p:ext uri="{D42A27DB-BD31-4B8C-83A1-F6EECF244321}">
                <p14:modId xmlns:p14="http://schemas.microsoft.com/office/powerpoint/2010/main" val="1743312469"/>
              </p:ext>
            </p:extLst>
          </p:nvPr>
        </p:nvGraphicFramePr>
        <p:xfrm>
          <a:off x="1023562" y="645106"/>
          <a:ext cx="5071256" cy="52477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8563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032D-DB8A-E449-9BE0-5687780A6ADB}"/>
              </a:ext>
            </a:extLst>
          </p:cNvPr>
          <p:cNvSpPr>
            <a:spLocks noGrp="1"/>
          </p:cNvSpPr>
          <p:nvPr>
            <p:ph type="title"/>
          </p:nvPr>
        </p:nvSpPr>
        <p:spPr>
          <a:xfrm>
            <a:off x="1371600" y="323392"/>
            <a:ext cx="9601200" cy="975070"/>
          </a:xfrm>
        </p:spPr>
        <p:txBody>
          <a:bodyPr/>
          <a:lstStyle/>
          <a:p>
            <a:pPr algn="ctr"/>
            <a:r>
              <a:rPr lang="en-US" dirty="0"/>
              <a:t>Comparisons to Computer Networks</a:t>
            </a:r>
          </a:p>
        </p:txBody>
      </p:sp>
      <p:sp>
        <p:nvSpPr>
          <p:cNvPr id="19" name="Content Placeholder 2">
            <a:extLst>
              <a:ext uri="{FF2B5EF4-FFF2-40B4-BE49-F238E27FC236}">
                <a16:creationId xmlns:a16="http://schemas.microsoft.com/office/drawing/2014/main" id="{1AC66DFB-D055-4BF9-8F31-61889B038641}"/>
              </a:ext>
            </a:extLst>
          </p:cNvPr>
          <p:cNvSpPr>
            <a:spLocks noGrp="1"/>
          </p:cNvSpPr>
          <p:nvPr>
            <p:ph idx="1"/>
          </p:nvPr>
        </p:nvSpPr>
        <p:spPr>
          <a:xfrm>
            <a:off x="1141477" y="1298461"/>
            <a:ext cx="10786520" cy="4529461"/>
          </a:xfrm>
        </p:spPr>
        <p:txBody>
          <a:bodyPr>
            <a:normAutofit/>
          </a:bodyPr>
          <a:lstStyle/>
          <a:p>
            <a:pPr algn="just"/>
            <a:r>
              <a:rPr lang="en-GB" sz="1800" dirty="0"/>
              <a:t>As it is an optimisation problem, we can see how changes to parameters lead to a more optimum network design and can test if this can be applied to computer networks, while serving as a scalability guide</a:t>
            </a:r>
            <a:endParaRPr lang="en-US" sz="1800" dirty="0"/>
          </a:p>
          <a:p>
            <a:pPr algn="just"/>
            <a:r>
              <a:rPr lang="en-US" sz="1800" dirty="0"/>
              <a:t>Challenges</a:t>
            </a:r>
          </a:p>
          <a:p>
            <a:pPr lvl="1" algn="just"/>
            <a:r>
              <a:rPr lang="en-US" sz="1800" dirty="0"/>
              <a:t>Physical networks are fundamentally very different to computer networks due to being location based</a:t>
            </a:r>
          </a:p>
          <a:p>
            <a:pPr lvl="1" algn="just"/>
            <a:r>
              <a:rPr lang="en-US" sz="1800" dirty="0"/>
              <a:t>When constructing computer networks “tips” have unlimited “seek range</a:t>
            </a:r>
          </a:p>
          <a:p>
            <a:pPr lvl="1" algn="just"/>
            <a:endParaRPr lang="en-US" sz="1800" dirty="0"/>
          </a:p>
          <a:p>
            <a:pPr algn="just"/>
            <a:r>
              <a:rPr lang="en-US" sz="1800" dirty="0"/>
              <a:t>Any comparison to computer networks will have to have a “substrate” equivalent</a:t>
            </a:r>
          </a:p>
          <a:p>
            <a:pPr algn="just"/>
            <a:r>
              <a:rPr lang="en-US" sz="1800" dirty="0"/>
              <a:t>Two proposed ideas</a:t>
            </a:r>
          </a:p>
          <a:p>
            <a:pPr algn="just"/>
            <a:r>
              <a:rPr lang="en-US" sz="1800" dirty="0"/>
              <a:t>Blockchain network of data routing a ledger</a:t>
            </a:r>
          </a:p>
          <a:p>
            <a:pPr algn="just"/>
            <a:r>
              <a:rPr lang="en-US" sz="1800" dirty="0"/>
              <a:t>Cloud computing</a:t>
            </a:r>
          </a:p>
          <a:p>
            <a:pPr algn="just"/>
            <a:endParaRPr lang="en-US" sz="1800" b="1" dirty="0"/>
          </a:p>
        </p:txBody>
      </p:sp>
    </p:spTree>
    <p:extLst>
      <p:ext uri="{BB962C8B-B14F-4D97-AF65-F5344CB8AC3E}">
        <p14:creationId xmlns:p14="http://schemas.microsoft.com/office/powerpoint/2010/main" val="161445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61D4-9B12-D447-B123-0651D11977CB}"/>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51367E70-B71E-F14B-AA53-04BAA3ED7044}"/>
              </a:ext>
            </a:extLst>
          </p:cNvPr>
          <p:cNvSpPr>
            <a:spLocks noGrp="1"/>
          </p:cNvSpPr>
          <p:nvPr>
            <p:ph idx="1"/>
          </p:nvPr>
        </p:nvSpPr>
        <p:spPr>
          <a:xfrm>
            <a:off x="1371600" y="1555828"/>
            <a:ext cx="10603735" cy="4205994"/>
          </a:xfrm>
        </p:spPr>
        <p:txBody>
          <a:bodyPr>
            <a:normAutofit/>
          </a:bodyPr>
          <a:lstStyle/>
          <a:p>
            <a:r>
              <a:rPr lang="en-US" sz="1600" dirty="0"/>
              <a:t>In larger environments with more substrate available, agent count reaches thousands resulting in a significant slowdown</a:t>
            </a:r>
          </a:p>
          <a:p>
            <a:r>
              <a:rPr lang="en-US" sz="1600" dirty="0">
                <a:solidFill>
                  <a:schemeClr val="tx1"/>
                </a:solidFill>
              </a:rPr>
              <a:t>Although the slowdown is unavoidable at very high agent counts, optimization techniques were used to speed up my naïve implementation</a:t>
            </a:r>
          </a:p>
          <a:p>
            <a:endParaRPr lang="en-US" sz="1600" dirty="0">
              <a:solidFill>
                <a:schemeClr val="tx1"/>
              </a:solidFill>
            </a:endParaRPr>
          </a:p>
          <a:p>
            <a:r>
              <a:rPr lang="en-US" sz="1600" dirty="0">
                <a:solidFill>
                  <a:schemeClr val="tx1"/>
                </a:solidFill>
              </a:rPr>
              <a:t>Optimizations techniques</a:t>
            </a:r>
          </a:p>
          <a:p>
            <a:r>
              <a:rPr lang="en-US" sz="1600" dirty="0">
                <a:solidFill>
                  <a:schemeClr val="tx1"/>
                </a:solidFill>
              </a:rPr>
              <a:t>Use of </a:t>
            </a:r>
            <a:r>
              <a:rPr lang="en-US" sz="1600" dirty="0" err="1">
                <a:solidFill>
                  <a:schemeClr val="tx1"/>
                </a:solidFill>
              </a:rPr>
              <a:t>NetLogo’s</a:t>
            </a:r>
            <a:r>
              <a:rPr lang="en-US" sz="1600" dirty="0">
                <a:solidFill>
                  <a:schemeClr val="tx1"/>
                </a:solidFill>
              </a:rPr>
              <a:t> profiler extension to identify slow subroutines</a:t>
            </a:r>
          </a:p>
          <a:p>
            <a:r>
              <a:rPr lang="en-US" sz="1600" dirty="0">
                <a:solidFill>
                  <a:schemeClr val="tx1"/>
                </a:solidFill>
              </a:rPr>
              <a:t>Use of </a:t>
            </a:r>
            <a:r>
              <a:rPr lang="en-US" sz="1600" dirty="0" err="1">
                <a:solidFill>
                  <a:schemeClr val="tx1"/>
                </a:solidFill>
              </a:rPr>
              <a:t>RNetLogo</a:t>
            </a:r>
            <a:r>
              <a:rPr lang="en-US" sz="1600" dirty="0">
                <a:solidFill>
                  <a:schemeClr val="tx1"/>
                </a:solidFill>
              </a:rPr>
              <a:t> to send input values to NetLogo</a:t>
            </a:r>
          </a:p>
          <a:p>
            <a:endParaRPr lang="en-US" sz="1800" dirty="0">
              <a:solidFill>
                <a:schemeClr val="tx1"/>
              </a:solidFill>
            </a:endParaRPr>
          </a:p>
        </p:txBody>
      </p:sp>
      <p:pic>
        <p:nvPicPr>
          <p:cNvPr id="9" name="Picture 8">
            <a:extLst>
              <a:ext uri="{FF2B5EF4-FFF2-40B4-BE49-F238E27FC236}">
                <a16:creationId xmlns:a16="http://schemas.microsoft.com/office/drawing/2014/main" id="{D8940A4F-E6D7-4D83-914B-F6D4B8F5D520}"/>
              </a:ext>
            </a:extLst>
          </p:cNvPr>
          <p:cNvPicPr>
            <a:picLocks noChangeAspect="1"/>
          </p:cNvPicPr>
          <p:nvPr/>
        </p:nvPicPr>
        <p:blipFill>
          <a:blip r:embed="rId3"/>
          <a:stretch>
            <a:fillRect/>
          </a:stretch>
        </p:blipFill>
        <p:spPr>
          <a:xfrm>
            <a:off x="2782069" y="4500489"/>
            <a:ext cx="7068536" cy="1867161"/>
          </a:xfrm>
          <a:prstGeom prst="rect">
            <a:avLst/>
          </a:prstGeom>
        </p:spPr>
      </p:pic>
    </p:spTree>
    <p:extLst>
      <p:ext uri="{BB962C8B-B14F-4D97-AF65-F5344CB8AC3E}">
        <p14:creationId xmlns:p14="http://schemas.microsoft.com/office/powerpoint/2010/main" val="324612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61D4-9B12-D447-B123-0651D11977C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51367E70-B71E-F14B-AA53-04BAA3ED7044}"/>
              </a:ext>
            </a:extLst>
          </p:cNvPr>
          <p:cNvSpPr>
            <a:spLocks noGrp="1"/>
          </p:cNvSpPr>
          <p:nvPr>
            <p:ph idx="1"/>
          </p:nvPr>
        </p:nvSpPr>
        <p:spPr/>
        <p:txBody>
          <a:bodyPr/>
          <a:lstStyle/>
          <a:p>
            <a:r>
              <a:rPr lang="en-GB" dirty="0"/>
              <a:t>Memory handling in NetLogo can be very inefficient, therefore it is not feasible to keep track of which turtle has been to which node to draw a graph of “linked” nodes</a:t>
            </a:r>
          </a:p>
          <a:p>
            <a:r>
              <a:rPr lang="en-US" dirty="0"/>
              <a:t>Computational expensive</a:t>
            </a:r>
            <a:endParaRPr lang="en-GB" dirty="0"/>
          </a:p>
          <a:p>
            <a:r>
              <a:rPr lang="en-GB" dirty="0"/>
              <a:t>Lack of research which could provide further insight into comparisons</a:t>
            </a:r>
          </a:p>
          <a:p>
            <a:pPr lvl="1"/>
            <a:r>
              <a:rPr lang="en-GB" dirty="0"/>
              <a:t>How nutrients flow around an already grown network</a:t>
            </a:r>
          </a:p>
          <a:p>
            <a:pPr lvl="1"/>
            <a:r>
              <a:rPr lang="en-GB" dirty="0"/>
              <a:t>How the mycelium communicate messages</a:t>
            </a:r>
          </a:p>
          <a:p>
            <a:endParaRPr lang="en-GB" dirty="0"/>
          </a:p>
          <a:p>
            <a:endParaRPr lang="en-US" dirty="0"/>
          </a:p>
          <a:p>
            <a:endParaRPr lang="en-US" dirty="0"/>
          </a:p>
        </p:txBody>
      </p:sp>
    </p:spTree>
    <p:extLst>
      <p:ext uri="{BB962C8B-B14F-4D97-AF65-F5344CB8AC3E}">
        <p14:creationId xmlns:p14="http://schemas.microsoft.com/office/powerpoint/2010/main" val="1368735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8B88-3452-8B4F-97AB-5E1420D92B7A}"/>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78F286DF-A512-CB40-B00B-4344C780C4A3}"/>
              </a:ext>
            </a:extLst>
          </p:cNvPr>
          <p:cNvSpPr>
            <a:spLocks noGrp="1"/>
          </p:cNvSpPr>
          <p:nvPr>
            <p:ph idx="1"/>
          </p:nvPr>
        </p:nvSpPr>
        <p:spPr/>
        <p:txBody>
          <a:bodyPr/>
          <a:lstStyle/>
          <a:p>
            <a:r>
              <a:rPr lang="en-US" dirty="0"/>
              <a:t>Implement the simulation in a language such as unity with better memory handling and built-in functions for things such as collision</a:t>
            </a:r>
          </a:p>
          <a:p>
            <a:r>
              <a:rPr lang="en-US" dirty="0"/>
              <a:t>Implement a 3D model</a:t>
            </a:r>
          </a:p>
          <a:p>
            <a:r>
              <a:rPr lang="en-US" dirty="0"/>
              <a:t>Build models that reflect mycorrhizal networks without using ABM simulations such as neural networks</a:t>
            </a:r>
          </a:p>
          <a:p>
            <a:endParaRPr lang="en-US" dirty="0"/>
          </a:p>
          <a:p>
            <a:endParaRPr lang="en-US" dirty="0"/>
          </a:p>
          <a:p>
            <a:pPr lvl="1"/>
            <a:endParaRPr lang="en-US" dirty="0"/>
          </a:p>
        </p:txBody>
      </p:sp>
    </p:spTree>
    <p:extLst>
      <p:ext uri="{BB962C8B-B14F-4D97-AF65-F5344CB8AC3E}">
        <p14:creationId xmlns:p14="http://schemas.microsoft.com/office/powerpoint/2010/main" val="91472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9637-3413-DE40-81E0-28DCA731079F}"/>
              </a:ext>
            </a:extLst>
          </p:cNvPr>
          <p:cNvSpPr>
            <a:spLocks noGrp="1"/>
          </p:cNvSpPr>
          <p:nvPr>
            <p:ph type="title"/>
          </p:nvPr>
        </p:nvSpPr>
        <p:spPr/>
        <p:txBody>
          <a:bodyPr/>
          <a:lstStyle/>
          <a:p>
            <a:r>
              <a:rPr lang="en-US" dirty="0"/>
              <a:t>Unforeseen Problems</a:t>
            </a:r>
          </a:p>
        </p:txBody>
      </p:sp>
      <p:sp>
        <p:nvSpPr>
          <p:cNvPr id="3" name="Content Placeholder 2">
            <a:extLst>
              <a:ext uri="{FF2B5EF4-FFF2-40B4-BE49-F238E27FC236}">
                <a16:creationId xmlns:a16="http://schemas.microsoft.com/office/drawing/2014/main" id="{BCA5BD5C-4972-A34B-B5F2-F0275AC561E0}"/>
              </a:ext>
            </a:extLst>
          </p:cNvPr>
          <p:cNvSpPr>
            <a:spLocks noGrp="1"/>
          </p:cNvSpPr>
          <p:nvPr>
            <p:ph idx="1"/>
          </p:nvPr>
        </p:nvSpPr>
        <p:spPr/>
        <p:txBody>
          <a:bodyPr/>
          <a:lstStyle/>
          <a:p>
            <a:r>
              <a:rPr lang="en-US" dirty="0"/>
              <a:t>Difficulty of finding consistent research of growth of MN’s</a:t>
            </a:r>
          </a:p>
          <a:p>
            <a:pPr lvl="1"/>
            <a:r>
              <a:rPr lang="en-US" dirty="0"/>
              <a:t>Both timetable and scope was revised as the initial research was a lot higher than expected</a:t>
            </a:r>
          </a:p>
          <a:p>
            <a:r>
              <a:rPr lang="en-US" dirty="0"/>
              <a:t>Computational power needed to run larger simulations was higher than expected</a:t>
            </a:r>
          </a:p>
          <a:p>
            <a:pPr lvl="1"/>
            <a:r>
              <a:rPr lang="en-US" dirty="0"/>
              <a:t>Code was re-written and optimized from scratch</a:t>
            </a:r>
          </a:p>
          <a:p>
            <a:r>
              <a:rPr lang="en-US" dirty="0"/>
              <a:t>Initial objectives were not clear and too abstract</a:t>
            </a:r>
          </a:p>
          <a:p>
            <a:pPr lvl="1"/>
            <a:r>
              <a:rPr lang="en-US" dirty="0"/>
              <a:t>Objectives were rewritten with a clearer picture in mind, while keeping the core of the project the same</a:t>
            </a:r>
          </a:p>
          <a:p>
            <a:pPr lvl="1"/>
            <a:endParaRPr lang="en-US" dirty="0"/>
          </a:p>
          <a:p>
            <a:endParaRPr lang="en-US" dirty="0"/>
          </a:p>
        </p:txBody>
      </p:sp>
    </p:spTree>
    <p:extLst>
      <p:ext uri="{BB962C8B-B14F-4D97-AF65-F5344CB8AC3E}">
        <p14:creationId xmlns:p14="http://schemas.microsoft.com/office/powerpoint/2010/main" val="2292734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61D4-9B12-D447-B123-0651D11977CB}"/>
              </a:ext>
            </a:extLst>
          </p:cNvPr>
          <p:cNvSpPr>
            <a:spLocks noGrp="1"/>
          </p:cNvSpPr>
          <p:nvPr>
            <p:ph type="title"/>
          </p:nvPr>
        </p:nvSpPr>
        <p:spPr>
          <a:xfrm>
            <a:off x="6389914" y="685800"/>
            <a:ext cx="5127172" cy="1485900"/>
          </a:xfrm>
        </p:spPr>
        <p:txBody>
          <a:bodyPr>
            <a:normAutofit/>
          </a:bodyPr>
          <a:lstStyle/>
          <a:p>
            <a:r>
              <a:rPr lang="en-US" dirty="0"/>
              <a:t>Conclusion</a:t>
            </a:r>
          </a:p>
        </p:txBody>
      </p:sp>
      <p:sp>
        <p:nvSpPr>
          <p:cNvPr id="71" name="Rectangle 70">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Fungi Filament for Sustainable Soundproofing - 3Dnatives">
            <a:extLst>
              <a:ext uri="{FF2B5EF4-FFF2-40B4-BE49-F238E27FC236}">
                <a16:creationId xmlns:a16="http://schemas.microsoft.com/office/drawing/2014/main" id="{B8A6B884-AD40-4C51-AD38-8225685A86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23562" y="1779298"/>
            <a:ext cx="5071256" cy="297936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1367E70-B71E-F14B-AA53-04BAA3ED7044}"/>
              </a:ext>
            </a:extLst>
          </p:cNvPr>
          <p:cNvSpPr>
            <a:spLocks noGrp="1"/>
          </p:cNvSpPr>
          <p:nvPr>
            <p:ph idx="1"/>
          </p:nvPr>
        </p:nvSpPr>
        <p:spPr>
          <a:xfrm>
            <a:off x="6389914" y="2286000"/>
            <a:ext cx="5127172" cy="3581400"/>
          </a:xfrm>
        </p:spPr>
        <p:txBody>
          <a:bodyPr>
            <a:normAutofit/>
          </a:bodyPr>
          <a:lstStyle/>
          <a:p>
            <a:r>
              <a:rPr lang="en-GB" sz="1700"/>
              <a:t>My project serves as a preliminary discussion and investigation about the relationship between MN’s and computer networks</a:t>
            </a:r>
          </a:p>
          <a:p>
            <a:r>
              <a:rPr lang="en-US" sz="1700"/>
              <a:t>Models are built upon existing research, and provide optimization problems and a scalability guide, with potential uses for constructing computer networks</a:t>
            </a:r>
          </a:p>
          <a:p>
            <a:r>
              <a:rPr lang="en-US" sz="1700"/>
              <a:t>Could potentially help further research into the study of mycorrhizal networks.</a:t>
            </a:r>
          </a:p>
          <a:p>
            <a:r>
              <a:rPr lang="en-US" sz="1700"/>
              <a:t>Full data analysis is available with the model helping to further understand how these mycelium may optimize themselves in reality</a:t>
            </a:r>
          </a:p>
          <a:p>
            <a:endParaRPr lang="en-US" sz="1700"/>
          </a:p>
          <a:p>
            <a:endParaRPr lang="en-US" sz="1700"/>
          </a:p>
        </p:txBody>
      </p:sp>
    </p:spTree>
    <p:extLst>
      <p:ext uri="{BB962C8B-B14F-4D97-AF65-F5344CB8AC3E}">
        <p14:creationId xmlns:p14="http://schemas.microsoft.com/office/powerpoint/2010/main" val="172732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D39D-2A5F-2340-8574-618163A99A0D}"/>
              </a:ext>
            </a:extLst>
          </p:cNvPr>
          <p:cNvSpPr>
            <a:spLocks noGrp="1"/>
          </p:cNvSpPr>
          <p:nvPr>
            <p:ph type="title"/>
          </p:nvPr>
        </p:nvSpPr>
        <p:spPr/>
        <p:txBody>
          <a:bodyPr/>
          <a:lstStyle/>
          <a:p>
            <a:r>
              <a:rPr lang="en-US" dirty="0"/>
              <a:t>Introduction to Mycorrhizal Networks</a:t>
            </a:r>
          </a:p>
        </p:txBody>
      </p:sp>
      <p:sp>
        <p:nvSpPr>
          <p:cNvPr id="3" name="Content Placeholder 2">
            <a:extLst>
              <a:ext uri="{FF2B5EF4-FFF2-40B4-BE49-F238E27FC236}">
                <a16:creationId xmlns:a16="http://schemas.microsoft.com/office/drawing/2014/main" id="{8CCA4FFE-A701-5146-A8B8-6CE72BDBDF5D}"/>
              </a:ext>
            </a:extLst>
          </p:cNvPr>
          <p:cNvSpPr>
            <a:spLocks noGrp="1"/>
          </p:cNvSpPr>
          <p:nvPr>
            <p:ph idx="1"/>
          </p:nvPr>
        </p:nvSpPr>
        <p:spPr>
          <a:xfrm>
            <a:off x="1173295" y="1485900"/>
            <a:ext cx="10019841" cy="3886200"/>
          </a:xfrm>
        </p:spPr>
        <p:txBody>
          <a:bodyPr>
            <a:normAutofit/>
          </a:bodyPr>
          <a:lstStyle/>
          <a:p>
            <a:r>
              <a:rPr lang="en-GB" dirty="0"/>
              <a:t>Beneath forests lies a web of roots and fungi connecting trees and plants to each other. The roots and fungi combine to form a mycorrhiza.</a:t>
            </a:r>
          </a:p>
          <a:p>
            <a:r>
              <a:rPr lang="en-GB" dirty="0"/>
              <a:t>Mycorrhizal fungi form a symbiotic relationship with hosts and exchange nutrients [1] and even information [2] hence being called the “Wood Wide Web”</a:t>
            </a:r>
          </a:p>
          <a:p>
            <a:r>
              <a:rPr lang="en-GB" dirty="0"/>
              <a:t>Despite being nearly 500 million years old the study of these networks is relatively new</a:t>
            </a:r>
          </a:p>
          <a:p>
            <a:r>
              <a:rPr lang="en-GB" dirty="0"/>
              <a:t>Research is being conducted but overall, still not very well understood</a:t>
            </a:r>
          </a:p>
          <a:p>
            <a:r>
              <a:rPr lang="en-GB" dirty="0"/>
              <a:t>Numerous similarities between mycorrhizal networks and computer networks exist, while this point is repeated online, there is a lack of research into the comparison</a:t>
            </a:r>
          </a:p>
          <a:p>
            <a:endParaRPr lang="en-GB" dirty="0"/>
          </a:p>
          <a:p>
            <a:endParaRPr lang="en-US" dirty="0"/>
          </a:p>
          <a:p>
            <a:endParaRPr lang="en-US" dirty="0"/>
          </a:p>
        </p:txBody>
      </p:sp>
      <p:sp>
        <p:nvSpPr>
          <p:cNvPr id="4" name="Footer Placeholder 7">
            <a:extLst>
              <a:ext uri="{FF2B5EF4-FFF2-40B4-BE49-F238E27FC236}">
                <a16:creationId xmlns:a16="http://schemas.microsoft.com/office/drawing/2014/main" id="{85C80557-46C3-4390-94BC-6435BEABBB17}"/>
              </a:ext>
            </a:extLst>
          </p:cNvPr>
          <p:cNvSpPr>
            <a:spLocks noGrp="1"/>
          </p:cNvSpPr>
          <p:nvPr>
            <p:ph type="ftr" sz="quarter" idx="11"/>
          </p:nvPr>
        </p:nvSpPr>
        <p:spPr>
          <a:xfrm>
            <a:off x="913392" y="5380618"/>
            <a:ext cx="11072959" cy="1864349"/>
          </a:xfrm>
        </p:spPr>
        <p:txBody>
          <a:bodyPr/>
          <a:lstStyle/>
          <a:p>
            <a:r>
              <a:rPr lang="en-US" dirty="0"/>
              <a:t>[1] </a:t>
            </a:r>
            <a:r>
              <a:rPr lang="en-GB" dirty="0"/>
              <a:t>D. J. Read et al. “Symbiotic fungal associations in ‘lower’ land plants”. In: Philosophical Transactions of the Royal Society of London. Series B: Biological Sciences 355.1398 (2000), pp. 815–831</a:t>
            </a:r>
          </a:p>
          <a:p>
            <a:r>
              <a:rPr lang="en-GB" dirty="0"/>
              <a:t>[2] Monika A. </a:t>
            </a:r>
            <a:r>
              <a:rPr lang="en-GB" dirty="0" err="1"/>
              <a:t>Gorzelak</a:t>
            </a:r>
            <a:r>
              <a:rPr lang="en-GB" dirty="0"/>
              <a:t> et al. “Inter-plant communication through mycorrhizal networks mediates complex adaptive behaviour in plant communities”. In: </a:t>
            </a:r>
            <a:r>
              <a:rPr lang="en-GB" dirty="0" err="1"/>
              <a:t>AoB</a:t>
            </a:r>
            <a:r>
              <a:rPr lang="en-GB" dirty="0"/>
              <a:t> Plants 7 (2015)</a:t>
            </a:r>
          </a:p>
          <a:p>
            <a:endParaRPr lang="en-US" dirty="0"/>
          </a:p>
        </p:txBody>
      </p:sp>
    </p:spTree>
    <p:extLst>
      <p:ext uri="{BB962C8B-B14F-4D97-AF65-F5344CB8AC3E}">
        <p14:creationId xmlns:p14="http://schemas.microsoft.com/office/powerpoint/2010/main" val="416796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FD39D-2A5F-2340-8574-618163A99A0D}"/>
              </a:ext>
            </a:extLst>
          </p:cNvPr>
          <p:cNvSpPr>
            <a:spLocks noGrp="1"/>
          </p:cNvSpPr>
          <p:nvPr>
            <p:ph type="title"/>
          </p:nvPr>
        </p:nvSpPr>
        <p:spPr>
          <a:xfrm>
            <a:off x="784743" y="685800"/>
            <a:ext cx="5958837" cy="1485900"/>
          </a:xfrm>
        </p:spPr>
        <p:txBody>
          <a:bodyPr>
            <a:normAutofit/>
          </a:bodyPr>
          <a:lstStyle/>
          <a:p>
            <a:r>
              <a:rPr lang="en-US" dirty="0"/>
              <a:t>Motivations</a:t>
            </a:r>
          </a:p>
        </p:txBody>
      </p:sp>
      <p:sp>
        <p:nvSpPr>
          <p:cNvPr id="3" name="Content Placeholder 2">
            <a:extLst>
              <a:ext uri="{FF2B5EF4-FFF2-40B4-BE49-F238E27FC236}">
                <a16:creationId xmlns:a16="http://schemas.microsoft.com/office/drawing/2014/main" id="{8CCA4FFE-A701-5146-A8B8-6CE72BDBDF5D}"/>
              </a:ext>
            </a:extLst>
          </p:cNvPr>
          <p:cNvSpPr>
            <a:spLocks noGrp="1"/>
          </p:cNvSpPr>
          <p:nvPr>
            <p:ph idx="1"/>
          </p:nvPr>
        </p:nvSpPr>
        <p:spPr>
          <a:xfrm>
            <a:off x="784743" y="2286000"/>
            <a:ext cx="5958837" cy="3581400"/>
          </a:xfrm>
        </p:spPr>
        <p:txBody>
          <a:bodyPr>
            <a:normAutofit/>
          </a:bodyPr>
          <a:lstStyle/>
          <a:p>
            <a:r>
              <a:rPr lang="en-GB" sz="1400" dirty="0"/>
              <a:t>A research team placed oat flakes around a slime mould, modelling cities around Tokyo</a:t>
            </a:r>
          </a:p>
          <a:p>
            <a:r>
              <a:rPr lang="en-GB" sz="1400" dirty="0"/>
              <a:t>The slime was able to mimic the efficient Tokyo railway system very closely.</a:t>
            </a:r>
          </a:p>
          <a:p>
            <a:r>
              <a:rPr lang="en-GB" sz="1400" dirty="0"/>
              <a:t>Slime and fungi can efficiently construct physical networks, but could they also help computer networks?</a:t>
            </a:r>
          </a:p>
          <a:p>
            <a:r>
              <a:rPr lang="en-GB" sz="1400" dirty="0"/>
              <a:t>The project aim is to simulate mycorrhizal networks by using existing research in the area, and comparing them to computer networks</a:t>
            </a:r>
          </a:p>
          <a:p>
            <a:r>
              <a:rPr lang="en-GB" sz="1400" dirty="0"/>
              <a:t>One of the first of its kind to try and bridge these two specific fields.</a:t>
            </a:r>
          </a:p>
          <a:p>
            <a:pPr marL="0" indent="0">
              <a:buNone/>
            </a:pPr>
            <a:r>
              <a:rPr lang="en-GB" sz="1400" dirty="0"/>
              <a:t>	</a:t>
            </a:r>
          </a:p>
          <a:p>
            <a:endParaRPr lang="en-US" sz="1400" dirty="0"/>
          </a:p>
          <a:p>
            <a:endParaRPr lang="en-US" sz="1100" dirty="0"/>
          </a:p>
        </p:txBody>
      </p:sp>
      <p:sp>
        <p:nvSpPr>
          <p:cNvPr id="12" name="Rectangle 11">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Diagram&#10;&#10;Description automatically generated">
            <a:extLst>
              <a:ext uri="{FF2B5EF4-FFF2-40B4-BE49-F238E27FC236}">
                <a16:creationId xmlns:a16="http://schemas.microsoft.com/office/drawing/2014/main" id="{BDD8A3A8-9C20-47F8-B5A7-3984146C49D1}"/>
              </a:ext>
            </a:extLst>
          </p:cNvPr>
          <p:cNvPicPr>
            <a:picLocks noChangeAspect="1"/>
          </p:cNvPicPr>
          <p:nvPr/>
        </p:nvPicPr>
        <p:blipFill>
          <a:blip r:embed="rId3"/>
          <a:stretch>
            <a:fillRect/>
          </a:stretch>
        </p:blipFill>
        <p:spPr>
          <a:xfrm>
            <a:off x="8252340" y="1513063"/>
            <a:ext cx="3299579" cy="3831122"/>
          </a:xfrm>
          <a:prstGeom prst="rect">
            <a:avLst/>
          </a:prstGeom>
        </p:spPr>
      </p:pic>
    </p:spTree>
    <p:extLst>
      <p:ext uri="{BB962C8B-B14F-4D97-AF65-F5344CB8AC3E}">
        <p14:creationId xmlns:p14="http://schemas.microsoft.com/office/powerpoint/2010/main" val="278334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11BCB-E52E-4877-8EF9-064FE8B0701F}"/>
              </a:ext>
            </a:extLst>
          </p:cNvPr>
          <p:cNvSpPr>
            <a:spLocks noGrp="1"/>
          </p:cNvSpPr>
          <p:nvPr>
            <p:ph type="title"/>
          </p:nvPr>
        </p:nvSpPr>
        <p:spPr/>
        <p:txBody>
          <a:bodyPr/>
          <a:lstStyle/>
          <a:p>
            <a:r>
              <a:rPr lang="en-GB" dirty="0"/>
              <a:t>Methodology</a:t>
            </a:r>
          </a:p>
        </p:txBody>
      </p:sp>
      <p:graphicFrame>
        <p:nvGraphicFramePr>
          <p:cNvPr id="8" name="Content Placeholder 2">
            <a:extLst>
              <a:ext uri="{FF2B5EF4-FFF2-40B4-BE49-F238E27FC236}">
                <a16:creationId xmlns:a16="http://schemas.microsoft.com/office/drawing/2014/main" id="{9A4670A7-1655-4201-B80B-E1525EB83AFE}"/>
              </a:ext>
            </a:extLst>
          </p:cNvPr>
          <p:cNvGraphicFramePr>
            <a:graphicFrameLocks/>
          </p:cNvGraphicFramePr>
          <p:nvPr>
            <p:extLst>
              <p:ext uri="{D42A27DB-BD31-4B8C-83A1-F6EECF244321}">
                <p14:modId xmlns:p14="http://schemas.microsoft.com/office/powerpoint/2010/main" val="2677009797"/>
              </p:ext>
            </p:extLst>
          </p:nvPr>
        </p:nvGraphicFramePr>
        <p:xfrm>
          <a:off x="2343464" y="1881130"/>
          <a:ext cx="7657471" cy="3937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647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9CF4-4F5C-5E49-8957-2DAA34624198}"/>
              </a:ext>
            </a:extLst>
          </p:cNvPr>
          <p:cNvSpPr>
            <a:spLocks noGrp="1"/>
          </p:cNvSpPr>
          <p:nvPr>
            <p:ph type="title"/>
          </p:nvPr>
        </p:nvSpPr>
        <p:spPr>
          <a:xfrm>
            <a:off x="1371600" y="685800"/>
            <a:ext cx="3282695" cy="1485900"/>
          </a:xfrm>
        </p:spPr>
        <p:txBody>
          <a:bodyPr>
            <a:normAutofit/>
          </a:bodyPr>
          <a:lstStyle/>
          <a:p>
            <a:r>
              <a:rPr lang="en-US" dirty="0"/>
              <a:t>Background Research</a:t>
            </a:r>
          </a:p>
        </p:txBody>
      </p:sp>
      <p:sp>
        <p:nvSpPr>
          <p:cNvPr id="3" name="Content Placeholder 2">
            <a:extLst>
              <a:ext uri="{FF2B5EF4-FFF2-40B4-BE49-F238E27FC236}">
                <a16:creationId xmlns:a16="http://schemas.microsoft.com/office/drawing/2014/main" id="{0C565194-1279-C84E-9902-17197D688518}"/>
              </a:ext>
            </a:extLst>
          </p:cNvPr>
          <p:cNvSpPr>
            <a:spLocks noGrp="1"/>
          </p:cNvSpPr>
          <p:nvPr>
            <p:ph idx="1"/>
          </p:nvPr>
        </p:nvSpPr>
        <p:spPr>
          <a:xfrm>
            <a:off x="1371600" y="2286000"/>
            <a:ext cx="3282694" cy="3581400"/>
          </a:xfrm>
        </p:spPr>
        <p:txBody>
          <a:bodyPr>
            <a:normAutofit/>
          </a:bodyPr>
          <a:lstStyle/>
          <a:p>
            <a:pPr marL="0" indent="0">
              <a:buNone/>
            </a:pPr>
            <a:r>
              <a:rPr lang="en-US" sz="1700"/>
              <a:t>NetLogo and Agent-Based-Modelling</a:t>
            </a:r>
          </a:p>
          <a:p>
            <a:r>
              <a:rPr lang="en-GB" sz="1700"/>
              <a:t>One of the most famous and popular ABM languages</a:t>
            </a:r>
          </a:p>
          <a:p>
            <a:r>
              <a:rPr lang="en-GB" sz="1700"/>
              <a:t>Allows creating simulations and “playing” with them, adjusting parameters either in the agent or the environment</a:t>
            </a:r>
          </a:p>
          <a:p>
            <a:r>
              <a:rPr lang="en-GB" sz="1700"/>
              <a:t>Allows gathering of data from simulations to compare efficiency of models</a:t>
            </a:r>
          </a:p>
          <a:p>
            <a:pPr marL="0" indent="0">
              <a:buNone/>
            </a:pPr>
            <a:endParaRPr lang="en-US" sz="1700"/>
          </a:p>
        </p:txBody>
      </p:sp>
      <p:pic>
        <p:nvPicPr>
          <p:cNvPr id="1026" name="Picture 2" descr="NetLogo Models Library: GenEvo 2 Genetic Drift">
            <a:extLst>
              <a:ext uri="{FF2B5EF4-FFF2-40B4-BE49-F238E27FC236}">
                <a16:creationId xmlns:a16="http://schemas.microsoft.com/office/drawing/2014/main" id="{C2E8728B-0978-41C2-946F-59FC841848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31467" y="1525664"/>
            <a:ext cx="6517065" cy="348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28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9CF4-4F5C-5E49-8957-2DAA34624198}"/>
              </a:ext>
            </a:extLst>
          </p:cNvPr>
          <p:cNvSpPr>
            <a:spLocks noGrp="1"/>
          </p:cNvSpPr>
          <p:nvPr>
            <p:ph type="title"/>
          </p:nvPr>
        </p:nvSpPr>
        <p:spPr>
          <a:xfrm>
            <a:off x="1023562" y="204534"/>
            <a:ext cx="10493524" cy="1485900"/>
          </a:xfrm>
        </p:spPr>
        <p:txBody>
          <a:bodyPr>
            <a:normAutofit/>
          </a:bodyPr>
          <a:lstStyle/>
          <a:p>
            <a:r>
              <a:rPr lang="en-US" dirty="0"/>
              <a:t>Background Research</a:t>
            </a:r>
          </a:p>
        </p:txBody>
      </p:sp>
      <p:sp>
        <p:nvSpPr>
          <p:cNvPr id="11"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565194-1279-C84E-9902-17197D688518}"/>
                  </a:ext>
                </a:extLst>
              </p:cNvPr>
              <p:cNvSpPr>
                <a:spLocks noGrp="1"/>
              </p:cNvSpPr>
              <p:nvPr>
                <p:ph idx="1"/>
              </p:nvPr>
            </p:nvSpPr>
            <p:spPr>
              <a:xfrm>
                <a:off x="1023562" y="1114803"/>
                <a:ext cx="10690343" cy="4239395"/>
              </a:xfrm>
            </p:spPr>
            <p:txBody>
              <a:bodyPr>
                <a:normAutofit/>
              </a:bodyPr>
              <a:lstStyle/>
              <a:p>
                <a:pPr marL="0" indent="0">
                  <a:buNone/>
                </a:pPr>
                <a:r>
                  <a:rPr lang="en-US" sz="3000" dirty="0"/>
                  <a:t>Substrate based growth</a:t>
                </a:r>
                <a:endParaRPr lang="en-US" sz="2400" dirty="0"/>
              </a:p>
              <a:p>
                <a:pPr algn="just"/>
                <a:r>
                  <a:rPr lang="en-GB" sz="1600" dirty="0"/>
                  <a:t>Filamentous fungal growth has been studied on growth mediums</a:t>
                </a:r>
              </a:p>
              <a:p>
                <a:pPr algn="just"/>
                <a:r>
                  <a:rPr lang="en-GB" sz="1600" dirty="0"/>
                  <a:t>Mycelium is substrate seeking, with an apparently random chance to branch</a:t>
                </a:r>
              </a:p>
              <a:p>
                <a:pPr algn="just"/>
                <a:r>
                  <a:rPr lang="en-GB" sz="1600" dirty="0"/>
                  <a:t>Numerous proposed models, including things as simple as L-systems</a:t>
                </a:r>
              </a:p>
              <a:p>
                <a:pPr algn="just"/>
                <a:r>
                  <a:rPr lang="en-GB" sz="1600" dirty="0"/>
                  <a:t>By combining [3] and [4] we can create the following equation.</a:t>
                </a:r>
              </a:p>
              <a:p>
                <a:pPr algn="just"/>
                <a14:m>
                  <m:oMath xmlns:m="http://schemas.openxmlformats.org/officeDocument/2006/math">
                    <m:sSubSup>
                      <m:sSubSupPr>
                        <m:ctrlPr>
                          <a:rPr lang="en-GB" sz="2400" i="1" smtClean="0">
                            <a:latin typeface="Cambria Math" panose="02040503050406030204" pitchFamily="18" charset="0"/>
                          </a:rPr>
                        </m:ctrlPr>
                      </m:sSubSupPr>
                      <m:e>
                        <m:r>
                          <a:rPr lang="en-GB" sz="2400" b="0" i="1" smtClean="0">
                            <a:latin typeface="Cambria Math" panose="02040503050406030204" pitchFamily="18" charset="0"/>
                          </a:rPr>
                          <m:t>𝑞</m:t>
                        </m:r>
                      </m:e>
                      <m:sub>
                        <m:r>
                          <a:rPr lang="en-GB" sz="2400" b="0" i="1" smtClean="0">
                            <a:latin typeface="Cambria Math" panose="02040503050406030204" pitchFamily="18" charset="0"/>
                          </a:rPr>
                          <m:t>𝑡𝑖𝑝</m:t>
                        </m:r>
                        <m:r>
                          <a:rPr lang="en-GB" sz="2400" b="0" i="1" smtClean="0">
                            <a:latin typeface="Cambria Math" panose="02040503050406030204" pitchFamily="18" charset="0"/>
                          </a:rPr>
                          <m:t> </m:t>
                        </m:r>
                      </m:sub>
                      <m:sup>
                        <m:r>
                          <a:rPr lang="en-GB" sz="2400" b="0" i="1" smtClean="0">
                            <a:latin typeface="Cambria Math" panose="02040503050406030204" pitchFamily="18" charset="0"/>
                          </a:rPr>
                          <m:t>𝑖</m:t>
                        </m:r>
                      </m:sup>
                    </m:sSubSup>
                    <m:r>
                      <a:rPr lang="en-GB" sz="2400" dirty="0">
                        <a:latin typeface="Cambria Math" panose="02040503050406030204" pitchFamily="18" charset="0"/>
                        <a:ea typeface="Cambria Math" panose="02040503050406030204" pitchFamily="18" charset="0"/>
                      </a:rPr>
                      <m:t>=</m:t>
                    </m:r>
                    <m:r>
                      <a:rPr lang="en-GB" sz="2400" b="0" i="0" dirty="0" smtClean="0">
                        <a:latin typeface="Cambria Math" panose="02040503050406030204" pitchFamily="18" charset="0"/>
                        <a:ea typeface="Cambria Math" panose="02040503050406030204" pitchFamily="18" charset="0"/>
                      </a:rPr>
                      <m:t>(</m:t>
                    </m:r>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𝑡𝑖𝑝</m:t>
                        </m:r>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𝑡𝑖𝑝</m:t>
                        </m:r>
                        <m:r>
                          <a:rPr lang="en-GB" sz="2400" b="0" i="1" smtClean="0">
                            <a:latin typeface="Cambria Math" panose="02040503050406030204" pitchFamily="18" charset="0"/>
                          </a:rPr>
                          <m:t>,2</m:t>
                        </m:r>
                      </m:sub>
                    </m:sSub>
                    <m:f>
                      <m:fPr>
                        <m:ctrlPr>
                          <a:rPr lang="en-GB" sz="2400" i="1" smtClean="0">
                            <a:latin typeface="Cambria Math" panose="02040503050406030204" pitchFamily="18" charset="0"/>
                          </a:rPr>
                        </m:ctrlPr>
                      </m:fPr>
                      <m:num>
                        <m:sSubSup>
                          <m:sSubSupPr>
                            <m:ctrlPr>
                              <a:rPr lang="en-GB" sz="2400" i="1" smtClean="0">
                                <a:latin typeface="Cambria Math" panose="02040503050406030204" pitchFamily="18" charset="0"/>
                              </a:rPr>
                            </m:ctrlPr>
                          </m:sSubSupPr>
                          <m:e>
                            <m:r>
                              <a:rPr lang="en-GB" sz="2400" b="0" i="1" smtClean="0">
                                <a:latin typeface="Cambria Math" panose="02040503050406030204" pitchFamily="18" charset="0"/>
                              </a:rPr>
                              <m:t>𝑙</m:t>
                            </m:r>
                          </m:e>
                          <m:sub>
                            <m:r>
                              <a:rPr lang="en-GB" sz="2400" b="0" i="1" smtClean="0">
                                <a:latin typeface="Cambria Math" panose="02040503050406030204" pitchFamily="18" charset="0"/>
                              </a:rPr>
                              <m:t>𝑏𝑟</m:t>
                            </m:r>
                          </m:sub>
                          <m:sup>
                            <m:r>
                              <a:rPr lang="en-GB" sz="2400" b="0" i="1" smtClean="0">
                                <a:latin typeface="Cambria Math" panose="02040503050406030204" pitchFamily="18" charset="0"/>
                              </a:rPr>
                              <m:t>𝑖</m:t>
                            </m:r>
                          </m:sup>
                        </m:sSubSup>
                      </m:num>
                      <m:den>
                        <m:sSubSup>
                          <m:sSubSupPr>
                            <m:ctrlPr>
                              <a:rPr lang="en-GB" sz="2400" i="1" smtClean="0">
                                <a:latin typeface="Cambria Math" panose="02040503050406030204" pitchFamily="18" charset="0"/>
                              </a:rPr>
                            </m:ctrlPr>
                          </m:sSubSupPr>
                          <m:e>
                            <m:r>
                              <a:rPr lang="en-GB" sz="2400" b="0" i="1" smtClean="0">
                                <a:latin typeface="Cambria Math" panose="02040503050406030204" pitchFamily="18" charset="0"/>
                              </a:rPr>
                              <m:t>𝑙</m:t>
                            </m:r>
                          </m:e>
                          <m:sub>
                            <m:r>
                              <a:rPr lang="en-GB" sz="2400" b="0" i="1" smtClean="0">
                                <a:latin typeface="Cambria Math" panose="02040503050406030204" pitchFamily="18" charset="0"/>
                              </a:rPr>
                              <m:t>𝑏𝑟</m:t>
                            </m:r>
                          </m:sub>
                          <m:sup>
                            <m:r>
                              <a:rPr lang="en-GB" sz="2400" b="0" i="1" smtClean="0">
                                <a:latin typeface="Cambria Math" panose="02040503050406030204" pitchFamily="18" charset="0"/>
                              </a:rPr>
                              <m:t>𝑖</m:t>
                            </m:r>
                          </m:sup>
                        </m:sSubSup>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𝐾</m:t>
                            </m:r>
                          </m:e>
                          <m:sub>
                            <m:r>
                              <a:rPr lang="en-GB" sz="2400" b="0" i="1" smtClean="0">
                                <a:latin typeface="Cambria Math" panose="02040503050406030204" pitchFamily="18" charset="0"/>
                              </a:rPr>
                              <m:t>𝑡</m:t>
                            </m:r>
                          </m:sub>
                        </m:sSub>
                      </m:den>
                    </m:f>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𝐶</m:t>
                        </m:r>
                      </m:num>
                      <m:den>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𝐶</m:t>
                            </m:r>
                          </m:e>
                          <m:sub>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𝐶</m:t>
                        </m:r>
                      </m:den>
                    </m:f>
                    <m:r>
                      <a:rPr lang="en-GB" sz="2400" b="0" i="1" smtClean="0">
                        <a:latin typeface="Cambria Math" panose="02040503050406030204" pitchFamily="18" charset="0"/>
                        <a:ea typeface="Cambria Math" panose="02040503050406030204" pitchFamily="18" charset="0"/>
                      </a:rPr>
                      <m:t>)</m:t>
                    </m:r>
                  </m:oMath>
                </a14:m>
                <a:endParaRPr lang="en-GB" sz="1600" dirty="0"/>
              </a:p>
              <a:p>
                <a:pPr algn="just"/>
                <a:r>
                  <a:rPr lang="en-GB" sz="1600" dirty="0"/>
                  <a:t>This allows us to get realistic growth data from simulations based on fungal growth kinetics dependant on substrate, with a random branching probability of p</a:t>
                </a:r>
              </a:p>
              <a:p>
                <a:pPr algn="just"/>
                <a:r>
                  <a:rPr lang="en-GB" sz="1600" dirty="0"/>
                  <a:t>Values used in actual simulations are based of values found for </a:t>
                </a:r>
                <a:r>
                  <a:rPr lang="en-GB" sz="1600" i="1" dirty="0"/>
                  <a:t>Aspergillus </a:t>
                </a:r>
                <a:r>
                  <a:rPr lang="en-GB" sz="1600" i="1" dirty="0" err="1"/>
                  <a:t>Oryzae</a:t>
                </a:r>
                <a:r>
                  <a:rPr lang="en-GB" sz="1600" dirty="0"/>
                  <a:t> from [5].</a:t>
                </a:r>
              </a:p>
              <a:p>
                <a:pPr algn="just"/>
                <a:endParaRPr lang="en-GB" sz="1800" dirty="0"/>
              </a:p>
              <a:p>
                <a:endParaRPr lang="en-GB" sz="1800" dirty="0"/>
              </a:p>
              <a:p>
                <a:endParaRPr lang="en-GB" sz="1800" dirty="0"/>
              </a:p>
              <a:p>
                <a:pPr marL="0" indent="0">
                  <a:buNone/>
                </a:pPr>
                <a:endParaRPr lang="en-US" sz="1800" dirty="0"/>
              </a:p>
            </p:txBody>
          </p:sp>
        </mc:Choice>
        <mc:Fallback>
          <p:sp>
            <p:nvSpPr>
              <p:cNvPr id="3" name="Content Placeholder 2">
                <a:extLst>
                  <a:ext uri="{FF2B5EF4-FFF2-40B4-BE49-F238E27FC236}">
                    <a16:creationId xmlns:a16="http://schemas.microsoft.com/office/drawing/2014/main" id="{0C565194-1279-C84E-9902-17197D688518}"/>
                  </a:ext>
                </a:extLst>
              </p:cNvPr>
              <p:cNvSpPr>
                <a:spLocks noGrp="1" noRot="1" noChangeAspect="1" noMove="1" noResize="1" noEditPoints="1" noAdjustHandles="1" noChangeArrowheads="1" noChangeShapeType="1" noTextEdit="1"/>
              </p:cNvSpPr>
              <p:nvPr>
                <p:ph idx="1"/>
              </p:nvPr>
            </p:nvSpPr>
            <p:spPr>
              <a:xfrm>
                <a:off x="1023562" y="1114803"/>
                <a:ext cx="10690343" cy="4239395"/>
              </a:xfrm>
              <a:blipFill>
                <a:blip r:embed="rId3"/>
                <a:stretch>
                  <a:fillRect l="-1368" t="-2446" r="-228"/>
                </a:stretch>
              </a:blipFill>
            </p:spPr>
            <p:txBody>
              <a:bodyPr/>
              <a:lstStyle/>
              <a:p>
                <a:r>
                  <a:rPr lang="en-GB">
                    <a:noFill/>
                  </a:rPr>
                  <a:t> </a:t>
                </a:r>
              </a:p>
            </p:txBody>
          </p:sp>
        </mc:Fallback>
      </mc:AlternateContent>
      <p:sp>
        <p:nvSpPr>
          <p:cNvPr id="7" name="Footer Placeholder 7">
            <a:extLst>
              <a:ext uri="{FF2B5EF4-FFF2-40B4-BE49-F238E27FC236}">
                <a16:creationId xmlns:a16="http://schemas.microsoft.com/office/drawing/2014/main" id="{7A235760-4A41-46A2-B237-6D1E7D043DE1}"/>
              </a:ext>
            </a:extLst>
          </p:cNvPr>
          <p:cNvSpPr>
            <a:spLocks noGrp="1"/>
          </p:cNvSpPr>
          <p:nvPr>
            <p:ph type="ftr" sz="quarter" idx="11"/>
          </p:nvPr>
        </p:nvSpPr>
        <p:spPr>
          <a:xfrm>
            <a:off x="913392" y="4993651"/>
            <a:ext cx="11072959" cy="1864349"/>
          </a:xfrm>
        </p:spPr>
        <p:txBody>
          <a:bodyPr/>
          <a:lstStyle/>
          <a:p>
            <a:r>
              <a:rPr lang="en-US" dirty="0"/>
              <a:t>[3] </a:t>
            </a:r>
            <a:r>
              <a:rPr lang="en-GB" dirty="0" err="1"/>
              <a:t>Lejeune</a:t>
            </a:r>
            <a:r>
              <a:rPr lang="en-GB" dirty="0"/>
              <a:t> R, Baron GV. 1996. Simulation of growth of a filamentous fungus in 3 dimensions. </a:t>
            </a:r>
            <a:r>
              <a:rPr lang="en-GB" dirty="0" err="1"/>
              <a:t>Biotechnol</a:t>
            </a:r>
            <a:r>
              <a:rPr lang="en-GB" dirty="0"/>
              <a:t> </a:t>
            </a:r>
            <a:r>
              <a:rPr lang="en-GB" dirty="0" err="1"/>
              <a:t>bioeng</a:t>
            </a:r>
            <a:r>
              <a:rPr lang="en-GB" dirty="0"/>
              <a:t> 53:139–50.</a:t>
            </a:r>
          </a:p>
          <a:p>
            <a:r>
              <a:rPr lang="en-GB" dirty="0"/>
              <a:t>[4] Monod J. 1949. The Growth of Bacterial Cultures. Annual Review of Microbiology 3:371–394.</a:t>
            </a:r>
          </a:p>
          <a:p>
            <a:r>
              <a:rPr lang="en-US" dirty="0"/>
              <a:t>[5] </a:t>
            </a:r>
            <a:r>
              <a:rPr lang="en-US" dirty="0" err="1"/>
              <a:t>Spohr</a:t>
            </a:r>
            <a:r>
              <a:rPr lang="en-US" dirty="0"/>
              <a:t> A, Dam-Mikkelsen C, Carlsen M, Nielsen J, </a:t>
            </a:r>
            <a:r>
              <a:rPr lang="en-US" dirty="0" err="1"/>
              <a:t>Villadsen</a:t>
            </a:r>
            <a:r>
              <a:rPr lang="en-US" dirty="0"/>
              <a:t> J. 1998. On-line study of fungal morphology during submerged growth in a small flow-through cell. </a:t>
            </a:r>
            <a:r>
              <a:rPr lang="en-US" dirty="0" err="1"/>
              <a:t>Biotechnol</a:t>
            </a:r>
            <a:r>
              <a:rPr lang="en-US" dirty="0"/>
              <a:t> </a:t>
            </a:r>
            <a:r>
              <a:rPr lang="en-US" dirty="0" err="1"/>
              <a:t>Bioeng</a:t>
            </a:r>
            <a:r>
              <a:rPr lang="en-US" dirty="0"/>
              <a:t> 58:541–553.</a:t>
            </a:r>
          </a:p>
        </p:txBody>
      </p:sp>
    </p:spTree>
    <p:extLst>
      <p:ext uri="{BB962C8B-B14F-4D97-AF65-F5344CB8AC3E}">
        <p14:creationId xmlns:p14="http://schemas.microsoft.com/office/powerpoint/2010/main" val="59344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9CF4-4F5C-5E49-8957-2DAA34624198}"/>
              </a:ext>
            </a:extLst>
          </p:cNvPr>
          <p:cNvSpPr>
            <a:spLocks noGrp="1"/>
          </p:cNvSpPr>
          <p:nvPr>
            <p:ph type="title"/>
          </p:nvPr>
        </p:nvSpPr>
        <p:spPr>
          <a:xfrm>
            <a:off x="1390650" y="685800"/>
            <a:ext cx="6176775" cy="1485900"/>
          </a:xfrm>
        </p:spPr>
        <p:txBody>
          <a:bodyPr>
            <a:normAutofit/>
          </a:bodyPr>
          <a:lstStyle/>
          <a:p>
            <a:r>
              <a:rPr lang="en-US" dirty="0"/>
              <a:t>Torrenting Case Study</a:t>
            </a:r>
          </a:p>
        </p:txBody>
      </p:sp>
      <p:pic>
        <p:nvPicPr>
          <p:cNvPr id="5" name="Picture 4" descr="Diagram&#10;&#10;Description automatically generated with medium confidence">
            <a:extLst>
              <a:ext uri="{FF2B5EF4-FFF2-40B4-BE49-F238E27FC236}">
                <a16:creationId xmlns:a16="http://schemas.microsoft.com/office/drawing/2014/main" id="{BCD397F9-6AB1-4B6A-B113-CA17E0508987}"/>
              </a:ext>
            </a:extLst>
          </p:cNvPr>
          <p:cNvPicPr>
            <a:picLocks noChangeAspect="1"/>
          </p:cNvPicPr>
          <p:nvPr/>
        </p:nvPicPr>
        <p:blipFill rotWithShape="1">
          <a:blip r:embed="rId3"/>
          <a:srcRect r="2448" b="4"/>
          <a:stretch/>
        </p:blipFill>
        <p:spPr>
          <a:xfrm>
            <a:off x="8055599" y="587782"/>
            <a:ext cx="3217333" cy="1652907"/>
          </a:xfrm>
          <a:prstGeom prst="rect">
            <a:avLst/>
          </a:prstGeom>
        </p:spPr>
      </p:pic>
      <p:sp>
        <p:nvSpPr>
          <p:cNvPr id="3" name="Content Placeholder 2">
            <a:extLst>
              <a:ext uri="{FF2B5EF4-FFF2-40B4-BE49-F238E27FC236}">
                <a16:creationId xmlns:a16="http://schemas.microsoft.com/office/drawing/2014/main" id="{0C565194-1279-C84E-9902-17197D688518}"/>
              </a:ext>
            </a:extLst>
          </p:cNvPr>
          <p:cNvSpPr>
            <a:spLocks noGrp="1"/>
          </p:cNvSpPr>
          <p:nvPr>
            <p:ph idx="1"/>
          </p:nvPr>
        </p:nvSpPr>
        <p:spPr>
          <a:xfrm>
            <a:off x="1390649" y="2286000"/>
            <a:ext cx="6176776" cy="3581400"/>
          </a:xfrm>
        </p:spPr>
        <p:txBody>
          <a:bodyPr>
            <a:normAutofit/>
          </a:bodyPr>
          <a:lstStyle/>
          <a:p>
            <a:r>
              <a:rPr lang="en-GB" sz="1400" dirty="0"/>
              <a:t>Comparing the growth of a single spore on a growth medium to the “growth” of a torrent on a peer-to-peer torrenting site</a:t>
            </a:r>
          </a:p>
          <a:p>
            <a:r>
              <a:rPr lang="en-GB" sz="1400" dirty="0"/>
              <a:t>Proposed theory</a:t>
            </a:r>
          </a:p>
          <a:p>
            <a:pPr lvl="1"/>
            <a:r>
              <a:rPr lang="en-GB" sz="1400" dirty="0"/>
              <a:t>Available bandwidth to user as an inverse function of substrate available as time goes on</a:t>
            </a:r>
          </a:p>
          <a:p>
            <a:pPr lvl="1"/>
            <a:r>
              <a:rPr lang="en-GB" sz="1400" dirty="0"/>
              <a:t>Hyphal tip branching event comparable to a new seeder or leecher </a:t>
            </a:r>
          </a:p>
          <a:p>
            <a:r>
              <a:rPr lang="en-GB" sz="1400" dirty="0"/>
              <a:t>Basic mycelium and torrenting Model</a:t>
            </a:r>
          </a:p>
          <a:p>
            <a:r>
              <a:rPr lang="en-GB" sz="1400" dirty="0"/>
              <a:t>Assumptions</a:t>
            </a:r>
          </a:p>
          <a:p>
            <a:r>
              <a:rPr lang="en-GB" sz="1400" dirty="0"/>
              <a:t>Conclusions</a:t>
            </a:r>
          </a:p>
          <a:p>
            <a:pPr lvl="1"/>
            <a:r>
              <a:rPr lang="en-GB" sz="1400" dirty="0"/>
              <a:t>Interesting case study and shows some similarities between the networks but a very basic model that we cannot infer too much out of</a:t>
            </a:r>
          </a:p>
          <a:p>
            <a:pPr lvl="1"/>
            <a:endParaRPr lang="en-GB" sz="1400" dirty="0"/>
          </a:p>
          <a:p>
            <a:pPr lvl="1"/>
            <a:endParaRPr lang="en-GB" sz="1400" dirty="0"/>
          </a:p>
          <a:p>
            <a:endParaRPr lang="en-GB" sz="1400" dirty="0"/>
          </a:p>
          <a:p>
            <a:endParaRPr lang="en-GB" sz="1400" dirty="0"/>
          </a:p>
          <a:p>
            <a:pPr marL="0" indent="0">
              <a:buNone/>
            </a:pPr>
            <a:endParaRPr lang="en-US" sz="1400" dirty="0"/>
          </a:p>
        </p:txBody>
      </p:sp>
      <p:pic>
        <p:nvPicPr>
          <p:cNvPr id="8" name="Picture 7" descr="Diagram&#10;&#10;Description automatically generated with medium confidence">
            <a:extLst>
              <a:ext uri="{FF2B5EF4-FFF2-40B4-BE49-F238E27FC236}">
                <a16:creationId xmlns:a16="http://schemas.microsoft.com/office/drawing/2014/main" id="{3ABA5C81-A173-4910-9278-7540AA7F0594}"/>
              </a:ext>
            </a:extLst>
          </p:cNvPr>
          <p:cNvPicPr>
            <a:picLocks noChangeAspect="1"/>
          </p:cNvPicPr>
          <p:nvPr/>
        </p:nvPicPr>
        <p:blipFill rotWithShape="1">
          <a:blip r:embed="rId4"/>
          <a:srcRect r="2388"/>
          <a:stretch/>
        </p:blipFill>
        <p:spPr>
          <a:xfrm>
            <a:off x="8061437" y="2401556"/>
            <a:ext cx="3211495" cy="1652907"/>
          </a:xfrm>
          <a:prstGeom prst="rect">
            <a:avLst/>
          </a:prstGeom>
        </p:spPr>
      </p:pic>
      <p:pic>
        <p:nvPicPr>
          <p:cNvPr id="10" name="Picture 9">
            <a:extLst>
              <a:ext uri="{FF2B5EF4-FFF2-40B4-BE49-F238E27FC236}">
                <a16:creationId xmlns:a16="http://schemas.microsoft.com/office/drawing/2014/main" id="{0D6438B8-537C-4621-A19F-1CE0AB793CFF}"/>
              </a:ext>
            </a:extLst>
          </p:cNvPr>
          <p:cNvPicPr>
            <a:picLocks noChangeAspect="1"/>
          </p:cNvPicPr>
          <p:nvPr/>
        </p:nvPicPr>
        <p:blipFill rotWithShape="1">
          <a:blip r:embed="rId5"/>
          <a:srcRect r="3" b="49"/>
          <a:stretch/>
        </p:blipFill>
        <p:spPr>
          <a:xfrm>
            <a:off x="8061437" y="4215330"/>
            <a:ext cx="3211495" cy="1652907"/>
          </a:xfrm>
          <a:prstGeom prst="rect">
            <a:avLst/>
          </a:prstGeom>
        </p:spPr>
      </p:pic>
    </p:spTree>
    <p:extLst>
      <p:ext uri="{BB962C8B-B14F-4D97-AF65-F5344CB8AC3E}">
        <p14:creationId xmlns:p14="http://schemas.microsoft.com/office/powerpoint/2010/main" val="348901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49CF4-4F5C-5E49-8957-2DAA34624198}"/>
              </a:ext>
            </a:extLst>
          </p:cNvPr>
          <p:cNvSpPr>
            <a:spLocks noGrp="1"/>
          </p:cNvSpPr>
          <p:nvPr>
            <p:ph type="title"/>
          </p:nvPr>
        </p:nvSpPr>
        <p:spPr>
          <a:xfrm>
            <a:off x="5100824" y="685800"/>
            <a:ext cx="6176776" cy="1485900"/>
          </a:xfrm>
        </p:spPr>
        <p:txBody>
          <a:bodyPr>
            <a:normAutofit/>
          </a:bodyPr>
          <a:lstStyle/>
          <a:p>
            <a:r>
              <a:rPr lang="en-US" dirty="0"/>
              <a:t>Design of full model</a:t>
            </a:r>
          </a:p>
        </p:txBody>
      </p:sp>
      <p:pic>
        <p:nvPicPr>
          <p:cNvPr id="6" name="Picture 5">
            <a:extLst>
              <a:ext uri="{FF2B5EF4-FFF2-40B4-BE49-F238E27FC236}">
                <a16:creationId xmlns:a16="http://schemas.microsoft.com/office/drawing/2014/main" id="{F5B1F645-0C2B-4069-AD8A-143232B12656}"/>
              </a:ext>
            </a:extLst>
          </p:cNvPr>
          <p:cNvPicPr>
            <a:picLocks noChangeAspect="1"/>
          </p:cNvPicPr>
          <p:nvPr/>
        </p:nvPicPr>
        <p:blipFill>
          <a:blip r:embed="rId3"/>
          <a:stretch>
            <a:fillRect/>
          </a:stretch>
        </p:blipFill>
        <p:spPr>
          <a:xfrm>
            <a:off x="843121" y="643467"/>
            <a:ext cx="2687303" cy="2705100"/>
          </a:xfrm>
          <a:prstGeom prst="rect">
            <a:avLst/>
          </a:prstGeom>
          <a:ln>
            <a:noFill/>
          </a:ln>
          <a:effectLst/>
        </p:spPr>
      </p:pic>
      <p:pic>
        <p:nvPicPr>
          <p:cNvPr id="9" name="Picture 8">
            <a:extLst>
              <a:ext uri="{FF2B5EF4-FFF2-40B4-BE49-F238E27FC236}">
                <a16:creationId xmlns:a16="http://schemas.microsoft.com/office/drawing/2014/main" id="{9DB522BF-9AB2-4D49-BE4F-227E6A202D72}"/>
              </a:ext>
            </a:extLst>
          </p:cNvPr>
          <p:cNvPicPr>
            <a:picLocks noChangeAspect="1"/>
          </p:cNvPicPr>
          <p:nvPr/>
        </p:nvPicPr>
        <p:blipFill>
          <a:blip r:embed="rId4"/>
          <a:stretch>
            <a:fillRect/>
          </a:stretch>
        </p:blipFill>
        <p:spPr>
          <a:xfrm>
            <a:off x="824002" y="3509434"/>
            <a:ext cx="2725541" cy="2705100"/>
          </a:xfrm>
          <a:prstGeom prst="rect">
            <a:avLst/>
          </a:prstGeom>
          <a:ln>
            <a:noFill/>
          </a:ln>
          <a:effectLst/>
        </p:spPr>
      </p:pic>
      <p:sp>
        <p:nvSpPr>
          <p:cNvPr id="18" name="Rectangle 17">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C565194-1279-C84E-9902-17197D688518}"/>
              </a:ext>
            </a:extLst>
          </p:cNvPr>
          <p:cNvSpPr>
            <a:spLocks noGrp="1"/>
          </p:cNvSpPr>
          <p:nvPr>
            <p:ph idx="1"/>
          </p:nvPr>
        </p:nvSpPr>
        <p:spPr>
          <a:xfrm>
            <a:off x="5100824" y="2286000"/>
            <a:ext cx="6176776" cy="3581400"/>
          </a:xfrm>
        </p:spPr>
        <p:txBody>
          <a:bodyPr>
            <a:normAutofit lnSpcReduction="10000"/>
          </a:bodyPr>
          <a:lstStyle/>
          <a:p>
            <a:pPr marL="0" indent="0">
              <a:buNone/>
            </a:pPr>
            <a:endParaRPr lang="en-US" sz="1600" dirty="0"/>
          </a:p>
          <a:p>
            <a:r>
              <a:rPr lang="en-GB" sz="1600" dirty="0"/>
              <a:t>Growth of mycorrhizae originating from a single spore on a growth medium, with a global substrate for the medium, and individual local substrate “patches”</a:t>
            </a:r>
          </a:p>
          <a:p>
            <a:r>
              <a:rPr lang="en-GB" sz="1600" dirty="0"/>
              <a:t>Substrate based growth kinetics used, with substrate seeking behaviour</a:t>
            </a:r>
          </a:p>
          <a:p>
            <a:r>
              <a:rPr lang="en-GB" sz="1600" dirty="0"/>
              <a:t>If there is no local or global substrate available or a set “tick” limit is reached, the simulation will stop</a:t>
            </a:r>
          </a:p>
          <a:p>
            <a:r>
              <a:rPr lang="en-GB" sz="1600" dirty="0"/>
              <a:t>Optimisation problem – How efficiently can the mycorrhizae construct a network trying to optimise substrate gained while minimising both biomass and the amount of substrate not gained</a:t>
            </a:r>
          </a:p>
          <a:p>
            <a:r>
              <a:rPr lang="en-GB" sz="1600" dirty="0"/>
              <a:t>Allows us to tweak parameters in both the agent and environment to observe changes.</a:t>
            </a:r>
          </a:p>
          <a:p>
            <a:endParaRPr lang="en-GB" sz="1600" dirty="0"/>
          </a:p>
          <a:p>
            <a:pPr marL="0" indent="0">
              <a:buNone/>
            </a:pPr>
            <a:endParaRPr lang="en-US" sz="1600" dirty="0"/>
          </a:p>
        </p:txBody>
      </p:sp>
    </p:spTree>
    <p:extLst>
      <p:ext uri="{BB962C8B-B14F-4D97-AF65-F5344CB8AC3E}">
        <p14:creationId xmlns:p14="http://schemas.microsoft.com/office/powerpoint/2010/main" val="407298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940A-58EC-194F-BEB3-7B451999A137}"/>
              </a:ext>
            </a:extLst>
          </p:cNvPr>
          <p:cNvSpPr>
            <a:spLocks noGrp="1"/>
          </p:cNvSpPr>
          <p:nvPr>
            <p:ph type="title"/>
          </p:nvPr>
        </p:nvSpPr>
        <p:spPr>
          <a:xfrm>
            <a:off x="721605" y="152476"/>
            <a:ext cx="9601200" cy="764628"/>
          </a:xfrm>
        </p:spPr>
        <p:txBody>
          <a:bodyPr>
            <a:normAutofit/>
          </a:bodyPr>
          <a:lstStyle/>
          <a:p>
            <a:r>
              <a:rPr lang="en-US" sz="2800" dirty="0"/>
              <a:t>Agent Decision Making</a:t>
            </a:r>
          </a:p>
        </p:txBody>
      </p:sp>
      <p:sp>
        <p:nvSpPr>
          <p:cNvPr id="9" name="Rectangle 8">
            <a:extLst>
              <a:ext uri="{FF2B5EF4-FFF2-40B4-BE49-F238E27FC236}">
                <a16:creationId xmlns:a16="http://schemas.microsoft.com/office/drawing/2014/main" id="{FA573A18-A27E-4D70-BFF1-A76139E58C24}"/>
              </a:ext>
            </a:extLst>
          </p:cNvPr>
          <p:cNvSpPr/>
          <p:nvPr/>
        </p:nvSpPr>
        <p:spPr>
          <a:xfrm>
            <a:off x="5422192" y="1068115"/>
            <a:ext cx="1500016" cy="52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Global/local substrate available?</a:t>
            </a:r>
          </a:p>
        </p:txBody>
      </p:sp>
      <p:sp>
        <p:nvSpPr>
          <p:cNvPr id="10" name="Rectangle 9">
            <a:extLst>
              <a:ext uri="{FF2B5EF4-FFF2-40B4-BE49-F238E27FC236}">
                <a16:creationId xmlns:a16="http://schemas.microsoft.com/office/drawing/2014/main" id="{015357F3-F007-479C-87E6-819363AEDD05}"/>
              </a:ext>
            </a:extLst>
          </p:cNvPr>
          <p:cNvSpPr/>
          <p:nvPr/>
        </p:nvSpPr>
        <p:spPr>
          <a:xfrm>
            <a:off x="5522205" y="2311706"/>
            <a:ext cx="1299990" cy="528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Local Substrate Detected?</a:t>
            </a:r>
          </a:p>
        </p:txBody>
      </p:sp>
      <p:sp>
        <p:nvSpPr>
          <p:cNvPr id="11" name="Rectangle 10">
            <a:extLst>
              <a:ext uri="{FF2B5EF4-FFF2-40B4-BE49-F238E27FC236}">
                <a16:creationId xmlns:a16="http://schemas.microsoft.com/office/drawing/2014/main" id="{06BC7BBD-F53C-4A46-9741-94D8DBC3E362}"/>
              </a:ext>
            </a:extLst>
          </p:cNvPr>
          <p:cNvSpPr/>
          <p:nvPr/>
        </p:nvSpPr>
        <p:spPr>
          <a:xfrm>
            <a:off x="6689993" y="3401001"/>
            <a:ext cx="1299990" cy="66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Face and move forward until arrival</a:t>
            </a:r>
          </a:p>
        </p:txBody>
      </p:sp>
      <p:sp>
        <p:nvSpPr>
          <p:cNvPr id="12" name="Oval 11">
            <a:extLst>
              <a:ext uri="{FF2B5EF4-FFF2-40B4-BE49-F238E27FC236}">
                <a16:creationId xmlns:a16="http://schemas.microsoft.com/office/drawing/2014/main" id="{2DDB8EE7-BDEE-4982-8EA8-221E553359D6}"/>
              </a:ext>
            </a:extLst>
          </p:cNvPr>
          <p:cNvSpPr/>
          <p:nvPr/>
        </p:nvSpPr>
        <p:spPr>
          <a:xfrm>
            <a:off x="9108194" y="3234827"/>
            <a:ext cx="1399143" cy="101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Branch (Hatch new agent)</a:t>
            </a:r>
          </a:p>
        </p:txBody>
      </p:sp>
      <p:sp>
        <p:nvSpPr>
          <p:cNvPr id="13" name="Rectangle 12">
            <a:extLst>
              <a:ext uri="{FF2B5EF4-FFF2-40B4-BE49-F238E27FC236}">
                <a16:creationId xmlns:a16="http://schemas.microsoft.com/office/drawing/2014/main" id="{BEFEA58B-F28B-42A7-845E-3924AD0AE3DC}"/>
              </a:ext>
            </a:extLst>
          </p:cNvPr>
          <p:cNvSpPr/>
          <p:nvPr/>
        </p:nvSpPr>
        <p:spPr>
          <a:xfrm>
            <a:off x="4172640" y="3409720"/>
            <a:ext cx="1299990" cy="66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Wiggle random direction and move forward</a:t>
            </a:r>
          </a:p>
        </p:txBody>
      </p:sp>
      <p:sp>
        <p:nvSpPr>
          <p:cNvPr id="14" name="Rectangle 13">
            <a:extLst>
              <a:ext uri="{FF2B5EF4-FFF2-40B4-BE49-F238E27FC236}">
                <a16:creationId xmlns:a16="http://schemas.microsoft.com/office/drawing/2014/main" id="{0DBB5BF8-A0E4-47B6-9C51-F9AF2270D320}"/>
              </a:ext>
            </a:extLst>
          </p:cNvPr>
          <p:cNvSpPr/>
          <p:nvPr/>
        </p:nvSpPr>
        <p:spPr>
          <a:xfrm>
            <a:off x="6689993" y="4740468"/>
            <a:ext cx="1299990" cy="528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Eat substrate and move forward</a:t>
            </a:r>
          </a:p>
        </p:txBody>
      </p:sp>
      <p:sp>
        <p:nvSpPr>
          <p:cNvPr id="15" name="Rectangle 14">
            <a:extLst>
              <a:ext uri="{FF2B5EF4-FFF2-40B4-BE49-F238E27FC236}">
                <a16:creationId xmlns:a16="http://schemas.microsoft.com/office/drawing/2014/main" id="{9A94B241-CE33-4561-A1A4-23149CC1854E}"/>
              </a:ext>
            </a:extLst>
          </p:cNvPr>
          <p:cNvSpPr/>
          <p:nvPr/>
        </p:nvSpPr>
        <p:spPr>
          <a:xfrm>
            <a:off x="3183874" y="1981660"/>
            <a:ext cx="7612655" cy="39660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15BCC8CC-AF8D-43D1-8451-49615FBB111F}"/>
              </a:ext>
            </a:extLst>
          </p:cNvPr>
          <p:cNvCxnSpPr>
            <a:cxnSpLocks/>
            <a:stCxn id="9" idx="2"/>
            <a:endCxn id="10" idx="0"/>
          </p:cNvCxnSpPr>
          <p:nvPr/>
        </p:nvCxnSpPr>
        <p:spPr>
          <a:xfrm>
            <a:off x="6172200" y="1588723"/>
            <a:ext cx="0" cy="72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0B3F8E-D7C8-4BBD-8C01-6C8C50C8B854}"/>
              </a:ext>
            </a:extLst>
          </p:cNvPr>
          <p:cNvCxnSpPr>
            <a:stCxn id="10" idx="2"/>
            <a:endCxn id="11" idx="0"/>
          </p:cNvCxnSpPr>
          <p:nvPr/>
        </p:nvCxnSpPr>
        <p:spPr>
          <a:xfrm>
            <a:off x="6172200" y="2840515"/>
            <a:ext cx="1167788" cy="560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BB866B-DEDB-46F6-8326-DB42C09FD171}"/>
              </a:ext>
            </a:extLst>
          </p:cNvPr>
          <p:cNvCxnSpPr>
            <a:stCxn id="10" idx="2"/>
            <a:endCxn id="13" idx="0"/>
          </p:cNvCxnSpPr>
          <p:nvPr/>
        </p:nvCxnSpPr>
        <p:spPr>
          <a:xfrm flipH="1">
            <a:off x="4822635" y="2840515"/>
            <a:ext cx="1349565" cy="569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0983F4C-937A-4936-8066-3800D3AEDE59}"/>
              </a:ext>
            </a:extLst>
          </p:cNvPr>
          <p:cNvCxnSpPr>
            <a:stCxn id="11" idx="2"/>
            <a:endCxn id="14" idx="0"/>
          </p:cNvCxnSpPr>
          <p:nvPr/>
        </p:nvCxnSpPr>
        <p:spPr>
          <a:xfrm>
            <a:off x="7339988" y="4062013"/>
            <a:ext cx="0" cy="678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E1A5FF6-231B-4ABD-94AD-71702E8E8351}"/>
              </a:ext>
            </a:extLst>
          </p:cNvPr>
          <p:cNvCxnSpPr>
            <a:stCxn id="14" idx="2"/>
            <a:endCxn id="10" idx="1"/>
          </p:cNvCxnSpPr>
          <p:nvPr/>
        </p:nvCxnSpPr>
        <p:spPr>
          <a:xfrm rot="5400000" flipH="1">
            <a:off x="5084514" y="3013803"/>
            <a:ext cx="2693166" cy="1817783"/>
          </a:xfrm>
          <a:prstGeom prst="bentConnector4">
            <a:avLst>
              <a:gd name="adj1" fmla="val -8488"/>
              <a:gd name="adj2" fmla="val 1919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A1F201C5-A260-4ABF-8612-2DA8B8C52036}"/>
              </a:ext>
            </a:extLst>
          </p:cNvPr>
          <p:cNvCxnSpPr>
            <a:stCxn id="13" idx="2"/>
            <a:endCxn id="10" idx="1"/>
          </p:cNvCxnSpPr>
          <p:nvPr/>
        </p:nvCxnSpPr>
        <p:spPr>
          <a:xfrm rot="5400000" flipH="1" flipV="1">
            <a:off x="4425109" y="2973637"/>
            <a:ext cx="1494621" cy="699570"/>
          </a:xfrm>
          <a:prstGeom prst="bentConnector4">
            <a:avLst>
              <a:gd name="adj1" fmla="val -15295"/>
              <a:gd name="adj2" fmla="val -141339"/>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079C0B1-C794-49C5-86C2-9B47AAB552CC}"/>
              </a:ext>
            </a:extLst>
          </p:cNvPr>
          <p:cNvSpPr txBox="1"/>
          <p:nvPr/>
        </p:nvSpPr>
        <p:spPr>
          <a:xfrm>
            <a:off x="6791438" y="2905587"/>
            <a:ext cx="441596" cy="307777"/>
          </a:xfrm>
          <a:prstGeom prst="rect">
            <a:avLst/>
          </a:prstGeom>
          <a:noFill/>
        </p:spPr>
        <p:txBody>
          <a:bodyPr wrap="none" rtlCol="0">
            <a:spAutoFit/>
          </a:bodyPr>
          <a:lstStyle/>
          <a:p>
            <a:r>
              <a:rPr lang="en-GB" sz="1400" dirty="0"/>
              <a:t>Yes</a:t>
            </a:r>
            <a:endParaRPr lang="en-GB" dirty="0"/>
          </a:p>
        </p:txBody>
      </p:sp>
      <p:sp>
        <p:nvSpPr>
          <p:cNvPr id="45" name="TextBox 44">
            <a:extLst>
              <a:ext uri="{FF2B5EF4-FFF2-40B4-BE49-F238E27FC236}">
                <a16:creationId xmlns:a16="http://schemas.microsoft.com/office/drawing/2014/main" id="{AE94E6DE-226D-4BCC-927C-4617295C4E58}"/>
              </a:ext>
            </a:extLst>
          </p:cNvPr>
          <p:cNvSpPr txBox="1"/>
          <p:nvPr/>
        </p:nvSpPr>
        <p:spPr>
          <a:xfrm>
            <a:off x="4917654" y="2927050"/>
            <a:ext cx="396262" cy="307777"/>
          </a:xfrm>
          <a:prstGeom prst="rect">
            <a:avLst/>
          </a:prstGeom>
          <a:noFill/>
        </p:spPr>
        <p:txBody>
          <a:bodyPr wrap="none" rtlCol="0">
            <a:spAutoFit/>
          </a:bodyPr>
          <a:lstStyle/>
          <a:p>
            <a:r>
              <a:rPr lang="en-GB" sz="1400" dirty="0"/>
              <a:t>No</a:t>
            </a:r>
            <a:endParaRPr lang="en-GB" dirty="0"/>
          </a:p>
        </p:txBody>
      </p:sp>
      <p:sp>
        <p:nvSpPr>
          <p:cNvPr id="46" name="Rectangle 45">
            <a:extLst>
              <a:ext uri="{FF2B5EF4-FFF2-40B4-BE49-F238E27FC236}">
                <a16:creationId xmlns:a16="http://schemas.microsoft.com/office/drawing/2014/main" id="{3563A5A8-7FDD-42B8-9C62-8EA5AE0CDA8D}"/>
              </a:ext>
            </a:extLst>
          </p:cNvPr>
          <p:cNvSpPr/>
          <p:nvPr/>
        </p:nvSpPr>
        <p:spPr>
          <a:xfrm>
            <a:off x="8243370" y="1073708"/>
            <a:ext cx="1299990" cy="528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Simulation Stop</a:t>
            </a:r>
          </a:p>
        </p:txBody>
      </p:sp>
      <p:cxnSp>
        <p:nvCxnSpPr>
          <p:cNvPr id="53" name="Straight Arrow Connector 52">
            <a:extLst>
              <a:ext uri="{FF2B5EF4-FFF2-40B4-BE49-F238E27FC236}">
                <a16:creationId xmlns:a16="http://schemas.microsoft.com/office/drawing/2014/main" id="{25E36220-7E23-4E7B-85D6-302F88DC58B2}"/>
              </a:ext>
            </a:extLst>
          </p:cNvPr>
          <p:cNvCxnSpPr>
            <a:cxnSpLocks/>
            <a:stCxn id="9" idx="3"/>
            <a:endCxn id="46" idx="1"/>
          </p:cNvCxnSpPr>
          <p:nvPr/>
        </p:nvCxnSpPr>
        <p:spPr>
          <a:xfrm>
            <a:off x="6922208" y="1328419"/>
            <a:ext cx="1321162" cy="9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73DFE68-D1D4-4817-9630-D341667C2751}"/>
              </a:ext>
            </a:extLst>
          </p:cNvPr>
          <p:cNvSpPr txBox="1"/>
          <p:nvPr/>
        </p:nvSpPr>
        <p:spPr>
          <a:xfrm>
            <a:off x="5578205" y="1615101"/>
            <a:ext cx="441596" cy="307777"/>
          </a:xfrm>
          <a:prstGeom prst="rect">
            <a:avLst/>
          </a:prstGeom>
          <a:noFill/>
        </p:spPr>
        <p:txBody>
          <a:bodyPr wrap="none" rtlCol="0">
            <a:spAutoFit/>
          </a:bodyPr>
          <a:lstStyle/>
          <a:p>
            <a:r>
              <a:rPr lang="en-GB" sz="1400" dirty="0"/>
              <a:t>Yes</a:t>
            </a:r>
            <a:endParaRPr lang="en-GB" dirty="0"/>
          </a:p>
        </p:txBody>
      </p:sp>
      <p:sp>
        <p:nvSpPr>
          <p:cNvPr id="55" name="TextBox 54">
            <a:extLst>
              <a:ext uri="{FF2B5EF4-FFF2-40B4-BE49-F238E27FC236}">
                <a16:creationId xmlns:a16="http://schemas.microsoft.com/office/drawing/2014/main" id="{50F0658B-21B2-4414-8612-82D31FF3FBCB}"/>
              </a:ext>
            </a:extLst>
          </p:cNvPr>
          <p:cNvSpPr txBox="1"/>
          <p:nvPr/>
        </p:nvSpPr>
        <p:spPr>
          <a:xfrm>
            <a:off x="7384658" y="1107550"/>
            <a:ext cx="396262" cy="307777"/>
          </a:xfrm>
          <a:prstGeom prst="rect">
            <a:avLst/>
          </a:prstGeom>
          <a:noFill/>
        </p:spPr>
        <p:txBody>
          <a:bodyPr wrap="none" rtlCol="0">
            <a:spAutoFit/>
          </a:bodyPr>
          <a:lstStyle/>
          <a:p>
            <a:r>
              <a:rPr lang="en-GB" sz="1400" dirty="0"/>
              <a:t>No</a:t>
            </a:r>
            <a:endParaRPr lang="en-GB" dirty="0"/>
          </a:p>
        </p:txBody>
      </p:sp>
      <p:sp>
        <p:nvSpPr>
          <p:cNvPr id="56" name="TextBox 55">
            <a:extLst>
              <a:ext uri="{FF2B5EF4-FFF2-40B4-BE49-F238E27FC236}">
                <a16:creationId xmlns:a16="http://schemas.microsoft.com/office/drawing/2014/main" id="{A1C8CD29-1D48-466B-B43C-8CFA07B35653}"/>
              </a:ext>
            </a:extLst>
          </p:cNvPr>
          <p:cNvSpPr txBox="1"/>
          <p:nvPr/>
        </p:nvSpPr>
        <p:spPr>
          <a:xfrm>
            <a:off x="9028909" y="2346634"/>
            <a:ext cx="1763782" cy="523220"/>
          </a:xfrm>
          <a:prstGeom prst="rect">
            <a:avLst/>
          </a:prstGeom>
          <a:noFill/>
        </p:spPr>
        <p:txBody>
          <a:bodyPr wrap="square" rtlCol="0">
            <a:spAutoFit/>
          </a:bodyPr>
          <a:lstStyle/>
          <a:p>
            <a:r>
              <a:rPr lang="en-GB" sz="1400" dirty="0"/>
              <a:t>Random Branching chance during cycle</a:t>
            </a:r>
            <a:endParaRPr lang="en-GB" dirty="0"/>
          </a:p>
        </p:txBody>
      </p:sp>
      <p:cxnSp>
        <p:nvCxnSpPr>
          <p:cNvPr id="59" name="Straight Arrow Connector 58">
            <a:extLst>
              <a:ext uri="{FF2B5EF4-FFF2-40B4-BE49-F238E27FC236}">
                <a16:creationId xmlns:a16="http://schemas.microsoft.com/office/drawing/2014/main" id="{9C5AB571-0D60-4F19-91B9-BC6F5F1BBA4B}"/>
              </a:ext>
            </a:extLst>
          </p:cNvPr>
          <p:cNvCxnSpPr>
            <a:stCxn id="12" idx="2"/>
            <a:endCxn id="10" idx="3"/>
          </p:cNvCxnSpPr>
          <p:nvPr/>
        </p:nvCxnSpPr>
        <p:spPr>
          <a:xfrm flipH="1" flipV="1">
            <a:off x="6822195" y="2576111"/>
            <a:ext cx="2285999" cy="1164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0099A21-D001-4308-B1FC-798CAF1F32C8}"/>
              </a:ext>
            </a:extLst>
          </p:cNvPr>
          <p:cNvSpPr/>
          <p:nvPr/>
        </p:nvSpPr>
        <p:spPr>
          <a:xfrm>
            <a:off x="5422192" y="206618"/>
            <a:ext cx="1500016" cy="4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Tick limit reached?</a:t>
            </a:r>
          </a:p>
        </p:txBody>
      </p:sp>
      <p:cxnSp>
        <p:nvCxnSpPr>
          <p:cNvPr id="67" name="Straight Arrow Connector 66">
            <a:extLst>
              <a:ext uri="{FF2B5EF4-FFF2-40B4-BE49-F238E27FC236}">
                <a16:creationId xmlns:a16="http://schemas.microsoft.com/office/drawing/2014/main" id="{87D975A2-BFE9-484B-9649-DE060120309A}"/>
              </a:ext>
            </a:extLst>
          </p:cNvPr>
          <p:cNvCxnSpPr>
            <a:cxnSpLocks/>
            <a:stCxn id="65" idx="2"/>
            <a:endCxn id="9" idx="0"/>
          </p:cNvCxnSpPr>
          <p:nvPr/>
        </p:nvCxnSpPr>
        <p:spPr>
          <a:xfrm>
            <a:off x="6172200" y="642194"/>
            <a:ext cx="0" cy="425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8FB5BED-8EF6-4D41-AA8E-E784D82B33AB}"/>
              </a:ext>
            </a:extLst>
          </p:cNvPr>
          <p:cNvCxnSpPr>
            <a:stCxn id="65" idx="3"/>
            <a:endCxn id="46" idx="0"/>
          </p:cNvCxnSpPr>
          <p:nvPr/>
        </p:nvCxnSpPr>
        <p:spPr>
          <a:xfrm>
            <a:off x="6922208" y="424406"/>
            <a:ext cx="1971157" cy="6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1C5FEAD-B281-481C-B83C-5F3EE419B9ED}"/>
              </a:ext>
            </a:extLst>
          </p:cNvPr>
          <p:cNvSpPr txBox="1"/>
          <p:nvPr/>
        </p:nvSpPr>
        <p:spPr>
          <a:xfrm>
            <a:off x="5522205" y="688122"/>
            <a:ext cx="396262" cy="307777"/>
          </a:xfrm>
          <a:prstGeom prst="rect">
            <a:avLst/>
          </a:prstGeom>
          <a:noFill/>
        </p:spPr>
        <p:txBody>
          <a:bodyPr wrap="none" rtlCol="0">
            <a:spAutoFit/>
          </a:bodyPr>
          <a:lstStyle/>
          <a:p>
            <a:r>
              <a:rPr lang="en-GB" sz="1400" dirty="0"/>
              <a:t>No</a:t>
            </a:r>
            <a:endParaRPr lang="en-GB" dirty="0"/>
          </a:p>
        </p:txBody>
      </p:sp>
      <p:sp>
        <p:nvSpPr>
          <p:cNvPr id="77" name="TextBox 76">
            <a:extLst>
              <a:ext uri="{FF2B5EF4-FFF2-40B4-BE49-F238E27FC236}">
                <a16:creationId xmlns:a16="http://schemas.microsoft.com/office/drawing/2014/main" id="{C84D8BBD-8762-4EA4-834A-B8FF867BD7C0}"/>
              </a:ext>
            </a:extLst>
          </p:cNvPr>
          <p:cNvSpPr txBox="1"/>
          <p:nvPr/>
        </p:nvSpPr>
        <p:spPr>
          <a:xfrm>
            <a:off x="7619512" y="429095"/>
            <a:ext cx="441596" cy="307777"/>
          </a:xfrm>
          <a:prstGeom prst="rect">
            <a:avLst/>
          </a:prstGeom>
          <a:noFill/>
        </p:spPr>
        <p:txBody>
          <a:bodyPr wrap="none" rtlCol="0">
            <a:spAutoFit/>
          </a:bodyPr>
          <a:lstStyle/>
          <a:p>
            <a:r>
              <a:rPr lang="en-GB" sz="1400" dirty="0"/>
              <a:t>Yes</a:t>
            </a:r>
            <a:endParaRPr lang="en-GB" dirty="0"/>
          </a:p>
        </p:txBody>
      </p:sp>
    </p:spTree>
    <p:extLst>
      <p:ext uri="{BB962C8B-B14F-4D97-AF65-F5344CB8AC3E}">
        <p14:creationId xmlns:p14="http://schemas.microsoft.com/office/powerpoint/2010/main" val="7224288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{9A574B6D-7BB6-9647-A58A-998B64226D5D}tf10001072</Template>
  <TotalTime>6494</TotalTime>
  <Words>3679</Words>
  <Application>Microsoft Office PowerPoint</Application>
  <PresentationFormat>Widescreen</PresentationFormat>
  <Paragraphs>204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Franklin Gothic Book</vt:lpstr>
      <vt:lpstr>Crop</vt:lpstr>
      <vt:lpstr>Simulating Mycorrhizal Networks to Optimise Computer Networks</vt:lpstr>
      <vt:lpstr>Introduction to Mycorrhizal Networks</vt:lpstr>
      <vt:lpstr>Motivations</vt:lpstr>
      <vt:lpstr>Methodology</vt:lpstr>
      <vt:lpstr>Background Research</vt:lpstr>
      <vt:lpstr>Background Research</vt:lpstr>
      <vt:lpstr>Torrenting Case Study</vt:lpstr>
      <vt:lpstr>Design of full model</vt:lpstr>
      <vt:lpstr>Agent Decision Making</vt:lpstr>
      <vt:lpstr>Usage of model</vt:lpstr>
      <vt:lpstr>Gathering Results</vt:lpstr>
      <vt:lpstr>Sample Results</vt:lpstr>
      <vt:lpstr>Comparisons to Computer Networks</vt:lpstr>
      <vt:lpstr>Optimization</vt:lpstr>
      <vt:lpstr>Limitations</vt:lpstr>
      <vt:lpstr>Future Work</vt:lpstr>
      <vt:lpstr>Unforeseen Problems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migle.patackaite@gmail.com</dc:creator>
  <cp:lastModifiedBy>Adam Garai</cp:lastModifiedBy>
  <cp:revision>17</cp:revision>
  <dcterms:created xsi:type="dcterms:W3CDTF">2022-03-05T21:12:41Z</dcterms:created>
  <dcterms:modified xsi:type="dcterms:W3CDTF">2022-03-16T07:52:09Z</dcterms:modified>
</cp:coreProperties>
</file>