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64" r:id="rId4"/>
    <p:sldId id="257" r:id="rId5"/>
    <p:sldId id="265" r:id="rId6"/>
    <p:sldId id="266" r:id="rId7"/>
    <p:sldId id="259" r:id="rId8"/>
    <p:sldId id="267" r:id="rId9"/>
    <p:sldId id="268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nbull, Adam" initials="TA" lastIdx="11" clrIdx="0">
    <p:extLst>
      <p:ext uri="{19B8F6BF-5375-455C-9EA6-DF929625EA0E}">
        <p15:presenceInfo xmlns:p15="http://schemas.microsoft.com/office/powerpoint/2012/main" userId="S::adam_turnbull@urmc.rochester.edu::044b1674-8058-41d2-89a9-09c45dcb3f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6"/>
  </p:normalViewPr>
  <p:slideViewPr>
    <p:cSldViewPr snapToGrid="0" snapToObjects="1">
      <p:cViewPr varScale="1">
        <p:scale>
          <a:sx n="124" d="100"/>
          <a:sy n="124" d="100"/>
        </p:scale>
        <p:origin x="20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FEE2-E483-0648-B593-B6519D0B2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81408-2129-AA44-8934-C57960029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6473B-A579-F147-B002-F26D9C02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A7D2-12A3-A24C-8DA8-327E4B00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33B75-5BB3-C643-85E4-C6A6C929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0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B23B-7A95-2C42-9660-B33E0886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3C64C-CDFD-5D4C-8775-E658989E7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6D65-B37B-2647-9D8B-8938505A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82219-746B-3341-A349-C1901EB8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F115C-0D20-A14C-9A43-64BB6B28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7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46585-AF3F-5E4D-ACFA-EA4687CB4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3FE70-1EA9-AA40-A4A4-B44B1D3E6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8A096-316F-6D40-9F38-25D0E6BC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B27A3-F0C1-054D-987D-844C0AB3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EC791-429C-0844-B5DB-26E87455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4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FD0D-903E-2F43-93B4-9063531C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36B6-B9EA-2A40-9473-E37FD880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9D069-02BE-864A-ABEB-7528803C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C072D-9115-6D45-A07A-25FD94C7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A69DE-4D0D-6747-A822-D6EB3DC3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5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E4A4-02E0-184A-AC5E-A33D174A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F58F0-6BC4-A643-B6C9-2E49978A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0DC5-BD86-AD4D-A0C1-A7EC5109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DCAC9-5E2E-8241-AB3E-6A6D16ED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E8C66-60A7-1442-8E48-11A8DEE4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3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7E94-9217-544B-9FEB-62058E9F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D6B22-AB78-BA4E-837C-53264450D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AD2FA-E9E2-5343-8FB4-72E22F282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0510A-187C-B54D-8A63-A3F406A9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50C1E-EEBD-2646-9B1A-615977DA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0855C-2B57-3942-AB1C-C4E2DC58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7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A720-065B-4745-912F-789715B7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05224-6C8E-A442-8689-8E107080C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0F71C-9A30-4E4F-8E41-784ACEF8C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BAD58-14AB-A448-8562-FDF1D892A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ABE60-64A9-5D4A-83C5-28FB85B8F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84E9D-F804-EE47-AC8C-61C1CEB2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47270-58EE-5D42-98CE-C085D65C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D3D8A-EF19-C448-8697-AF79A886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8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1C4A-1E9B-DC4E-9DBC-41666F44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3E4CE-58B8-004A-862C-896EA4E8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6420F-CD92-7545-A254-5B563652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26868-30F1-574C-8D51-CEF5E242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DA1F6-5373-9B45-B03B-DEC96392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A36F3-8CAC-634D-838F-B99BB69F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CF12E-2198-214E-A786-4CDB0945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7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6D1B-5293-8F44-B808-462E73AD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15C8F-A29F-964C-A92C-C76848C09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5ECE9-8F69-C44E-A4E2-B858BF94D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1253A-6C97-EC42-B7EF-42FAE6DF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8E828-A44C-3042-B638-F677B05C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D1F35-B19D-314C-AC04-723075BD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4D48-5494-1345-974C-26F94287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29979-9E9C-BA4E-BBD0-D9E1662D7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1507D-0B87-544E-838E-58C5E47B6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C0348-124F-1F4C-8581-D645B423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83179-7E67-964A-BC92-F370FE21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759B1-4992-FF43-8A82-6377E359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2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6F085-76F4-1A4F-9723-A744120C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75A7D-2C7C-5A43-BF08-4D9BCA005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2BB1C-113F-8A47-8792-2F666718C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F0A44-147E-3441-A53D-816E14540497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F64D6-0743-0D44-8293-E3840B45B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CBA5-FE3C-2C45-90EA-F95F950EF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5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C92E-B525-BA41-BA5C-91FE0CB6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PCA on NYC-Q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EAD0-C28E-E548-9A09-B0617C6BF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a PCA on the NYC-Q (n=643) to understand different components of thought that it measures</a:t>
            </a:r>
          </a:p>
          <a:p>
            <a:r>
              <a:rPr lang="en-US" dirty="0"/>
              <a:t>Ended up with 7 components</a:t>
            </a:r>
          </a:p>
        </p:txBody>
      </p:sp>
    </p:spTree>
    <p:extLst>
      <p:ext uri="{BB962C8B-B14F-4D97-AF65-F5344CB8AC3E}">
        <p14:creationId xmlns:p14="http://schemas.microsoft.com/office/powerpoint/2010/main" val="2526125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355A-ED58-EC4F-9839-8A19F9EF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formal mediation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DC28F-4CD2-FA46-9183-2C53F32F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a formal mediation using PROCESS macro</a:t>
            </a:r>
          </a:p>
          <a:p>
            <a:r>
              <a:rPr lang="en-US" dirty="0"/>
              <a:t>Direct effect of age on thinking in images is non-significant</a:t>
            </a:r>
          </a:p>
          <a:p>
            <a:r>
              <a:rPr lang="en-US" dirty="0"/>
              <a:t>Indirect effect of age on thinking in images (via episodic memory) is significant</a:t>
            </a:r>
          </a:p>
          <a:p>
            <a:r>
              <a:rPr lang="en-US" dirty="0"/>
              <a:t>Evidence for complete mediation</a:t>
            </a:r>
          </a:p>
        </p:txBody>
      </p:sp>
    </p:spTree>
    <p:extLst>
      <p:ext uri="{BB962C8B-B14F-4D97-AF65-F5344CB8AC3E}">
        <p14:creationId xmlns:p14="http://schemas.microsoft.com/office/powerpoint/2010/main" val="282804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EAAB8C-9476-CA4D-848D-417C7DB0DB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75169" y="0"/>
            <a:ext cx="58416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3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FA3740-BE27-6449-8F66-0606CDDB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" y="42227"/>
            <a:ext cx="10985950" cy="67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94B7-8755-F54D-A6A5-DB59F5D2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t-tests between old and young adults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E29B-44CE-3548-9DCB-B5877951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independent t-tests to understand if the amount to which participants engaged these 7 components differed between old (n=135) and young (n=175) participants</a:t>
            </a:r>
          </a:p>
          <a:p>
            <a:r>
              <a:rPr lang="en-US" dirty="0"/>
              <a:t>Components 1, 4, and 7 were significantly greater in young adults</a:t>
            </a:r>
          </a:p>
          <a:p>
            <a:pPr lvl="1"/>
            <a:r>
              <a:rPr lang="en-US" dirty="0"/>
              <a:t>Social, episodic thoughts including current concerns</a:t>
            </a:r>
          </a:p>
          <a:p>
            <a:pPr lvl="1"/>
            <a:r>
              <a:rPr lang="en-US" dirty="0"/>
              <a:t>Thoughts about today (earlier and later)</a:t>
            </a:r>
          </a:p>
          <a:p>
            <a:pPr lvl="1"/>
            <a:r>
              <a:rPr lang="en-US" dirty="0"/>
              <a:t>Thoughts in images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9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ED89DE-B2F8-1A43-A0E4-05E781B37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4"/>
          <a:stretch/>
        </p:blipFill>
        <p:spPr>
          <a:xfrm>
            <a:off x="485775" y="275933"/>
            <a:ext cx="11387138" cy="6507757"/>
          </a:xfrm>
          <a:prstGeom prst="rect">
            <a:avLst/>
          </a:prstGeom>
        </p:spPr>
      </p:pic>
      <p:sp>
        <p:nvSpPr>
          <p:cNvPr id="6" name="Left Bracket 5">
            <a:extLst>
              <a:ext uri="{FF2B5EF4-FFF2-40B4-BE49-F238E27FC236}">
                <a16:creationId xmlns:a16="http://schemas.microsoft.com/office/drawing/2014/main" id="{9237C104-B328-B246-B62E-6201077966A4}"/>
              </a:ext>
            </a:extLst>
          </p:cNvPr>
          <p:cNvSpPr/>
          <p:nvPr/>
        </p:nvSpPr>
        <p:spPr>
          <a:xfrm rot="5400000">
            <a:off x="9196241" y="223693"/>
            <a:ext cx="352720" cy="457200"/>
          </a:xfrm>
          <a:prstGeom prst="leftBracket">
            <a:avLst>
              <a:gd name="adj" fmla="val 2099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89325-6B7D-3445-889A-C18FA1366B53}"/>
              </a:ext>
            </a:extLst>
          </p:cNvPr>
          <p:cNvSpPr txBox="1"/>
          <p:nvPr/>
        </p:nvSpPr>
        <p:spPr>
          <a:xfrm>
            <a:off x="9172577" y="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2F984FF1-2E98-AF4B-87E4-B4C4277392D4}"/>
              </a:ext>
            </a:extLst>
          </p:cNvPr>
          <p:cNvSpPr/>
          <p:nvPr/>
        </p:nvSpPr>
        <p:spPr>
          <a:xfrm rot="5400000">
            <a:off x="5948214" y="223693"/>
            <a:ext cx="352720" cy="457200"/>
          </a:xfrm>
          <a:prstGeom prst="leftBracket">
            <a:avLst>
              <a:gd name="adj" fmla="val 2099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DD32C8-3D0F-F848-B5AD-F39635B09708}"/>
              </a:ext>
            </a:extLst>
          </p:cNvPr>
          <p:cNvSpPr txBox="1"/>
          <p:nvPr/>
        </p:nvSpPr>
        <p:spPr>
          <a:xfrm>
            <a:off x="5872164" y="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2280B540-064C-AD45-969D-6BC57610B0D5}"/>
              </a:ext>
            </a:extLst>
          </p:cNvPr>
          <p:cNvSpPr/>
          <p:nvPr/>
        </p:nvSpPr>
        <p:spPr>
          <a:xfrm rot="5400000">
            <a:off x="2733529" y="223693"/>
            <a:ext cx="352720" cy="457200"/>
          </a:xfrm>
          <a:prstGeom prst="leftBracket">
            <a:avLst>
              <a:gd name="adj" fmla="val 2099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8095F-D146-5341-9655-E8585CAB8969}"/>
              </a:ext>
            </a:extLst>
          </p:cNvPr>
          <p:cNvSpPr txBox="1"/>
          <p:nvPr/>
        </p:nvSpPr>
        <p:spPr>
          <a:xfrm>
            <a:off x="2657479" y="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98870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156A-522C-144C-BC3F-606B3B69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created executive function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6D5E5-1A78-9942-9800-7D295D40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a-priori theory to create executive function, episodic memory, and social cognition scores</a:t>
            </a:r>
          </a:p>
          <a:p>
            <a:r>
              <a:rPr lang="en-US" dirty="0"/>
              <a:t>Created efficiency scores by summing z-scored accuracy and inverse reaction time for correct trials</a:t>
            </a:r>
          </a:p>
          <a:p>
            <a:r>
              <a:rPr lang="en-US" dirty="0"/>
              <a:t>Summed z-scores across tasks to form composite scores:</a:t>
            </a:r>
          </a:p>
          <a:p>
            <a:pPr lvl="1"/>
            <a:r>
              <a:rPr lang="en-US" dirty="0"/>
              <a:t>EF = conditional exclusion + continuous performance + letter-n-back + logical reasoning test</a:t>
            </a:r>
          </a:p>
          <a:p>
            <a:pPr lvl="1"/>
            <a:r>
              <a:rPr lang="en-US" dirty="0"/>
              <a:t>EM = word memory test + face memory test + visual object learning test</a:t>
            </a:r>
          </a:p>
          <a:p>
            <a:pPr lvl="1"/>
            <a:r>
              <a:rPr lang="en-US" dirty="0"/>
              <a:t>SC = emotion recognition + measured emotion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223368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F36C-9926-0A47-8EA9-2E14D431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t-test between old and young adults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02207-8535-4D41-A650-5C1C982D2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independent t-tests to understand if different aspects of executive functioning differed between old (n=112) and young (n=169) participants</a:t>
            </a:r>
          </a:p>
          <a:p>
            <a:r>
              <a:rPr lang="en-US" dirty="0"/>
              <a:t>All three significantly declined with age</a:t>
            </a:r>
          </a:p>
        </p:txBody>
      </p:sp>
    </p:spTree>
    <p:extLst>
      <p:ext uri="{BB962C8B-B14F-4D97-AF65-F5344CB8AC3E}">
        <p14:creationId xmlns:p14="http://schemas.microsoft.com/office/powerpoint/2010/main" val="393114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172F1C-9A9C-5B49-80FF-A6047F77C2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56"/>
          <a:stretch/>
        </p:blipFill>
        <p:spPr>
          <a:xfrm>
            <a:off x="1580650" y="1129025"/>
            <a:ext cx="8339977" cy="5728975"/>
          </a:xfrm>
          <a:prstGeom prst="rect">
            <a:avLst/>
          </a:prstGeom>
        </p:spPr>
      </p:pic>
      <p:sp>
        <p:nvSpPr>
          <p:cNvPr id="6" name="Left Bracket 5">
            <a:extLst>
              <a:ext uri="{FF2B5EF4-FFF2-40B4-BE49-F238E27FC236}">
                <a16:creationId xmlns:a16="http://schemas.microsoft.com/office/drawing/2014/main" id="{EABA0BDA-C028-C543-82AA-201A24938989}"/>
              </a:ext>
            </a:extLst>
          </p:cNvPr>
          <p:cNvSpPr/>
          <p:nvPr/>
        </p:nvSpPr>
        <p:spPr>
          <a:xfrm rot="5400000">
            <a:off x="5621981" y="791780"/>
            <a:ext cx="352720" cy="776288"/>
          </a:xfrm>
          <a:prstGeom prst="leftBracket">
            <a:avLst>
              <a:gd name="adj" fmla="val 2099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EA5EC-4065-CF47-A401-2FA7676A9312}"/>
              </a:ext>
            </a:extLst>
          </p:cNvPr>
          <p:cNvSpPr txBox="1"/>
          <p:nvPr/>
        </p:nvSpPr>
        <p:spPr>
          <a:xfrm>
            <a:off x="5532117" y="727631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958E7BA6-C4D9-A04B-B5D5-FE1ADBA9910A}"/>
              </a:ext>
            </a:extLst>
          </p:cNvPr>
          <p:cNvSpPr/>
          <p:nvPr/>
        </p:nvSpPr>
        <p:spPr>
          <a:xfrm rot="5400000">
            <a:off x="7874644" y="791780"/>
            <a:ext cx="352720" cy="776288"/>
          </a:xfrm>
          <a:prstGeom prst="leftBracket">
            <a:avLst>
              <a:gd name="adj" fmla="val 2099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A3BEEB-4DF4-FD4E-B1CC-13B7D0AB1237}"/>
              </a:ext>
            </a:extLst>
          </p:cNvPr>
          <p:cNvSpPr txBox="1"/>
          <p:nvPr/>
        </p:nvSpPr>
        <p:spPr>
          <a:xfrm>
            <a:off x="7755053" y="727631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76E0A4AF-7F0F-884B-8C5A-7406681E8015}"/>
              </a:ext>
            </a:extLst>
          </p:cNvPr>
          <p:cNvSpPr/>
          <p:nvPr/>
        </p:nvSpPr>
        <p:spPr>
          <a:xfrm rot="5400000">
            <a:off x="3321688" y="791780"/>
            <a:ext cx="352720" cy="776288"/>
          </a:xfrm>
          <a:prstGeom prst="leftBracket">
            <a:avLst>
              <a:gd name="adj" fmla="val 2099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DA1D1-B784-E046-85E7-FD967D3E52CF}"/>
              </a:ext>
            </a:extLst>
          </p:cNvPr>
          <p:cNvSpPr txBox="1"/>
          <p:nvPr/>
        </p:nvSpPr>
        <p:spPr>
          <a:xfrm>
            <a:off x="3189644" y="725797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256758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D26D-59AB-F944-AA52-CA121FA5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multivariate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543B-0306-B541-89D1-E16C08A2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Assessing the relationship between the 7 components of thought and the 3 measures of cognition (n=167 young adults, n=112 old adults)</a:t>
            </a:r>
          </a:p>
          <a:p>
            <a:r>
              <a:rPr lang="en-US" dirty="0"/>
              <a:t>Significant relationship between episodic memory and factor 7 (thinking in images)</a:t>
            </a:r>
          </a:p>
        </p:txBody>
      </p:sp>
    </p:spTree>
    <p:extLst>
      <p:ext uri="{BB962C8B-B14F-4D97-AF65-F5344CB8AC3E}">
        <p14:creationId xmlns:p14="http://schemas.microsoft.com/office/powerpoint/2010/main" val="159475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E5B2-EC9D-C84B-B07C-D45B304C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Noticed: age no longer significant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601AC-8E76-DA48-9FA3-294F6953F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model, age no longer related to component 7 (thinking in images)</a:t>
            </a:r>
          </a:p>
          <a:p>
            <a:r>
              <a:rPr lang="en-US" dirty="0"/>
              <a:t>Potential mediation by episodic memory</a:t>
            </a:r>
          </a:p>
        </p:txBody>
      </p:sp>
    </p:spTree>
    <p:extLst>
      <p:ext uri="{BB962C8B-B14F-4D97-AF65-F5344CB8AC3E}">
        <p14:creationId xmlns:p14="http://schemas.microsoft.com/office/powerpoint/2010/main" val="187338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344</Words>
  <Application>Microsoft Macintosh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Step 1: PCA on NYC-Q</vt:lpstr>
      <vt:lpstr>PowerPoint Presentation</vt:lpstr>
      <vt:lpstr>Step 2: t-tests between old and young adults</vt:lpstr>
      <vt:lpstr>PowerPoint Presentation</vt:lpstr>
      <vt:lpstr>Step 3: created executive function scores</vt:lpstr>
      <vt:lpstr>Step 4: t-test between old and young adults</vt:lpstr>
      <vt:lpstr>PowerPoint Presentation</vt:lpstr>
      <vt:lpstr>Step 5: multivariate analysis</vt:lpstr>
      <vt:lpstr>Noticed: age no longer significant</vt:lpstr>
      <vt:lpstr>Step 6: formal mediation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Turnbull, Adam</dc:creator>
  <cp:lastModifiedBy>Turnbull, Adam</cp:lastModifiedBy>
  <cp:revision>24</cp:revision>
  <dcterms:created xsi:type="dcterms:W3CDTF">2020-07-14T18:21:19Z</dcterms:created>
  <dcterms:modified xsi:type="dcterms:W3CDTF">2020-08-06T18:37:00Z</dcterms:modified>
</cp:coreProperties>
</file>