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3625-1B7A-48A1-AE19-4194B3AE5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Incubator:</a:t>
            </a:r>
            <a:br>
              <a:rPr lang="en-US" dirty="0"/>
            </a:br>
            <a:r>
              <a:rPr lang="en-US" dirty="0"/>
              <a:t>Finalist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2CD1-BC86-4E08-B534-EA9348467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Gifford, PhD</a:t>
            </a:r>
          </a:p>
          <a:p>
            <a:r>
              <a:rPr lang="en-US" dirty="0"/>
              <a:t>August 13, 2020</a:t>
            </a:r>
          </a:p>
        </p:txBody>
      </p:sp>
    </p:spTree>
    <p:extLst>
      <p:ext uri="{BB962C8B-B14F-4D97-AF65-F5344CB8AC3E}">
        <p14:creationId xmlns:p14="http://schemas.microsoft.com/office/powerpoint/2010/main" val="259735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CA1-AD0A-4106-A35E-F60B5905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ICUs are expensive, and growing…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9CCC-1BF2-4AAE-BFDC-E5FDF852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799CD-A15D-4834-80D7-0C563992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00" y="759993"/>
            <a:ext cx="8747216" cy="5322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B1581-15E4-4F51-83F7-5064EABD6A45}"/>
              </a:ext>
            </a:extLst>
          </p:cNvPr>
          <p:cNvSpPr txBox="1"/>
          <p:nvPr/>
        </p:nvSpPr>
        <p:spPr>
          <a:xfrm>
            <a:off x="6494780" y="6553200"/>
            <a:ext cx="5534660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https://www.usa.philips.com/healthcare/resources/landing/whatisteleicu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D3A9D-EACF-42F9-A6F6-A2C937438307}"/>
              </a:ext>
            </a:extLst>
          </p:cNvPr>
          <p:cNvSpPr txBox="1"/>
          <p:nvPr/>
        </p:nvSpPr>
        <p:spPr>
          <a:xfrm>
            <a:off x="0" y="156222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8775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F836-913A-4115-A6E2-BBF9EA7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which patients may need ICU care?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2D1F2-0C00-4979-96D5-9EE33ED2C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393" y="864108"/>
            <a:ext cx="8744607" cy="513414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151FC-9E36-4FDA-B0D7-9A62259BA8BA}"/>
              </a:ext>
            </a:extLst>
          </p:cNvPr>
          <p:cNvSpPr txBox="1"/>
          <p:nvPr/>
        </p:nvSpPr>
        <p:spPr>
          <a:xfrm>
            <a:off x="0" y="156222"/>
            <a:ext cx="516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VALUE PROPOSITION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B3D1A-040F-4ADD-BDC7-508DBF110411}"/>
              </a:ext>
            </a:extLst>
          </p:cNvPr>
          <p:cNvSpPr txBox="1"/>
          <p:nvPr/>
        </p:nvSpPr>
        <p:spPr>
          <a:xfrm>
            <a:off x="2722180" y="1681655"/>
            <a:ext cx="16257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Demographics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4C48-8676-4551-B51F-6AD8226A5CC0}"/>
              </a:ext>
            </a:extLst>
          </p:cNvPr>
          <p:cNvSpPr txBox="1"/>
          <p:nvPr/>
        </p:nvSpPr>
        <p:spPr>
          <a:xfrm>
            <a:off x="3447393" y="3137338"/>
            <a:ext cx="7521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Vitals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8DE1D-9882-459D-99C8-146CB2ACFE29}"/>
              </a:ext>
            </a:extLst>
          </p:cNvPr>
          <p:cNvSpPr txBox="1"/>
          <p:nvPr/>
        </p:nvSpPr>
        <p:spPr>
          <a:xfrm>
            <a:off x="2764221" y="4437682"/>
            <a:ext cx="1547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Clinical 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A11F6-F63A-4829-AB17-00D88ADAA7D3}"/>
              </a:ext>
            </a:extLst>
          </p:cNvPr>
          <p:cNvSpPr txBox="1"/>
          <p:nvPr/>
        </p:nvSpPr>
        <p:spPr>
          <a:xfrm>
            <a:off x="10452538" y="3671057"/>
            <a:ext cx="15872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ICU risk 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FB137-34C9-4019-A842-8400B1040699}"/>
              </a:ext>
            </a:extLst>
          </p:cNvPr>
          <p:cNvSpPr txBox="1"/>
          <p:nvPr/>
        </p:nvSpPr>
        <p:spPr>
          <a:xfrm>
            <a:off x="5166479" y="6515518"/>
            <a:ext cx="7025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modified from: https://www.kdnuggets.com/2019/02/neural-networks-intuition.html</a:t>
            </a:r>
          </a:p>
        </p:txBody>
      </p:sp>
    </p:spTree>
    <p:extLst>
      <p:ext uri="{BB962C8B-B14F-4D97-AF65-F5344CB8AC3E}">
        <p14:creationId xmlns:p14="http://schemas.microsoft.com/office/powerpoint/2010/main" val="24683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11EC-AEDD-4CB7-8128-DB9BFC77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is a predictor of days to ICU stay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98D5D-DC40-4EC8-85C3-CB85D953688C}"/>
              </a:ext>
            </a:extLst>
          </p:cNvPr>
          <p:cNvSpPr txBox="1"/>
          <p:nvPr/>
        </p:nvSpPr>
        <p:spPr>
          <a:xfrm>
            <a:off x="0" y="156222"/>
            <a:ext cx="4927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DATA EXPLORATION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4BCAC0-0363-4FCF-9E3F-A5C422B4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90" y="920350"/>
            <a:ext cx="7510072" cy="48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5A275-6304-487B-BE76-5A259967D539}"/>
              </a:ext>
            </a:extLst>
          </p:cNvPr>
          <p:cNvSpPr txBox="1"/>
          <p:nvPr/>
        </p:nvSpPr>
        <p:spPr>
          <a:xfrm>
            <a:off x="8010512" y="5582085"/>
            <a:ext cx="31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Pearson’s r = 0.036 (p&lt;0.00014) </a:t>
            </a:r>
          </a:p>
        </p:txBody>
      </p:sp>
    </p:spTree>
    <p:extLst>
      <p:ext uri="{BB962C8B-B14F-4D97-AF65-F5344CB8AC3E}">
        <p14:creationId xmlns:p14="http://schemas.microsoft.com/office/powerpoint/2010/main" val="413074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BD7E-80D6-4F72-A62F-711740E1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 drug types &amp; drug combos co-occur with quick ICU transfers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B510C-A665-4F5A-8925-BD7C422848F4}"/>
              </a:ext>
            </a:extLst>
          </p:cNvPr>
          <p:cNvSpPr txBox="1"/>
          <p:nvPr/>
        </p:nvSpPr>
        <p:spPr>
          <a:xfrm>
            <a:off x="0" y="156222"/>
            <a:ext cx="4927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DATA EXPLORATION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05A94A-3FA7-489A-B7AD-D198E5D12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4"/>
          <a:stretch/>
        </p:blipFill>
        <p:spPr bwMode="auto">
          <a:xfrm>
            <a:off x="3474137" y="1123837"/>
            <a:ext cx="2907244" cy="39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$^b$">
            <a:extLst>
              <a:ext uri="{FF2B5EF4-FFF2-40B4-BE49-F238E27FC236}">
                <a16:creationId xmlns:a16="http://schemas.microsoft.com/office/drawing/2014/main" id="{8F36C8B3-AFBD-4C0A-8F3C-5716A48C1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7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$^c$">
            <a:extLst>
              <a:ext uri="{FF2B5EF4-FFF2-40B4-BE49-F238E27FC236}">
                <a16:creationId xmlns:a16="http://schemas.microsoft.com/office/drawing/2014/main" id="{29391F94-FD20-4FE0-B35F-53090185A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6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C9713-C25A-4545-BE49-92B11EA4290A}"/>
              </a:ext>
            </a:extLst>
          </p:cNvPr>
          <p:cNvSpPr txBox="1"/>
          <p:nvPr/>
        </p:nvSpPr>
        <p:spPr>
          <a:xfrm>
            <a:off x="6307811" y="1554906"/>
            <a:ext cx="5580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drug pairs:</a:t>
            </a:r>
          </a:p>
          <a:p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Clobetasol Propionate Top 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Dovonex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0.005% cream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Insulin Glargine &amp; Clobetasol Propionate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Atorvastatin &amp; Clobetasol Propionate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Warfarin 5 MG Oral Tablet &amp; Hydrocortisone 1 % Topical</a:t>
            </a:r>
          </a:p>
        </p:txBody>
      </p:sp>
      <p:sp>
        <p:nvSpPr>
          <p:cNvPr id="11" name="AutoShape 7" descr="$^d$">
            <a:extLst>
              <a:ext uri="{FF2B5EF4-FFF2-40B4-BE49-F238E27FC236}">
                <a16:creationId xmlns:a16="http://schemas.microsoft.com/office/drawing/2014/main" id="{8CAE5FD3-2E1A-497E-A13D-A13CBDAF73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 descr="$^e$">
            <a:extLst>
              <a:ext uri="{FF2B5EF4-FFF2-40B4-BE49-F238E27FC236}">
                <a16:creationId xmlns:a16="http://schemas.microsoft.com/office/drawing/2014/main" id="{90C45645-1537-41D4-99F4-C3B3BC847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$^f$">
            <a:extLst>
              <a:ext uri="{FF2B5EF4-FFF2-40B4-BE49-F238E27FC236}">
                <a16:creationId xmlns:a16="http://schemas.microsoft.com/office/drawing/2014/main" id="{EB552A94-4C9B-4C98-9009-C1639320A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500" y="4966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2AA7C-54B6-4A80-9AE4-E9AC7F67E6AC}"/>
              </a:ext>
            </a:extLst>
          </p:cNvPr>
          <p:cNvSpPr txBox="1"/>
          <p:nvPr/>
        </p:nvSpPr>
        <p:spPr>
          <a:xfrm>
            <a:off x="6381381" y="4261799"/>
            <a:ext cx="24320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individual drugs:</a:t>
            </a:r>
          </a:p>
          <a:p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Famotidine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Pantoprazole Sodium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Heparin Sodium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Ceftaroline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Fosamil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Sodium Chloride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7F30A-90F1-4FD4-B124-C63BD9266829}"/>
              </a:ext>
            </a:extLst>
          </p:cNvPr>
          <p:cNvSpPr txBox="1"/>
          <p:nvPr/>
        </p:nvSpPr>
        <p:spPr>
          <a:xfrm>
            <a:off x="6488866" y="3085233"/>
            <a:ext cx="529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Skin conditions, blood clots, diabetes, and high blood pressure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4DE89-7E01-4F4B-8C84-7C5D077C5872}"/>
              </a:ext>
            </a:extLst>
          </p:cNvPr>
          <p:cNvSpPr txBox="1"/>
          <p:nvPr/>
        </p:nvSpPr>
        <p:spPr>
          <a:xfrm>
            <a:off x="6455356" y="6003625"/>
            <a:ext cx="529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Gastrointestinal distress, antibiotics, and minerals/electrolytes</a:t>
            </a:r>
          </a:p>
        </p:txBody>
      </p:sp>
    </p:spTree>
    <p:extLst>
      <p:ext uri="{BB962C8B-B14F-4D97-AF65-F5344CB8AC3E}">
        <p14:creationId xmlns:p14="http://schemas.microsoft.com/office/powerpoint/2010/main" val="34849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BD7E-80D6-4F72-A62F-711740E1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events regarding vital signs most imminently precede ICU stays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007E4-1FD2-458E-B53B-F2B7DB8A2119}"/>
              </a:ext>
            </a:extLst>
          </p:cNvPr>
          <p:cNvSpPr txBox="1"/>
          <p:nvPr/>
        </p:nvSpPr>
        <p:spPr>
          <a:xfrm>
            <a:off x="0" y="156222"/>
            <a:ext cx="4927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DATA EXPLORATION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7C436-68A6-4017-8615-C456D205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86" y="156221"/>
            <a:ext cx="6686302" cy="514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7AFAE-D24F-4EDD-B783-57EC737A6E49}"/>
              </a:ext>
            </a:extLst>
          </p:cNvPr>
          <p:cNvSpPr txBox="1"/>
          <p:nvPr/>
        </p:nvSpPr>
        <p:spPr>
          <a:xfrm>
            <a:off x="3699641" y="5042118"/>
            <a:ext cx="45254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Top Chart Item ID Labels: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Admission Weight (lbs.)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Sputum (amount, source, color, consistency)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Respiratory rate, inspiration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Whole blood ion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Assessment of body extremities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3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BD7E-80D6-4F72-A62F-711740E1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 application to compute ICU risk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7C7-3505-4C17-AB05-F8DFCC0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Complete exploratory analyses (~1-1.5 weeks)</a:t>
            </a:r>
          </a:p>
          <a:p>
            <a:pPr lvl="1"/>
            <a:r>
              <a:rPr lang="en-US" dirty="0"/>
              <a:t>Validate/confirm</a:t>
            </a:r>
          </a:p>
          <a:p>
            <a:pPr lvl="1"/>
            <a:r>
              <a:rPr lang="en-US" dirty="0"/>
              <a:t>Analyze clinical notes (NLP)</a:t>
            </a:r>
          </a:p>
          <a:p>
            <a:pPr lvl="1"/>
            <a:r>
              <a:rPr lang="en-US" dirty="0"/>
              <a:t>Settle on model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and test model (~4 weeks)</a:t>
            </a:r>
          </a:p>
          <a:p>
            <a:pPr lvl="1"/>
            <a:r>
              <a:rPr lang="en-US" dirty="0"/>
              <a:t>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Formulate model into an application (~1-2 weeks)</a:t>
            </a:r>
          </a:p>
          <a:p>
            <a:pPr lvl="1"/>
            <a:r>
              <a:rPr lang="en-US" dirty="0"/>
              <a:t>Heroku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9AC62-910F-48B8-B145-7705418675C6}"/>
              </a:ext>
            </a:extLst>
          </p:cNvPr>
          <p:cNvSpPr txBox="1"/>
          <p:nvPr/>
        </p:nvSpPr>
        <p:spPr>
          <a:xfrm>
            <a:off x="0" y="156222"/>
            <a:ext cx="3788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42456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BBAB-01BD-43CD-BEFF-0D91F873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9CA8-1154-4D3A-9822-F66A4B193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83227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384</TotalTime>
  <Words>278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The Data Incubator: Finalist Interview</vt:lpstr>
      <vt:lpstr>ICUs are expensive, and growing…</vt:lpstr>
      <vt:lpstr>Can we predict which patients may need ICU care?</vt:lpstr>
      <vt:lpstr>Age is a predictor of days to ICU stay</vt:lpstr>
      <vt:lpstr>Certain drug types &amp; drug combos co-occur with quick ICU transfers</vt:lpstr>
      <vt:lpstr>Chart events regarding vital signs most imminently precede ICU stays</vt:lpstr>
      <vt:lpstr>Design an application to compute ICU risk factor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Gifford</dc:creator>
  <cp:lastModifiedBy>Adam Gifford</cp:lastModifiedBy>
  <cp:revision>29</cp:revision>
  <dcterms:created xsi:type="dcterms:W3CDTF">2020-08-12T19:07:12Z</dcterms:created>
  <dcterms:modified xsi:type="dcterms:W3CDTF">2020-08-13T01:31:26Z</dcterms:modified>
</cp:coreProperties>
</file>