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6" r:id="rId5"/>
    <p:sldId id="259" r:id="rId6"/>
    <p:sldId id="268" r:id="rId7"/>
    <p:sldId id="270" r:id="rId8"/>
    <p:sldId id="260" r:id="rId9"/>
    <p:sldId id="265" r:id="rId10"/>
    <p:sldId id="261" r:id="rId11"/>
    <p:sldId id="262" r:id="rId12"/>
    <p:sldId id="263" r:id="rId13"/>
    <p:sldId id="264" r:id="rId14"/>
  </p:sldIdLst>
  <p:sldSz cx="9144000" cy="5143500" type="screen16x9"/>
  <p:notesSz cx="6858000" cy="9144000"/>
  <p:embeddedFontLst>
    <p:embeddedFont>
      <p:font typeface="Mukta"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4A64E6E-302D-46A0-8B62-0A81B6548BF2}">
          <p14:sldIdLst>
            <p14:sldId id="256"/>
            <p14:sldId id="257"/>
            <p14:sldId id="258"/>
            <p14:sldId id="266"/>
            <p14:sldId id="259"/>
            <p14:sldId id="268"/>
          </p14:sldIdLst>
        </p14:section>
        <p14:section name="Untitled Section" id="{53859998-2EB3-4588-BAC9-97A2E307809F}">
          <p14:sldIdLst>
            <p14:sldId id="270"/>
            <p14:sldId id="260"/>
            <p14:sldId id="265"/>
            <p14:sldId id="261"/>
            <p14:sldId id="262"/>
            <p14:sldId id="263"/>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11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A898"/>
    <a:srgbClr val="00C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5" autoAdjust="0"/>
  </p:normalViewPr>
  <p:slideViewPr>
    <p:cSldViewPr snapToGrid="0">
      <p:cViewPr varScale="1">
        <p:scale>
          <a:sx n="138" d="100"/>
          <a:sy n="138" d="100"/>
        </p:scale>
        <p:origin x="114" y="174"/>
      </p:cViewPr>
      <p:guideLst>
        <p:guide orient="horz" pos="1620"/>
        <p:guide pos="2880"/>
        <p:guide orient="horz" pos="11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0ff3d9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0ff3d9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298c9ad14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298c9ad1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298c9ad14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298c9ad14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298c9ad1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298c9ad14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298c9ad1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298c9ad1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298c9ad1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298c9ad1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298c9ad1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298c9ad1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98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07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0ff3d9d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0ff3d9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23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0ff3d9d6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0ff3d9d6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0ff3d9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0ff3d9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03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flip="none" rotWithShape="1">
          <a:gsLst>
            <a:gs pos="0">
              <a:srgbClr val="00206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jpg"/><Relationship Id="rId5" Type="http://schemas.openxmlformats.org/officeDocument/2006/relationships/hyperlink" Target="https://github.com/adamgmcfadden/Bark-Side-of-the-Moon" TargetMode="External"/><Relationship Id="rId4" Type="http://schemas.openxmlformats.org/officeDocument/2006/relationships/hyperlink" Target="https://cryptic-hollows-09419.herokuap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3000"/>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5045835" y="3548375"/>
            <a:ext cx="1738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b="1" dirty="0">
                <a:solidFill>
                  <a:srgbClr val="002060"/>
                </a:solidFill>
                <a:latin typeface="Mukta"/>
                <a:ea typeface="Mukta"/>
                <a:cs typeface="Mukta"/>
                <a:sym typeface="Mukta"/>
              </a:rPr>
              <a:t>created by:</a:t>
            </a:r>
            <a:endParaRPr sz="1800" b="1" dirty="0">
              <a:solidFill>
                <a:srgbClr val="002060"/>
              </a:solidFill>
              <a:latin typeface="Mukta"/>
              <a:ea typeface="Mukta"/>
              <a:cs typeface="Mukta"/>
              <a:sym typeface="Mukta"/>
            </a:endParaRPr>
          </a:p>
        </p:txBody>
      </p:sp>
      <p:sp>
        <p:nvSpPr>
          <p:cNvPr id="56" name="Google Shape;56;p13"/>
          <p:cNvSpPr txBox="1"/>
          <p:nvPr/>
        </p:nvSpPr>
        <p:spPr>
          <a:xfrm>
            <a:off x="6223472" y="3779225"/>
            <a:ext cx="36807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000" b="1" dirty="0">
                <a:solidFill>
                  <a:srgbClr val="002060"/>
                </a:solidFill>
                <a:latin typeface="Mukta"/>
                <a:ea typeface="Mukta"/>
                <a:cs typeface="Mukta"/>
                <a:sym typeface="Mukta"/>
              </a:rPr>
              <a:t>Jack Loveday</a:t>
            </a:r>
          </a:p>
          <a:p>
            <a:pPr marL="0" lvl="0" indent="0" algn="l" rtl="0">
              <a:spcBef>
                <a:spcPts val="0"/>
              </a:spcBef>
              <a:spcAft>
                <a:spcPts val="0"/>
              </a:spcAft>
              <a:buNone/>
            </a:pPr>
            <a:r>
              <a:rPr lang="fr" sz="2000" b="1" dirty="0">
                <a:solidFill>
                  <a:srgbClr val="002060"/>
                </a:solidFill>
                <a:latin typeface="Mukta"/>
                <a:ea typeface="Mukta"/>
                <a:cs typeface="Mukta"/>
                <a:sym typeface="Mukta"/>
              </a:rPr>
              <a:t>Lakyn Felix</a:t>
            </a:r>
          </a:p>
          <a:p>
            <a:pPr marL="0" lvl="0" indent="0" algn="l" rtl="0">
              <a:spcBef>
                <a:spcPts val="0"/>
              </a:spcBef>
              <a:spcAft>
                <a:spcPts val="0"/>
              </a:spcAft>
              <a:buNone/>
            </a:pPr>
            <a:r>
              <a:rPr lang="fr" sz="2000" b="1" dirty="0">
                <a:solidFill>
                  <a:srgbClr val="002060"/>
                </a:solidFill>
                <a:latin typeface="Mukta"/>
                <a:ea typeface="Mukta"/>
                <a:cs typeface="Mukta"/>
                <a:sym typeface="Mukta"/>
              </a:rPr>
              <a:t>Mike Obasogie</a:t>
            </a:r>
          </a:p>
          <a:p>
            <a:pPr marL="0" lvl="0" indent="0" algn="l" rtl="0">
              <a:spcBef>
                <a:spcPts val="0"/>
              </a:spcBef>
              <a:spcAft>
                <a:spcPts val="0"/>
              </a:spcAft>
              <a:buNone/>
            </a:pPr>
            <a:r>
              <a:rPr lang="fr" sz="2000" b="1" dirty="0">
                <a:solidFill>
                  <a:srgbClr val="002060"/>
                </a:solidFill>
                <a:latin typeface="Mukta"/>
                <a:ea typeface="Mukta"/>
                <a:cs typeface="Mukta"/>
                <a:sym typeface="Mukta"/>
              </a:rPr>
              <a:t>Adam Girard-McFadden </a:t>
            </a:r>
            <a:endParaRPr sz="2000" b="1" dirty="0">
              <a:solidFill>
                <a:srgbClr val="002060"/>
              </a:solidFill>
              <a:latin typeface="Mukta"/>
              <a:ea typeface="Mukta"/>
              <a:cs typeface="Mukta"/>
              <a:sym typeface="Mukta"/>
            </a:endParaRPr>
          </a:p>
        </p:txBody>
      </p:sp>
      <p:sp>
        <p:nvSpPr>
          <p:cNvPr id="54" name="Google Shape;54;p13"/>
          <p:cNvSpPr txBox="1"/>
          <p:nvPr/>
        </p:nvSpPr>
        <p:spPr>
          <a:xfrm>
            <a:off x="2221247" y="252545"/>
            <a:ext cx="5327072" cy="835101"/>
          </a:xfrm>
          <a:prstGeom prst="rect">
            <a:avLst/>
          </a:prstGeom>
          <a:noFill/>
          <a:ln>
            <a:solidFill>
              <a:srgbClr val="002060"/>
            </a:solidFill>
            <a:prstDash val="solid"/>
            <a:round/>
          </a:ln>
        </p:spPr>
        <p:txBody>
          <a:bodyPr spcFirstLastPara="1" wrap="square" lIns="91425" tIns="126000" rIns="91425" bIns="91425" anchor="ctr" anchorCtr="0">
            <a:spAutoFit/>
          </a:bodyPr>
          <a:lstStyle/>
          <a:p>
            <a:pPr marL="0" lvl="0" indent="0" algn="ctr" rtl="0">
              <a:spcBef>
                <a:spcPts val="0"/>
              </a:spcBef>
              <a:spcAft>
                <a:spcPts val="0"/>
              </a:spcAft>
              <a:buNone/>
            </a:pPr>
            <a:r>
              <a:rPr lang="fr" sz="4000" b="1" dirty="0">
                <a:solidFill>
                  <a:srgbClr val="002060"/>
                </a:solidFill>
                <a:latin typeface="Mukta"/>
                <a:ea typeface="Mukta"/>
                <a:cs typeface="Mukta"/>
                <a:sym typeface="Mukta"/>
              </a:rPr>
              <a:t> Bark Side of the Moon</a:t>
            </a:r>
            <a:endParaRPr sz="4000" b="1" dirty="0">
              <a:solidFill>
                <a:srgbClr val="002060"/>
              </a:solidFill>
              <a:latin typeface="Mukta"/>
              <a:ea typeface="Mukta"/>
              <a:cs typeface="Mukta"/>
              <a:sym typeface="Mukta"/>
            </a:endParaRPr>
          </a:p>
        </p:txBody>
      </p:sp>
      <p:pic>
        <p:nvPicPr>
          <p:cNvPr id="3" name="Picture 2" descr="A silhouette of a dog in front of a full moon&#10;&#10;Description automatically generated with medium confidence">
            <a:extLst>
              <a:ext uri="{FF2B5EF4-FFF2-40B4-BE49-F238E27FC236}">
                <a16:creationId xmlns:a16="http://schemas.microsoft.com/office/drawing/2014/main" id="{93FB7910-2595-4C79-AAA7-2DAF71D5C347}"/>
              </a:ext>
            </a:extLst>
          </p:cNvPr>
          <p:cNvPicPr>
            <a:picLocks noChangeAspect="1"/>
          </p:cNvPicPr>
          <p:nvPr/>
        </p:nvPicPr>
        <p:blipFill>
          <a:blip r:embed="rId4"/>
          <a:stretch>
            <a:fillRect/>
          </a:stretch>
        </p:blipFill>
        <p:spPr>
          <a:xfrm flipH="1">
            <a:off x="1376363" y="250008"/>
            <a:ext cx="844884" cy="842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33"/>
        <p:cNvGrpSpPr/>
        <p:nvPr/>
      </p:nvGrpSpPr>
      <p:grpSpPr>
        <a:xfrm>
          <a:off x="0" y="0"/>
          <a:ext cx="0" cy="0"/>
          <a:chOff x="0" y="0"/>
          <a:chExt cx="0" cy="0"/>
        </a:xfrm>
      </p:grpSpPr>
      <p:sp>
        <p:nvSpPr>
          <p:cNvPr id="26" name="Google Shape;145;p18">
            <a:extLst>
              <a:ext uri="{FF2B5EF4-FFF2-40B4-BE49-F238E27FC236}">
                <a16:creationId xmlns:a16="http://schemas.microsoft.com/office/drawing/2014/main" id="{6B3A1862-1370-43A1-8F32-384857BEE326}"/>
              </a:ext>
            </a:extLst>
          </p:cNvPr>
          <p:cNvSpPr/>
          <p:nvPr/>
        </p:nvSpPr>
        <p:spPr>
          <a:xfrm>
            <a:off x="315051" y="3691609"/>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a:spLocks noGrp="1"/>
          </p:cNvSpPr>
          <p:nvPr>
            <p:ph type="title"/>
          </p:nvPr>
        </p:nvSpPr>
        <p:spPr>
          <a:xfrm>
            <a:off x="2527050" y="195200"/>
            <a:ext cx="408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200" b="1" dirty="0">
                <a:solidFill>
                  <a:srgbClr val="002060"/>
                </a:solidFill>
              </a:rPr>
              <a:t>Process - </a:t>
            </a:r>
            <a:r>
              <a:rPr lang="fr" sz="4200" i="1" dirty="0">
                <a:solidFill>
                  <a:srgbClr val="002060"/>
                </a:solidFill>
              </a:rPr>
              <a:t>cont</a:t>
            </a:r>
            <a:r>
              <a:rPr lang="fr" sz="4200" i="1" dirty="0">
                <a:solidFill>
                  <a:schemeClr val="tx2"/>
                </a:solidFill>
              </a:rPr>
              <a:t>.</a:t>
            </a:r>
            <a:endParaRPr sz="4200" i="1" dirty="0">
              <a:solidFill>
                <a:schemeClr val="tx2"/>
              </a:solidFill>
            </a:endParaRPr>
          </a:p>
        </p:txBody>
      </p:sp>
      <p:sp>
        <p:nvSpPr>
          <p:cNvPr id="135" name="Google Shape;135;p18"/>
          <p:cNvSpPr/>
          <p:nvPr/>
        </p:nvSpPr>
        <p:spPr>
          <a:xfrm>
            <a:off x="318375" y="1177710"/>
            <a:ext cx="152820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318375" y="1149410"/>
            <a:ext cx="1203900" cy="5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b="1">
                <a:solidFill>
                  <a:schemeClr val="dk1"/>
                </a:solidFill>
              </a:rPr>
              <a:t>Challenges</a:t>
            </a:r>
            <a:endParaRPr>
              <a:solidFill>
                <a:schemeClr val="dk1"/>
              </a:solidFill>
            </a:endParaRPr>
          </a:p>
          <a:p>
            <a:pPr marL="0" lvl="0" indent="0" algn="l" rtl="0">
              <a:spcBef>
                <a:spcPts val="0"/>
              </a:spcBef>
              <a:spcAft>
                <a:spcPts val="0"/>
              </a:spcAft>
              <a:buNone/>
            </a:pPr>
            <a:endParaRPr sz="1150">
              <a:solidFill>
                <a:schemeClr val="dk1"/>
              </a:solidFill>
            </a:endParaRPr>
          </a:p>
        </p:txBody>
      </p:sp>
      <p:sp>
        <p:nvSpPr>
          <p:cNvPr id="137" name="Google Shape;137;p18"/>
          <p:cNvSpPr/>
          <p:nvPr/>
        </p:nvSpPr>
        <p:spPr>
          <a:xfrm>
            <a:off x="318375" y="1657940"/>
            <a:ext cx="29289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p:nvPr/>
        </p:nvSpPr>
        <p:spPr>
          <a:xfrm>
            <a:off x="318375" y="1657940"/>
            <a:ext cx="276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50" b="1" dirty="0">
                <a:solidFill>
                  <a:schemeClr val="dk1"/>
                </a:solidFill>
              </a:rPr>
              <a:t>Fetch: </a:t>
            </a:r>
            <a:r>
              <a:rPr lang="en-CA" sz="1250" b="1" dirty="0" err="1">
                <a:solidFill>
                  <a:schemeClr val="dk1"/>
                </a:solidFill>
              </a:rPr>
              <a:t>PetFinder</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39" name="Google Shape;139;p18"/>
          <p:cNvSpPr/>
          <p:nvPr/>
        </p:nvSpPr>
        <p:spPr>
          <a:xfrm>
            <a:off x="315472" y="2054847"/>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15472" y="2409527"/>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14562" y="2938950"/>
            <a:ext cx="19632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8"/>
          <p:cNvSpPr txBox="1"/>
          <p:nvPr/>
        </p:nvSpPr>
        <p:spPr>
          <a:xfrm>
            <a:off x="314562" y="2938950"/>
            <a:ext cx="1772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50" b="1" dirty="0">
                <a:solidFill>
                  <a:schemeClr val="dk1"/>
                </a:solidFill>
              </a:rPr>
              <a:t>Stripe (Donations)</a:t>
            </a:r>
          </a:p>
          <a:p>
            <a:pPr marL="0" lvl="0" indent="0" algn="l" rtl="0">
              <a:spcBef>
                <a:spcPts val="0"/>
              </a:spcBef>
              <a:spcAft>
                <a:spcPts val="0"/>
              </a:spcAft>
              <a:buNone/>
            </a:pPr>
            <a:endParaRPr sz="1150" dirty="0">
              <a:solidFill>
                <a:schemeClr val="dk1"/>
              </a:solidFill>
            </a:endParaRPr>
          </a:p>
        </p:txBody>
      </p:sp>
      <p:sp>
        <p:nvSpPr>
          <p:cNvPr id="145" name="Google Shape;145;p18"/>
          <p:cNvSpPr/>
          <p:nvPr/>
        </p:nvSpPr>
        <p:spPr>
          <a:xfrm>
            <a:off x="315051" y="3332063"/>
            <a:ext cx="4372200" cy="325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p:nvPr/>
        </p:nvSpPr>
        <p:spPr>
          <a:xfrm>
            <a:off x="293826" y="3332064"/>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A lot of the background work completed</a:t>
            </a:r>
            <a:br>
              <a:rPr lang="en-US" sz="1600" dirty="0">
                <a:latin typeface="+mj-lt"/>
              </a:rPr>
            </a:br>
            <a:endParaRPr sz="1150" dirty="0">
              <a:solidFill>
                <a:schemeClr val="dk1"/>
              </a:solidFill>
              <a:latin typeface="+mj-lt"/>
            </a:endParaRPr>
          </a:p>
        </p:txBody>
      </p:sp>
      <p:sp>
        <p:nvSpPr>
          <p:cNvPr id="149" name="Google Shape;149;p18"/>
          <p:cNvSpPr/>
          <p:nvPr/>
        </p:nvSpPr>
        <p:spPr>
          <a:xfrm rot="10800000">
            <a:off x="7301250" y="1172299"/>
            <a:ext cx="152820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txBox="1"/>
          <p:nvPr/>
        </p:nvSpPr>
        <p:spPr>
          <a:xfrm>
            <a:off x="7675075" y="1148449"/>
            <a:ext cx="1203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b="1">
                <a:solidFill>
                  <a:schemeClr val="dk1"/>
                </a:solidFill>
              </a:rPr>
              <a:t>Successes</a:t>
            </a:r>
            <a:endParaRPr sz="1150">
              <a:solidFill>
                <a:schemeClr val="dk1"/>
              </a:solidFill>
            </a:endParaRPr>
          </a:p>
        </p:txBody>
      </p:sp>
      <p:sp>
        <p:nvSpPr>
          <p:cNvPr id="151" name="Google Shape;151;p18"/>
          <p:cNvSpPr/>
          <p:nvPr/>
        </p:nvSpPr>
        <p:spPr>
          <a:xfrm rot="10800000">
            <a:off x="5631750" y="1657941"/>
            <a:ext cx="31977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10800000">
            <a:off x="5631750" y="2110512"/>
            <a:ext cx="3197700"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6178213" y="1335557"/>
            <a:ext cx="2676000"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solidFill>
                <a:schemeClr val="dk1"/>
              </a:solidFill>
            </a:endParaRPr>
          </a:p>
          <a:p>
            <a:pPr marL="0" lvl="0" indent="0" algn="r" rtl="0">
              <a:spcBef>
                <a:spcPts val="0"/>
              </a:spcBef>
              <a:spcAft>
                <a:spcPts val="0"/>
              </a:spcAft>
              <a:buNone/>
            </a:pPr>
            <a:r>
              <a:rPr lang="fr" sz="1150" dirty="0">
                <a:solidFill>
                  <a:schemeClr val="dk1"/>
                </a:solidFill>
              </a:rPr>
              <a:t>Great communication throughout the project</a:t>
            </a:r>
            <a:endParaRPr sz="1150" dirty="0">
              <a:solidFill>
                <a:schemeClr val="dk1"/>
              </a:solidFill>
            </a:endParaRPr>
          </a:p>
        </p:txBody>
      </p:sp>
      <p:sp>
        <p:nvSpPr>
          <p:cNvPr id="155" name="Google Shape;155;p18"/>
          <p:cNvSpPr/>
          <p:nvPr/>
        </p:nvSpPr>
        <p:spPr>
          <a:xfrm rot="10800000">
            <a:off x="5631750" y="2555591"/>
            <a:ext cx="3197700" cy="933181"/>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p18">
            <a:extLst>
              <a:ext uri="{FF2B5EF4-FFF2-40B4-BE49-F238E27FC236}">
                <a16:creationId xmlns:a16="http://schemas.microsoft.com/office/drawing/2014/main" id="{413F3EAC-A6AD-4F40-88F9-D334BAE83A18}"/>
              </a:ext>
            </a:extLst>
          </p:cNvPr>
          <p:cNvSpPr txBox="1"/>
          <p:nvPr/>
        </p:nvSpPr>
        <p:spPr>
          <a:xfrm>
            <a:off x="6188826" y="2027217"/>
            <a:ext cx="2676000" cy="53857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fr" sz="1150" dirty="0">
                <a:solidFill>
                  <a:schemeClr val="dk1"/>
                </a:solidFill>
              </a:rPr>
              <a:t>Seemless github control between group members</a:t>
            </a:r>
            <a:endParaRPr sz="1150" dirty="0">
              <a:solidFill>
                <a:schemeClr val="dk1"/>
              </a:solidFill>
            </a:endParaRPr>
          </a:p>
        </p:txBody>
      </p:sp>
      <p:sp>
        <p:nvSpPr>
          <p:cNvPr id="30" name="TextBox 29">
            <a:extLst>
              <a:ext uri="{FF2B5EF4-FFF2-40B4-BE49-F238E27FC236}">
                <a16:creationId xmlns:a16="http://schemas.microsoft.com/office/drawing/2014/main" id="{39565580-44C0-4D1D-943F-BE47F28A3AAF}"/>
              </a:ext>
            </a:extLst>
          </p:cNvPr>
          <p:cNvSpPr txBox="1"/>
          <p:nvPr/>
        </p:nvSpPr>
        <p:spPr>
          <a:xfrm>
            <a:off x="293814" y="3718553"/>
            <a:ext cx="4150734" cy="276999"/>
          </a:xfrm>
          <a:prstGeom prst="rect">
            <a:avLst/>
          </a:prstGeom>
          <a:noFill/>
        </p:spPr>
        <p:txBody>
          <a:bodyPr wrap="square">
            <a:spAutoFit/>
          </a:bodyPr>
          <a:lstStyle/>
          <a:p>
            <a:r>
              <a:rPr lang="en-US" sz="1200" dirty="0">
                <a:solidFill>
                  <a:schemeClr val="tx1"/>
                </a:solidFill>
                <a:latin typeface="+mj-lt"/>
              </a:rPr>
              <a:t>Could not get it to work correctly</a:t>
            </a:r>
            <a:endParaRPr lang="en-CA" sz="1200" dirty="0">
              <a:solidFill>
                <a:schemeClr val="tx1"/>
              </a:solidFill>
            </a:endParaRPr>
          </a:p>
        </p:txBody>
      </p:sp>
      <p:sp>
        <p:nvSpPr>
          <p:cNvPr id="35" name="Google Shape;146;p18">
            <a:extLst>
              <a:ext uri="{FF2B5EF4-FFF2-40B4-BE49-F238E27FC236}">
                <a16:creationId xmlns:a16="http://schemas.microsoft.com/office/drawing/2014/main" id="{0B185813-1CAA-48AE-A3ED-42A11ADCCA6A}"/>
              </a:ext>
            </a:extLst>
          </p:cNvPr>
          <p:cNvSpPr txBox="1"/>
          <p:nvPr/>
        </p:nvSpPr>
        <p:spPr>
          <a:xfrm>
            <a:off x="244800" y="4013377"/>
            <a:ext cx="105162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0" i="1" dirty="0">
                <a:solidFill>
                  <a:schemeClr val="accent1"/>
                </a:solidFill>
                <a:effectLst/>
                <a:latin typeface="+mj-lt"/>
              </a:rPr>
              <a:t>For Starters</a:t>
            </a:r>
            <a:endParaRPr sz="1150" dirty="0">
              <a:solidFill>
                <a:schemeClr val="dk1"/>
              </a:solidFill>
              <a:latin typeface="+mj-lt"/>
            </a:endParaRPr>
          </a:p>
        </p:txBody>
      </p:sp>
      <p:sp>
        <p:nvSpPr>
          <p:cNvPr id="36" name="Google Shape;146;p18">
            <a:extLst>
              <a:ext uri="{FF2B5EF4-FFF2-40B4-BE49-F238E27FC236}">
                <a16:creationId xmlns:a16="http://schemas.microsoft.com/office/drawing/2014/main" id="{ECF39C01-4301-4223-8109-196C66CB0A96}"/>
              </a:ext>
            </a:extLst>
          </p:cNvPr>
          <p:cNvSpPr txBox="1"/>
          <p:nvPr/>
        </p:nvSpPr>
        <p:spPr>
          <a:xfrm>
            <a:off x="5993879" y="2507880"/>
            <a:ext cx="2870947" cy="128493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1200" b="0" i="0" dirty="0">
                <a:solidFill>
                  <a:schemeClr val="tx1"/>
                </a:solidFill>
                <a:effectLst/>
                <a:latin typeface="+mj-lt"/>
              </a:rPr>
              <a:t>Quickly </a:t>
            </a:r>
            <a:r>
              <a:rPr lang="en-US" sz="1200" dirty="0">
                <a:solidFill>
                  <a:schemeClr val="tx1"/>
                </a:solidFill>
                <a:latin typeface="+mj-lt"/>
              </a:rPr>
              <a:t>realizing the short timeline for delivery and choosing an app that would be like other apps we built to help ensure that we have an MVP by presentations</a:t>
            </a:r>
            <a:br>
              <a:rPr lang="en-US" sz="1600" dirty="0">
                <a:latin typeface="+mj-lt"/>
              </a:rPr>
            </a:br>
            <a:endParaRPr sz="1150" dirty="0">
              <a:solidFill>
                <a:schemeClr val="dk1"/>
              </a:solidFill>
              <a:latin typeface="+mj-lt"/>
            </a:endParaRPr>
          </a:p>
        </p:txBody>
      </p:sp>
      <p:sp>
        <p:nvSpPr>
          <p:cNvPr id="40" name="Google Shape;146;p18">
            <a:extLst>
              <a:ext uri="{FF2B5EF4-FFF2-40B4-BE49-F238E27FC236}">
                <a16:creationId xmlns:a16="http://schemas.microsoft.com/office/drawing/2014/main" id="{57C0C428-1A8F-48F1-9FC3-7437A107C669}"/>
              </a:ext>
            </a:extLst>
          </p:cNvPr>
          <p:cNvSpPr txBox="1"/>
          <p:nvPr/>
        </p:nvSpPr>
        <p:spPr>
          <a:xfrm>
            <a:off x="315484" y="2032867"/>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Fetching data</a:t>
            </a:r>
            <a:br>
              <a:rPr lang="en-US" sz="1600" dirty="0">
                <a:latin typeface="+mj-lt"/>
              </a:rPr>
            </a:br>
            <a:endParaRPr sz="1150" dirty="0">
              <a:solidFill>
                <a:schemeClr val="dk1"/>
              </a:solidFill>
              <a:latin typeface="+mj-lt"/>
            </a:endParaRPr>
          </a:p>
        </p:txBody>
      </p:sp>
      <p:sp>
        <p:nvSpPr>
          <p:cNvPr id="41" name="Google Shape;146;p18">
            <a:extLst>
              <a:ext uri="{FF2B5EF4-FFF2-40B4-BE49-F238E27FC236}">
                <a16:creationId xmlns:a16="http://schemas.microsoft.com/office/drawing/2014/main" id="{7A8C76DD-C16E-4120-B6CE-E7E24BDA9FED}"/>
              </a:ext>
            </a:extLst>
          </p:cNvPr>
          <p:cNvSpPr txBox="1"/>
          <p:nvPr/>
        </p:nvSpPr>
        <p:spPr>
          <a:xfrm>
            <a:off x="286688" y="2397353"/>
            <a:ext cx="4329888" cy="5462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tx1"/>
                </a:solidFill>
                <a:latin typeface="+mj-lt"/>
              </a:rPr>
              <a:t>Getting data to render into “pet” cards</a:t>
            </a:r>
            <a:br>
              <a:rPr lang="en-US" sz="1600" dirty="0">
                <a:latin typeface="+mj-lt"/>
              </a:rPr>
            </a:br>
            <a:endParaRPr sz="1150" dirty="0">
              <a:solidFill>
                <a:schemeClr val="dk1"/>
              </a:solidFill>
              <a:latin typeface="+mj-lt"/>
            </a:endParaRPr>
          </a:p>
        </p:txBody>
      </p:sp>
      <p:sp>
        <p:nvSpPr>
          <p:cNvPr id="2" name="Slide Number Placeholder 1">
            <a:extLst>
              <a:ext uri="{FF2B5EF4-FFF2-40B4-BE49-F238E27FC236}">
                <a16:creationId xmlns:a16="http://schemas.microsoft.com/office/drawing/2014/main" id="{E715FA7C-72C8-4A18-A239-4D653076F084}"/>
              </a:ext>
            </a:extLst>
          </p:cNvPr>
          <p:cNvSpPr>
            <a:spLocks noGrp="1"/>
          </p:cNvSpPr>
          <p:nvPr>
            <p:ph type="sldNum" idx="12"/>
          </p:nvPr>
        </p:nvSpPr>
        <p:spPr>
          <a:xfrm>
            <a:off x="8472458" y="4808690"/>
            <a:ext cx="548700" cy="393600"/>
          </a:xfrm>
        </p:spPr>
        <p:txBody>
          <a:bodyPr/>
          <a:lstStyle/>
          <a:p>
            <a:pPr marL="0" lvl="0" indent="0" algn="r" rtl="0">
              <a:spcBef>
                <a:spcPts val="0"/>
              </a:spcBef>
              <a:spcAft>
                <a:spcPts val="0"/>
              </a:spcAft>
              <a:buNone/>
            </a:pPr>
            <a:fld id="{00000000-1234-1234-1234-123412341234}" type="slidenum">
              <a:rPr lang="fr" smtClean="0"/>
              <a:t>10</a:t>
            </a:fld>
            <a:endParaRPr lang="fr"/>
          </a:p>
        </p:txBody>
      </p:sp>
      <p:pic>
        <p:nvPicPr>
          <p:cNvPr id="45" name="Picture 44" descr="A silhouette of a dog in front of a full moon&#10;&#10;Description automatically generated with medium confidence">
            <a:extLst>
              <a:ext uri="{FF2B5EF4-FFF2-40B4-BE49-F238E27FC236}">
                <a16:creationId xmlns:a16="http://schemas.microsoft.com/office/drawing/2014/main" id="{849C97E7-0963-4DC6-8DDF-5E4B70628405}"/>
              </a:ext>
            </a:extLst>
          </p:cNvPr>
          <p:cNvPicPr>
            <a:picLocks noChangeAspect="1"/>
          </p:cNvPicPr>
          <p:nvPr/>
        </p:nvPicPr>
        <p:blipFill>
          <a:blip r:embed="rId3"/>
          <a:stretch>
            <a:fillRect/>
          </a:stretch>
        </p:blipFill>
        <p:spPr>
          <a:xfrm flipH="1">
            <a:off x="244800" y="244800"/>
            <a:ext cx="849217" cy="846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3647900" y="198550"/>
            <a:ext cx="410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4200" b="1" dirty="0">
                <a:solidFill>
                  <a:srgbClr val="002060"/>
                </a:solidFill>
              </a:rPr>
              <a:t>Demo</a:t>
            </a:r>
            <a:endParaRPr sz="4200" b="1" dirty="0">
              <a:solidFill>
                <a:srgbClr val="002060"/>
              </a:solidFill>
            </a:endParaRPr>
          </a:p>
        </p:txBody>
      </p:sp>
      <p:sp>
        <p:nvSpPr>
          <p:cNvPr id="2" name="Slide Number Placeholder 1">
            <a:extLst>
              <a:ext uri="{FF2B5EF4-FFF2-40B4-BE49-F238E27FC236}">
                <a16:creationId xmlns:a16="http://schemas.microsoft.com/office/drawing/2014/main" id="{AC0867A4-0AFE-482A-B06E-27EA30E9EB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11</a:t>
            </a:fld>
            <a:endParaRPr lang="fr"/>
          </a:p>
        </p:txBody>
      </p:sp>
      <p:pic>
        <p:nvPicPr>
          <p:cNvPr id="5" name="Picture 4" descr="A silhouette of a dog in front of a full moon&#10;&#10;Description automatically generated with medium confidence">
            <a:extLst>
              <a:ext uri="{FF2B5EF4-FFF2-40B4-BE49-F238E27FC236}">
                <a16:creationId xmlns:a16="http://schemas.microsoft.com/office/drawing/2014/main" id="{0800AA45-D8BD-4A28-8A94-3BA9687DAA83}"/>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1423950" y="181150"/>
            <a:ext cx="6296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2920" b="1" dirty="0">
                <a:solidFill>
                  <a:srgbClr val="002060"/>
                </a:solidFill>
              </a:rPr>
              <a:t>Directions for Future Development</a:t>
            </a:r>
            <a:endParaRPr sz="2920" b="1" dirty="0">
              <a:solidFill>
                <a:srgbClr val="002060"/>
              </a:solidFill>
            </a:endParaRPr>
          </a:p>
        </p:txBody>
      </p:sp>
      <p:sp>
        <p:nvSpPr>
          <p:cNvPr id="169" name="Google Shape;169;p20"/>
          <p:cNvSpPr/>
          <p:nvPr/>
        </p:nvSpPr>
        <p:spPr>
          <a:xfrm>
            <a:off x="614250" y="2083500"/>
            <a:ext cx="976500" cy="976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777900" y="236400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dirty="0">
                <a:solidFill>
                  <a:schemeClr val="dk1"/>
                </a:solidFill>
              </a:rPr>
              <a:t>V 1.0</a:t>
            </a:r>
            <a:endParaRPr sz="1150" dirty="0">
              <a:solidFill>
                <a:schemeClr val="dk1"/>
              </a:solidFill>
            </a:endParaRPr>
          </a:p>
        </p:txBody>
      </p:sp>
      <p:sp>
        <p:nvSpPr>
          <p:cNvPr id="171" name="Google Shape;171;p20"/>
          <p:cNvSpPr/>
          <p:nvPr/>
        </p:nvSpPr>
        <p:spPr>
          <a:xfrm>
            <a:off x="1716500" y="2285400"/>
            <a:ext cx="1160100" cy="5727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2968950" y="1640550"/>
            <a:ext cx="1862400" cy="18624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1918950" y="236400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a:solidFill>
                  <a:schemeClr val="dk1"/>
                </a:solidFill>
              </a:rPr>
              <a:t>V 2.0</a:t>
            </a:r>
            <a:endParaRPr sz="1150">
              <a:solidFill>
                <a:schemeClr val="dk1"/>
              </a:solidFill>
            </a:endParaRPr>
          </a:p>
        </p:txBody>
      </p:sp>
      <p:sp>
        <p:nvSpPr>
          <p:cNvPr id="175" name="Google Shape;175;p20"/>
          <p:cNvSpPr/>
          <p:nvPr/>
        </p:nvSpPr>
        <p:spPr>
          <a:xfrm>
            <a:off x="4923700" y="2301150"/>
            <a:ext cx="1160100" cy="572700"/>
          </a:xfrm>
          <a:prstGeom prst="rightArrow">
            <a:avLst>
              <a:gd name="adj1" fmla="val 50000"/>
              <a:gd name="adj2" fmla="val 5000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txBox="1"/>
          <p:nvPr/>
        </p:nvSpPr>
        <p:spPr>
          <a:xfrm>
            <a:off x="5126150" y="2379750"/>
            <a:ext cx="649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a:solidFill>
                  <a:schemeClr val="dk1"/>
                </a:solidFill>
              </a:rPr>
              <a:t>V 3.0</a:t>
            </a:r>
            <a:endParaRPr sz="1150">
              <a:solidFill>
                <a:schemeClr val="dk1"/>
              </a:solidFill>
            </a:endParaRPr>
          </a:p>
        </p:txBody>
      </p:sp>
      <p:sp>
        <p:nvSpPr>
          <p:cNvPr id="177" name="Google Shape;177;p20"/>
          <p:cNvSpPr/>
          <p:nvPr/>
        </p:nvSpPr>
        <p:spPr>
          <a:xfrm>
            <a:off x="6176150" y="1467300"/>
            <a:ext cx="2208900" cy="2208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p18">
            <a:extLst>
              <a:ext uri="{FF2B5EF4-FFF2-40B4-BE49-F238E27FC236}">
                <a16:creationId xmlns:a16="http://schemas.microsoft.com/office/drawing/2014/main" id="{1DEFA6D3-9064-4F92-B2E4-93043A9FB07E}"/>
              </a:ext>
            </a:extLst>
          </p:cNvPr>
          <p:cNvSpPr txBox="1"/>
          <p:nvPr/>
        </p:nvSpPr>
        <p:spPr>
          <a:xfrm>
            <a:off x="3041438" y="1856546"/>
            <a:ext cx="1707129" cy="14619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dirty="0">
              <a:solidFill>
                <a:schemeClr val="dk1"/>
              </a:solidFill>
            </a:endParaRPr>
          </a:p>
          <a:p>
            <a:pPr marL="0" lvl="0" indent="0" algn="ctr" rtl="0">
              <a:spcBef>
                <a:spcPts val="0"/>
              </a:spcBef>
              <a:spcAft>
                <a:spcPts val="0"/>
              </a:spcAft>
              <a:buNone/>
            </a:pPr>
            <a:r>
              <a:rPr lang="fr" sz="1200" dirty="0">
                <a:solidFill>
                  <a:schemeClr val="dk1"/>
                </a:solidFill>
              </a:rPr>
              <a:t>We will filter search results so that only pets in the user’s area display</a:t>
            </a:r>
          </a:p>
          <a:p>
            <a:pPr marL="0" lvl="0" indent="0" algn="ctr" rtl="0">
              <a:spcBef>
                <a:spcPts val="0"/>
              </a:spcBef>
              <a:spcAft>
                <a:spcPts val="0"/>
              </a:spcAft>
              <a:buNone/>
            </a:pPr>
            <a:endParaRPr lang="fr" sz="1150" dirty="0">
              <a:solidFill>
                <a:schemeClr val="dk1"/>
              </a:solidFill>
            </a:endParaRPr>
          </a:p>
          <a:p>
            <a:pPr marL="0" lvl="0" indent="0" algn="ctr" rtl="0">
              <a:spcBef>
                <a:spcPts val="0"/>
              </a:spcBef>
              <a:spcAft>
                <a:spcPts val="0"/>
              </a:spcAft>
              <a:buNone/>
            </a:pPr>
            <a:endParaRPr sz="1150" dirty="0">
              <a:solidFill>
                <a:schemeClr val="dk1"/>
              </a:solidFill>
            </a:endParaRPr>
          </a:p>
        </p:txBody>
      </p:sp>
      <p:sp>
        <p:nvSpPr>
          <p:cNvPr id="14" name="Google Shape;154;p18">
            <a:extLst>
              <a:ext uri="{FF2B5EF4-FFF2-40B4-BE49-F238E27FC236}">
                <a16:creationId xmlns:a16="http://schemas.microsoft.com/office/drawing/2014/main" id="{EFF0D7E2-E63C-400A-B0AC-633698300A61}"/>
              </a:ext>
            </a:extLst>
          </p:cNvPr>
          <p:cNvSpPr txBox="1"/>
          <p:nvPr/>
        </p:nvSpPr>
        <p:spPr>
          <a:xfrm>
            <a:off x="6381982" y="1959729"/>
            <a:ext cx="1797235" cy="110027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1200" dirty="0">
                <a:solidFill>
                  <a:schemeClr val="dk1"/>
                </a:solidFill>
              </a:rPr>
              <a:t>Set up the app with Stripe and the required payment protection to accept donations</a:t>
            </a:r>
            <a:endParaRPr lang="fr" sz="1150" dirty="0">
              <a:solidFill>
                <a:schemeClr val="dk1"/>
              </a:solidFill>
            </a:endParaRPr>
          </a:p>
          <a:p>
            <a:pPr marL="0" lvl="0" indent="0" algn="ctr" rtl="0">
              <a:spcBef>
                <a:spcPts val="0"/>
              </a:spcBef>
              <a:spcAft>
                <a:spcPts val="0"/>
              </a:spcAft>
              <a:buNone/>
            </a:pPr>
            <a:endParaRPr sz="1150" dirty="0">
              <a:solidFill>
                <a:schemeClr val="dk1"/>
              </a:solidFill>
            </a:endParaRPr>
          </a:p>
        </p:txBody>
      </p:sp>
      <p:sp>
        <p:nvSpPr>
          <p:cNvPr id="2" name="Slide Number Placeholder 1">
            <a:extLst>
              <a:ext uri="{FF2B5EF4-FFF2-40B4-BE49-F238E27FC236}">
                <a16:creationId xmlns:a16="http://schemas.microsoft.com/office/drawing/2014/main" id="{4ED6D698-905B-468E-8C0C-90A66C6197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12</a:t>
            </a:fld>
            <a:endParaRPr lang="fr"/>
          </a:p>
        </p:txBody>
      </p:sp>
      <p:pic>
        <p:nvPicPr>
          <p:cNvPr id="16" name="Picture 15" descr="A silhouette of a dog in front of a full moon&#10;&#10;Description automatically generated with medium confidence">
            <a:extLst>
              <a:ext uri="{FF2B5EF4-FFF2-40B4-BE49-F238E27FC236}">
                <a16:creationId xmlns:a16="http://schemas.microsoft.com/office/drawing/2014/main" id="{E1B74582-17ED-4E8D-B1C3-FBCE255B7599}"/>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a:stretch>
        </a:blipFill>
        <a:effectLst/>
      </p:bgPr>
    </p:bg>
    <p:spTree>
      <p:nvGrpSpPr>
        <p:cNvPr id="1" name="Shape 182"/>
        <p:cNvGrpSpPr/>
        <p:nvPr/>
      </p:nvGrpSpPr>
      <p:grpSpPr>
        <a:xfrm>
          <a:off x="0" y="0"/>
          <a:ext cx="0" cy="0"/>
          <a:chOff x="0" y="0"/>
          <a:chExt cx="0" cy="0"/>
        </a:xfrm>
      </p:grpSpPr>
      <p:sp>
        <p:nvSpPr>
          <p:cNvPr id="183" name="Google Shape;183;p21"/>
          <p:cNvSpPr/>
          <p:nvPr/>
        </p:nvSpPr>
        <p:spPr>
          <a:xfrm rot="10800000">
            <a:off x="1235165" y="4330000"/>
            <a:ext cx="7813610" cy="7287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2028542" y="4330000"/>
            <a:ext cx="6886858" cy="828000"/>
          </a:xfrm>
          <a:prstGeom prst="rect">
            <a:avLst/>
          </a:prstGeom>
          <a:noFill/>
        </p:spPr>
        <p:txBody>
          <a:bodyPr spcFirstLastPara="1" wrap="square" lIns="91425" tIns="91425" rIns="91425" bIns="91425" anchor="t" anchorCtr="0">
            <a:noAutofit/>
          </a:bodyPr>
          <a:lstStyle/>
          <a:p>
            <a:pPr marL="0" lvl="0" indent="0" algn="r" rtl="0">
              <a:spcBef>
                <a:spcPts val="0"/>
              </a:spcBef>
              <a:spcAft>
                <a:spcPts val="0"/>
              </a:spcAft>
              <a:buSzPts val="440"/>
              <a:buNone/>
            </a:pPr>
            <a:r>
              <a:rPr lang="fr" sz="1420" b="1" dirty="0">
                <a:solidFill>
                  <a:schemeClr val="dk1"/>
                </a:solidFill>
                <a:latin typeface="+mj-lt"/>
              </a:rPr>
              <a:t>Deployed : </a:t>
            </a:r>
            <a:r>
              <a:rPr lang="en-CA" sz="1420" b="1" dirty="0">
                <a:solidFill>
                  <a:srgbClr val="002060"/>
                </a:solidFill>
                <a:latin typeface="+mj-lt"/>
                <a:hlinkClick r:id="rId4">
                  <a:extLst>
                    <a:ext uri="{A12FA001-AC4F-418D-AE19-62706E023703}">
                      <ahyp:hlinkClr xmlns:ahyp="http://schemas.microsoft.com/office/drawing/2018/hyperlinkcolor" val="tx"/>
                    </a:ext>
                  </a:extLst>
                </a:hlinkClick>
              </a:rPr>
              <a:t>https://cryptic-hollows-09419.herokuapp.com/</a:t>
            </a:r>
            <a:r>
              <a:rPr lang="en-CA" sz="1420" b="1" dirty="0">
                <a:solidFill>
                  <a:srgbClr val="002060"/>
                </a:solidFill>
                <a:latin typeface="+mj-lt"/>
              </a:rPr>
              <a:t> </a:t>
            </a:r>
            <a:r>
              <a:rPr lang="fr" sz="1420" b="1" dirty="0">
                <a:solidFill>
                  <a:schemeClr val="dk1"/>
                </a:solidFill>
                <a:latin typeface="+mj-lt"/>
              </a:rPr>
              <a:t>  </a:t>
            </a:r>
          </a:p>
          <a:p>
            <a:pPr marL="0" lvl="0" indent="0" algn="r" rtl="0">
              <a:spcBef>
                <a:spcPts val="0"/>
              </a:spcBef>
              <a:spcAft>
                <a:spcPts val="0"/>
              </a:spcAft>
              <a:buSzPts val="440"/>
              <a:buNone/>
            </a:pPr>
            <a:r>
              <a:rPr lang="en-US" sz="1420" b="1" dirty="0">
                <a:solidFill>
                  <a:schemeClr val="dk1"/>
                </a:solidFill>
              </a:rPr>
              <a:t>GitHub Repo : </a:t>
            </a:r>
            <a:r>
              <a:rPr lang="en-US" sz="1420" b="1" u="sng" dirty="0">
                <a:solidFill>
                  <a:srgbClr val="002060"/>
                </a:solidFill>
                <a:hlinkClick r:id="rId5">
                  <a:extLst>
                    <a:ext uri="{A12FA001-AC4F-418D-AE19-62706E023703}">
                      <ahyp:hlinkClr xmlns:ahyp="http://schemas.microsoft.com/office/drawing/2018/hyperlinkcolor" val="tx"/>
                    </a:ext>
                  </a:extLst>
                </a:hlinkClick>
              </a:rPr>
              <a:t>https://github.com/adamgmcfadden/Bark-Side-of-the-Moon</a:t>
            </a:r>
            <a:r>
              <a:rPr lang="en-US" sz="1420" b="1" u="sng" dirty="0">
                <a:solidFill>
                  <a:srgbClr val="002060"/>
                </a:solidFill>
              </a:rPr>
              <a:t> </a:t>
            </a:r>
            <a:endParaRPr lang="en-US" sz="1420" b="1" dirty="0">
              <a:solidFill>
                <a:srgbClr val="002060"/>
              </a:solidFill>
            </a:endParaRPr>
          </a:p>
          <a:p>
            <a:pPr marL="0" lvl="0" indent="0" algn="ctr" rtl="0">
              <a:spcBef>
                <a:spcPts val="1200"/>
              </a:spcBef>
              <a:spcAft>
                <a:spcPts val="1200"/>
              </a:spcAft>
              <a:buSzPts val="440"/>
              <a:buNone/>
            </a:pPr>
            <a:endParaRPr sz="1420" b="1" dirty="0">
              <a:solidFill>
                <a:schemeClr val="dk1"/>
              </a:solidFill>
            </a:endParaRPr>
          </a:p>
        </p:txBody>
      </p:sp>
      <p:sp>
        <p:nvSpPr>
          <p:cNvPr id="2" name="Slide Number Placeholder 1">
            <a:extLst>
              <a:ext uri="{FF2B5EF4-FFF2-40B4-BE49-F238E27FC236}">
                <a16:creationId xmlns:a16="http://schemas.microsoft.com/office/drawing/2014/main" id="{1CA56DD9-3269-4CFB-AD62-0046EB3D9B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13</a:t>
            </a:fld>
            <a:endParaRPr lang="fr" dirty="0"/>
          </a:p>
        </p:txBody>
      </p:sp>
      <p:pic>
        <p:nvPicPr>
          <p:cNvPr id="6" name="Picture 5" descr="A silhouette of a dog in front of a full moon&#10;&#10;Description automatically generated with medium confidence">
            <a:extLst>
              <a:ext uri="{FF2B5EF4-FFF2-40B4-BE49-F238E27FC236}">
                <a16:creationId xmlns:a16="http://schemas.microsoft.com/office/drawing/2014/main" id="{E646F12C-30A7-4D0A-8085-C575050D2C6A}"/>
              </a:ext>
            </a:extLst>
          </p:cNvPr>
          <p:cNvPicPr>
            <a:picLocks noChangeAspect="1"/>
          </p:cNvPicPr>
          <p:nvPr/>
        </p:nvPicPr>
        <p:blipFill>
          <a:blip r:embed="rId6"/>
          <a:stretch>
            <a:fillRect/>
          </a:stretch>
        </p:blipFill>
        <p:spPr>
          <a:xfrm flipH="1">
            <a:off x="244800" y="242888"/>
            <a:ext cx="849217" cy="8463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591550" y="243321"/>
            <a:ext cx="3960900" cy="572700"/>
          </a:xfrm>
          <a:prstGeom prst="rect">
            <a:avLst/>
          </a:prstGeom>
        </p:spPr>
        <p:txBody>
          <a:bodyPr spcFirstLastPara="1" wrap="square" lIns="180000" tIns="91425" rIns="91425" bIns="91425" anchor="t" anchorCtr="0">
            <a:noAutofit/>
          </a:bodyPr>
          <a:lstStyle/>
          <a:p>
            <a:pPr marL="0" lvl="0" indent="0" algn="l" rtl="0">
              <a:spcBef>
                <a:spcPts val="0"/>
              </a:spcBef>
              <a:spcAft>
                <a:spcPts val="0"/>
              </a:spcAft>
              <a:buSzPts val="990"/>
              <a:buNone/>
            </a:pPr>
            <a:r>
              <a:rPr lang="fr" sz="4220" b="1" dirty="0">
                <a:solidFill>
                  <a:srgbClr val="002060"/>
                </a:solidFill>
              </a:rPr>
              <a:t>Elevator Pitch</a:t>
            </a:r>
            <a:endParaRPr sz="4220" b="1" dirty="0">
              <a:solidFill>
                <a:srgbClr val="002060"/>
              </a:solidFill>
            </a:endParaRPr>
          </a:p>
        </p:txBody>
      </p:sp>
      <p:sp>
        <p:nvSpPr>
          <p:cNvPr id="63" name="Google Shape;63;p14"/>
          <p:cNvSpPr/>
          <p:nvPr/>
        </p:nvSpPr>
        <p:spPr>
          <a:xfrm rot="10800000">
            <a:off x="150150" y="2978963"/>
            <a:ext cx="8843700" cy="1115054"/>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121850" y="1839350"/>
            <a:ext cx="8843700" cy="8174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4"/>
          <p:cNvSpPr txBox="1">
            <a:spLocks noGrp="1"/>
          </p:cNvSpPr>
          <p:nvPr>
            <p:ph type="body" idx="1"/>
          </p:nvPr>
        </p:nvSpPr>
        <p:spPr>
          <a:xfrm>
            <a:off x="325450" y="1865823"/>
            <a:ext cx="8506800" cy="7059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1400" dirty="0">
                <a:solidFill>
                  <a:schemeClr val="dk1"/>
                </a:solidFill>
              </a:rPr>
              <a:t>Have you ever wanted to find your next fur-ever friend and found it difficult to connect to animals in need that fit your requirements? </a:t>
            </a:r>
            <a:endParaRPr lang="en-CA" sz="1550" dirty="0">
              <a:solidFill>
                <a:schemeClr val="dk1"/>
              </a:solidFill>
            </a:endParaRPr>
          </a:p>
        </p:txBody>
      </p:sp>
      <p:sp>
        <p:nvSpPr>
          <p:cNvPr id="10" name="Google Shape;65;p14">
            <a:extLst>
              <a:ext uri="{FF2B5EF4-FFF2-40B4-BE49-F238E27FC236}">
                <a16:creationId xmlns:a16="http://schemas.microsoft.com/office/drawing/2014/main" id="{089BB272-1560-4D89-B17A-C4EAC6C976BE}"/>
              </a:ext>
            </a:extLst>
          </p:cNvPr>
          <p:cNvSpPr txBox="1">
            <a:spLocks/>
          </p:cNvSpPr>
          <p:nvPr/>
        </p:nvSpPr>
        <p:spPr>
          <a:xfrm>
            <a:off x="457200" y="2875101"/>
            <a:ext cx="8199750" cy="160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spcBef>
                <a:spcPts val="1200"/>
              </a:spcBef>
              <a:spcAft>
                <a:spcPts val="1200"/>
              </a:spcAft>
              <a:buFont typeface="Arial"/>
              <a:buNone/>
            </a:pPr>
            <a:r>
              <a:rPr lang="en-US" sz="1400" dirty="0">
                <a:solidFill>
                  <a:schemeClr val="dk1"/>
                </a:solidFill>
              </a:rPr>
              <a:t>Our site connects potential pet owners to rescue organizations that provide all the data one could need on each adoptable pet so that the new owners can make informed decisions before bringing a fur-friend home. </a:t>
            </a:r>
          </a:p>
        </p:txBody>
      </p:sp>
      <p:sp>
        <p:nvSpPr>
          <p:cNvPr id="3" name="Slide Number Placeholder 2">
            <a:extLst>
              <a:ext uri="{FF2B5EF4-FFF2-40B4-BE49-F238E27FC236}">
                <a16:creationId xmlns:a16="http://schemas.microsoft.com/office/drawing/2014/main" id="{A049EDF4-5553-4167-90FD-98C3BF17C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2</a:t>
            </a:fld>
            <a:endParaRPr lang="fr"/>
          </a:p>
        </p:txBody>
      </p:sp>
      <p:pic>
        <p:nvPicPr>
          <p:cNvPr id="11" name="Picture 10" descr="A silhouette of a dog in front of a full moon&#10;&#10;Description automatically generated with medium confidence">
            <a:extLst>
              <a:ext uri="{FF2B5EF4-FFF2-40B4-BE49-F238E27FC236}">
                <a16:creationId xmlns:a16="http://schemas.microsoft.com/office/drawing/2014/main" id="{CAFF46E6-5E6E-42B1-8664-B0EEBAD5F085}"/>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705175"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Description</a:t>
            </a:r>
            <a:r>
              <a:rPr lang="fr" b="1" dirty="0">
                <a:solidFill>
                  <a:srgbClr val="002060"/>
                </a:solidFill>
              </a:rPr>
              <a:t> </a:t>
            </a:r>
            <a:endParaRPr b="1" dirty="0">
              <a:solidFill>
                <a:srgbClr val="002060"/>
              </a:solidFill>
            </a:endParaRPr>
          </a:p>
        </p:txBody>
      </p:sp>
      <p:sp>
        <p:nvSpPr>
          <p:cNvPr id="71" name="Google Shape;71;p15"/>
          <p:cNvSpPr/>
          <p:nvPr/>
        </p:nvSpPr>
        <p:spPr>
          <a:xfrm>
            <a:off x="332525" y="1304943"/>
            <a:ext cx="44007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txBox="1">
            <a:spLocks noGrp="1"/>
          </p:cNvSpPr>
          <p:nvPr>
            <p:ph type="body" idx="1"/>
          </p:nvPr>
        </p:nvSpPr>
        <p:spPr>
          <a:xfrm>
            <a:off x="304775" y="1069190"/>
            <a:ext cx="4506900" cy="717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spcBef>
                <a:spcPts val="1200"/>
              </a:spcBef>
              <a:spcAft>
                <a:spcPts val="0"/>
              </a:spcAft>
              <a:buNone/>
            </a:pPr>
            <a:r>
              <a:rPr lang="fr" sz="4800" dirty="0">
                <a:solidFill>
                  <a:schemeClr val="dk1"/>
                </a:solidFill>
              </a:rPr>
              <a:t>GIVEN </a:t>
            </a:r>
            <a:r>
              <a:rPr lang="en-CA" sz="4800" dirty="0">
                <a:solidFill>
                  <a:schemeClr val="dk1"/>
                </a:solidFill>
              </a:rPr>
              <a:t>an pet adoption website</a:t>
            </a:r>
            <a:endParaRPr sz="4800" dirty="0">
              <a:solidFill>
                <a:schemeClr val="dk1"/>
              </a:solidFill>
            </a:endParaRPr>
          </a:p>
          <a:p>
            <a:pPr marL="0" lvl="0" indent="0" algn="l" rtl="0">
              <a:spcBef>
                <a:spcPts val="1200"/>
              </a:spcBef>
              <a:spcAft>
                <a:spcPts val="0"/>
              </a:spcAft>
              <a:buNone/>
            </a:pPr>
            <a:endParaRPr sz="3200" dirty="0">
              <a:solidFill>
                <a:schemeClr val="dk1"/>
              </a:solidFill>
            </a:endParaRPr>
          </a:p>
          <a:p>
            <a:pPr marL="0" lvl="0" indent="0" algn="l" rtl="0">
              <a:spcBef>
                <a:spcPts val="1200"/>
              </a:spcBef>
              <a:spcAft>
                <a:spcPts val="1200"/>
              </a:spcAft>
              <a:buNone/>
            </a:pPr>
            <a:endParaRPr sz="4000" dirty="0"/>
          </a:p>
        </p:txBody>
      </p:sp>
      <p:sp>
        <p:nvSpPr>
          <p:cNvPr id="73" name="Google Shape;73;p15"/>
          <p:cNvSpPr/>
          <p:nvPr/>
        </p:nvSpPr>
        <p:spPr>
          <a:xfrm>
            <a:off x="332525" y="1913313"/>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332525" y="2060938"/>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 </a:t>
            </a:r>
            <a:r>
              <a:rPr lang="en-CA" sz="1200" dirty="0">
                <a:solidFill>
                  <a:schemeClr val="dk1"/>
                </a:solidFill>
              </a:rPr>
              <a:t>visit the home page</a:t>
            </a:r>
            <a:endParaRPr sz="12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5" name="Google Shape;75;p15"/>
          <p:cNvSpPr/>
          <p:nvPr/>
        </p:nvSpPr>
        <p:spPr>
          <a:xfrm rot="10800000">
            <a:off x="4682525" y="1913313"/>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000080"/>
              </a:highlight>
            </a:endParaRPr>
          </a:p>
        </p:txBody>
      </p:sp>
      <p:sp>
        <p:nvSpPr>
          <p:cNvPr id="76" name="Google Shape;76;p15"/>
          <p:cNvSpPr txBox="1">
            <a:spLocks noGrp="1"/>
          </p:cNvSpPr>
          <p:nvPr>
            <p:ph type="body" idx="1"/>
          </p:nvPr>
        </p:nvSpPr>
        <p:spPr>
          <a:xfrm>
            <a:off x="5431350" y="1991194"/>
            <a:ext cx="3448800" cy="413974"/>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THEN </a:t>
            </a:r>
            <a:r>
              <a:rPr lang="en-CA" sz="4600" dirty="0">
                <a:solidFill>
                  <a:schemeClr val="dk1"/>
                </a:solidFill>
              </a:rPr>
              <a:t>I am welcomed to the website where I can search for adoptable cats and dogs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7" name="Google Shape;77;p15"/>
          <p:cNvSpPr/>
          <p:nvPr/>
        </p:nvSpPr>
        <p:spPr>
          <a:xfrm>
            <a:off x="332525" y="2532638"/>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10800000">
            <a:off x="4683725" y="2532650"/>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4683725" y="3151975"/>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body" idx="1"/>
          </p:nvPr>
        </p:nvSpPr>
        <p:spPr>
          <a:xfrm>
            <a:off x="5084618" y="2576040"/>
            <a:ext cx="3795532"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en-CA" sz="4600" dirty="0">
                <a:solidFill>
                  <a:schemeClr val="dk1"/>
                </a:solidFill>
              </a:rPr>
              <a:t>THEN a modal appears and prompts me to either login or signup with my credentials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2" name="Google Shape;82;p15"/>
          <p:cNvSpPr txBox="1">
            <a:spLocks noGrp="1"/>
          </p:cNvSpPr>
          <p:nvPr>
            <p:ph type="body" idx="1"/>
          </p:nvPr>
        </p:nvSpPr>
        <p:spPr>
          <a:xfrm>
            <a:off x="332525" y="2657488"/>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US" sz="1200" dirty="0">
                <a:solidFill>
                  <a:schemeClr val="dk1"/>
                </a:solidFill>
              </a:rPr>
              <a:t>WHEN I click on the login/signup button</a:t>
            </a: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3" name="Google Shape;83;p15"/>
          <p:cNvSpPr/>
          <p:nvPr/>
        </p:nvSpPr>
        <p:spPr>
          <a:xfrm>
            <a:off x="332525" y="3151963"/>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32525" y="3771288"/>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10800000">
            <a:off x="4682525" y="3771300"/>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332525" y="3236950"/>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a:t>
            </a:r>
            <a:r>
              <a:rPr lang="en-CA" sz="1200" dirty="0">
                <a:solidFill>
                  <a:schemeClr val="dk1"/>
                </a:solidFill>
              </a:rPr>
              <a:t>I click on the submit button </a:t>
            </a: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8" name="Google Shape;88;p15"/>
          <p:cNvSpPr txBox="1">
            <a:spLocks noGrp="1"/>
          </p:cNvSpPr>
          <p:nvPr>
            <p:ph type="body" idx="1"/>
          </p:nvPr>
        </p:nvSpPr>
        <p:spPr>
          <a:xfrm>
            <a:off x="4857042" y="3156208"/>
            <a:ext cx="3954433"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800" dirty="0">
                <a:solidFill>
                  <a:schemeClr val="dk1"/>
                </a:solidFill>
              </a:rPr>
              <a:t>THEN  my credentials are verified and if approved, I am redirected to the home page but with Dashboard, Adoption Form and Donations tab available</a:t>
            </a:r>
            <a:endParaRPr sz="48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9" name="Google Shape;89;p15"/>
          <p:cNvSpPr/>
          <p:nvPr/>
        </p:nvSpPr>
        <p:spPr>
          <a:xfrm>
            <a:off x="332525" y="4390613"/>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332525" y="3873160"/>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CA" sz="1200" dirty="0">
                <a:solidFill>
                  <a:schemeClr val="dk1"/>
                </a:solidFill>
              </a:rPr>
              <a:t>When I search for pets on the home page once more</a:t>
            </a:r>
            <a:endParaRPr sz="12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91" name="Google Shape;91;p15"/>
          <p:cNvSpPr/>
          <p:nvPr/>
        </p:nvSpPr>
        <p:spPr>
          <a:xfrm rot="10800000">
            <a:off x="4682525" y="4390613"/>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txBox="1">
            <a:spLocks noGrp="1"/>
          </p:cNvSpPr>
          <p:nvPr>
            <p:ph type="body" idx="1"/>
          </p:nvPr>
        </p:nvSpPr>
        <p:spPr>
          <a:xfrm>
            <a:off x="4857042" y="3761885"/>
            <a:ext cx="3997500"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800" dirty="0">
                <a:solidFill>
                  <a:schemeClr val="dk1"/>
                </a:solidFill>
              </a:rPr>
              <a:t>THEN </a:t>
            </a:r>
            <a:r>
              <a:rPr lang="en-US" sz="4800" dirty="0">
                <a:solidFill>
                  <a:schemeClr val="dk1"/>
                </a:solidFill>
              </a:rPr>
              <a:t> I can save adoptable pets to my dashboard so that I may review them again later, and compare prospective pets</a:t>
            </a:r>
          </a:p>
          <a:p>
            <a:pPr marL="0" lvl="0" indent="0" algn="l" rtl="0">
              <a:lnSpc>
                <a:spcPct val="100000"/>
              </a:lnSpc>
              <a:spcBef>
                <a:spcPts val="0"/>
              </a:spcBef>
              <a:spcAft>
                <a:spcPts val="0"/>
              </a:spcAft>
              <a:buNone/>
            </a:pPr>
            <a:endParaRPr lang="en-US" sz="9600" dirty="0">
              <a:solidFill>
                <a:schemeClr val="dk1"/>
              </a:solidFill>
            </a:endParaRPr>
          </a:p>
          <a:p>
            <a:pPr marL="0" lvl="0" indent="0" algn="l" rtl="0">
              <a:lnSpc>
                <a:spcPct val="100000"/>
              </a:lnSpc>
              <a:spcBef>
                <a:spcPts val="0"/>
              </a:spcBef>
              <a:spcAft>
                <a:spcPts val="0"/>
              </a:spcAft>
              <a:buNone/>
            </a:pPr>
            <a:endParaRPr lang="en-US" sz="96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2" name="Slide Number Placeholder 1">
            <a:extLst>
              <a:ext uri="{FF2B5EF4-FFF2-40B4-BE49-F238E27FC236}">
                <a16:creationId xmlns:a16="http://schemas.microsoft.com/office/drawing/2014/main" id="{E3E9D86E-022E-43DA-B266-A59E3E507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3</a:t>
            </a:fld>
            <a:endParaRPr lang="fr"/>
          </a:p>
        </p:txBody>
      </p:sp>
      <p:sp>
        <p:nvSpPr>
          <p:cNvPr id="80" name="Google Shape;80;p15"/>
          <p:cNvSpPr txBox="1">
            <a:spLocks noGrp="1"/>
          </p:cNvSpPr>
          <p:nvPr>
            <p:ph type="body" idx="1"/>
          </p:nvPr>
        </p:nvSpPr>
        <p:spPr>
          <a:xfrm>
            <a:off x="4858775" y="4462067"/>
            <a:ext cx="3997500" cy="4023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THEN I am presented with all the pets I have saved</a:t>
            </a: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4" name="Google Shape;84;p15"/>
          <p:cNvSpPr txBox="1">
            <a:spLocks noGrp="1"/>
          </p:cNvSpPr>
          <p:nvPr>
            <p:ph type="body" idx="1"/>
          </p:nvPr>
        </p:nvSpPr>
        <p:spPr>
          <a:xfrm>
            <a:off x="351875" y="4509370"/>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CA" sz="1200" dirty="0">
                <a:solidFill>
                  <a:schemeClr val="dk1"/>
                </a:solidFill>
              </a:rPr>
              <a:t>WHEN I click on the Dashboard tab</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pic>
        <p:nvPicPr>
          <p:cNvPr id="27" name="Picture 26" descr="A silhouette of a dog in front of a full moon&#10;&#10;Description automatically generated with medium confidence">
            <a:extLst>
              <a:ext uri="{FF2B5EF4-FFF2-40B4-BE49-F238E27FC236}">
                <a16:creationId xmlns:a16="http://schemas.microsoft.com/office/drawing/2014/main" id="{22C1BD35-EAFA-47BC-A99F-87E5762F538E}"/>
              </a:ext>
            </a:extLst>
          </p:cNvPr>
          <p:cNvPicPr>
            <a:picLocks noChangeAspect="1"/>
          </p:cNvPicPr>
          <p:nvPr/>
        </p:nvPicPr>
        <p:blipFill>
          <a:blip r:embed="rId3"/>
          <a:stretch>
            <a:fillRect/>
          </a:stretch>
        </p:blipFill>
        <p:spPr>
          <a:xfrm flipH="1">
            <a:off x="244800" y="244800"/>
            <a:ext cx="849217" cy="8463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056568" y="264495"/>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cont’d</a:t>
            </a:r>
            <a:endParaRPr b="1" dirty="0">
              <a:solidFill>
                <a:srgbClr val="002060"/>
              </a:solidFill>
            </a:endParaRPr>
          </a:p>
        </p:txBody>
      </p:sp>
      <p:sp>
        <p:nvSpPr>
          <p:cNvPr id="73" name="Google Shape;73;p15"/>
          <p:cNvSpPr/>
          <p:nvPr/>
        </p:nvSpPr>
        <p:spPr>
          <a:xfrm>
            <a:off x="332525" y="1394068"/>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332525" y="1508064"/>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 visit </a:t>
            </a:r>
            <a:r>
              <a:rPr lang="en-CA" sz="1200" dirty="0">
                <a:solidFill>
                  <a:schemeClr val="dk1"/>
                </a:solidFill>
              </a:rPr>
              <a:t>the adoption form</a:t>
            </a:r>
            <a:endParaRPr sz="12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5" name="Google Shape;75;p15"/>
          <p:cNvSpPr/>
          <p:nvPr/>
        </p:nvSpPr>
        <p:spPr>
          <a:xfrm rot="10800000">
            <a:off x="4682525" y="1482108"/>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5387525" y="1597660"/>
            <a:ext cx="3448800" cy="409325"/>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THEN </a:t>
            </a:r>
            <a:r>
              <a:rPr lang="en-CA" sz="4600" dirty="0">
                <a:solidFill>
                  <a:schemeClr val="dk1"/>
                </a:solidFill>
              </a:rPr>
              <a:t>I am presented with a contact form</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77" name="Google Shape;77;p15"/>
          <p:cNvSpPr/>
          <p:nvPr/>
        </p:nvSpPr>
        <p:spPr>
          <a:xfrm>
            <a:off x="332525" y="2064734"/>
            <a:ext cx="3997500" cy="705449"/>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10800000">
            <a:off x="4683725" y="2084849"/>
            <a:ext cx="4153200" cy="705448"/>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4683725" y="2868161"/>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body" idx="1"/>
          </p:nvPr>
        </p:nvSpPr>
        <p:spPr>
          <a:xfrm>
            <a:off x="4839425" y="2157005"/>
            <a:ext cx="3997500" cy="598465"/>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en-CA" sz="1200" dirty="0">
                <a:solidFill>
                  <a:schemeClr val="dk1"/>
                </a:solidFill>
              </a:rPr>
              <a:t>THEN an email is sent to the website owner so that they may get in touch with me</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1" name="Google Shape;81;p15"/>
          <p:cNvSpPr txBox="1">
            <a:spLocks noGrp="1"/>
          </p:cNvSpPr>
          <p:nvPr>
            <p:ph type="body" idx="1"/>
          </p:nvPr>
        </p:nvSpPr>
        <p:spPr>
          <a:xfrm>
            <a:off x="5090686" y="2861060"/>
            <a:ext cx="3795532" cy="566261"/>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en-CA" sz="1200" dirty="0">
                <a:solidFill>
                  <a:schemeClr val="dk1"/>
                </a:solidFill>
              </a:rPr>
              <a:t>THEN donations…..</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2" name="Google Shape;82;p15"/>
          <p:cNvSpPr txBox="1">
            <a:spLocks noGrp="1"/>
          </p:cNvSpPr>
          <p:nvPr>
            <p:ph type="body" idx="1"/>
          </p:nvPr>
        </p:nvSpPr>
        <p:spPr>
          <a:xfrm>
            <a:off x="332525" y="2235483"/>
            <a:ext cx="3900039" cy="4023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fr" sz="4600" dirty="0">
                <a:solidFill>
                  <a:schemeClr val="dk1"/>
                </a:solidFill>
              </a:rPr>
              <a:t>WHEN </a:t>
            </a:r>
            <a:r>
              <a:rPr lang="en-CA" sz="4600" dirty="0">
                <a:solidFill>
                  <a:schemeClr val="dk1"/>
                </a:solidFill>
              </a:rPr>
              <a:t>I enter my information in the form and click Submit</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3" name="Google Shape;83;p15"/>
          <p:cNvSpPr/>
          <p:nvPr/>
        </p:nvSpPr>
        <p:spPr>
          <a:xfrm>
            <a:off x="332525" y="2868149"/>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a:spLocks noGrp="1"/>
          </p:cNvSpPr>
          <p:nvPr>
            <p:ph type="body" idx="1"/>
          </p:nvPr>
        </p:nvSpPr>
        <p:spPr>
          <a:xfrm>
            <a:off x="332525" y="2988299"/>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CA" sz="1200" dirty="0">
                <a:solidFill>
                  <a:schemeClr val="dk1"/>
                </a:solidFill>
              </a:rPr>
              <a:t>WHEN donations ……</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5" name="Google Shape;85;p15"/>
          <p:cNvSpPr/>
          <p:nvPr/>
        </p:nvSpPr>
        <p:spPr>
          <a:xfrm>
            <a:off x="332525" y="3487474"/>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10800000">
            <a:off x="4683725" y="3487486"/>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332525" y="3602924"/>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a:t>
            </a:r>
            <a:r>
              <a:rPr lang="en-CA" sz="1200" dirty="0">
                <a:solidFill>
                  <a:schemeClr val="dk1"/>
                </a:solidFill>
              </a:rPr>
              <a:t> click on Logout</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88" name="Google Shape;88;p15"/>
          <p:cNvSpPr txBox="1">
            <a:spLocks noGrp="1"/>
          </p:cNvSpPr>
          <p:nvPr>
            <p:ph type="body" idx="1"/>
          </p:nvPr>
        </p:nvSpPr>
        <p:spPr>
          <a:xfrm>
            <a:off x="4839425" y="3411668"/>
            <a:ext cx="4047826" cy="452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fr" sz="1200" dirty="0">
                <a:solidFill>
                  <a:schemeClr val="dk1"/>
                </a:solidFill>
              </a:rPr>
              <a:t>THEN  I am logged out of my account and my dashboard, adoption form and donations pages are not longer available</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89" name="Google Shape;89;p15"/>
          <p:cNvSpPr/>
          <p:nvPr/>
        </p:nvSpPr>
        <p:spPr>
          <a:xfrm>
            <a:off x="332525" y="4106799"/>
            <a:ext cx="3997500" cy="572700"/>
          </a:xfrm>
          <a:prstGeom prst="homePlate">
            <a:avLst>
              <a:gd name="adj" fmla="val 5000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332525" y="4217549"/>
            <a:ext cx="4154400" cy="402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fr" sz="1200" dirty="0">
                <a:solidFill>
                  <a:schemeClr val="dk1"/>
                </a:solidFill>
              </a:rPr>
              <a:t>WHEN I visit the Calendar page</a:t>
            </a: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91" name="Google Shape;91;p15"/>
          <p:cNvSpPr/>
          <p:nvPr/>
        </p:nvSpPr>
        <p:spPr>
          <a:xfrm rot="10800000">
            <a:off x="4683725" y="4106811"/>
            <a:ext cx="41532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txBox="1">
            <a:spLocks noGrp="1"/>
          </p:cNvSpPr>
          <p:nvPr>
            <p:ph type="body" idx="1"/>
          </p:nvPr>
        </p:nvSpPr>
        <p:spPr>
          <a:xfrm>
            <a:off x="5242560" y="4166949"/>
            <a:ext cx="3593165" cy="4524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800" dirty="0">
                <a:solidFill>
                  <a:schemeClr val="dk1"/>
                </a:solidFill>
              </a:rPr>
              <a:t>THEN I am presented with a calendar of the current month with a cursor on the current date.</a:t>
            </a:r>
            <a:endParaRPr sz="4800" dirty="0">
              <a:solidFill>
                <a:schemeClr val="dk1"/>
              </a:solidFill>
            </a:endParaRPr>
          </a:p>
          <a:p>
            <a:pPr marL="0" lvl="0" indent="0" algn="l" rtl="0">
              <a:spcBef>
                <a:spcPts val="1200"/>
              </a:spcBef>
              <a:spcAft>
                <a:spcPts val="0"/>
              </a:spcAft>
              <a:buNone/>
            </a:pPr>
            <a:endParaRPr sz="4800" dirty="0">
              <a:solidFill>
                <a:schemeClr val="dk1"/>
              </a:solidFill>
            </a:endParaRPr>
          </a:p>
          <a:p>
            <a:pPr marL="0" lvl="0" indent="0" algn="l" rtl="0">
              <a:spcBef>
                <a:spcPts val="1200"/>
              </a:spcBef>
              <a:spcAft>
                <a:spcPts val="0"/>
              </a:spcAft>
              <a:buNone/>
            </a:pPr>
            <a:endParaRPr sz="4800" dirty="0">
              <a:solidFill>
                <a:schemeClr val="dk1"/>
              </a:solidFill>
            </a:endParaRPr>
          </a:p>
          <a:p>
            <a:pPr marL="0" lvl="0" indent="0" algn="l" rtl="0">
              <a:spcBef>
                <a:spcPts val="1200"/>
              </a:spcBef>
              <a:spcAft>
                <a:spcPts val="1200"/>
              </a:spcAft>
              <a:buNone/>
            </a:pPr>
            <a:endParaRPr sz="4000" dirty="0"/>
          </a:p>
        </p:txBody>
      </p:sp>
      <p:sp>
        <p:nvSpPr>
          <p:cNvPr id="2" name="Slide Number Placeholder 1">
            <a:extLst>
              <a:ext uri="{FF2B5EF4-FFF2-40B4-BE49-F238E27FC236}">
                <a16:creationId xmlns:a16="http://schemas.microsoft.com/office/drawing/2014/main" id="{8D14567A-1A5B-431B-BF66-0E995D537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4</a:t>
            </a:fld>
            <a:endParaRPr lang="fr"/>
          </a:p>
        </p:txBody>
      </p:sp>
      <p:pic>
        <p:nvPicPr>
          <p:cNvPr id="25" name="Picture 24" descr="A silhouette of a dog in front of a full moon&#10;&#10;Description automatically generated with medium confidence">
            <a:extLst>
              <a:ext uri="{FF2B5EF4-FFF2-40B4-BE49-F238E27FC236}">
                <a16:creationId xmlns:a16="http://schemas.microsoft.com/office/drawing/2014/main" id="{6E4A2024-3917-42B6-9F2B-5F2F2DE7EDE0}"/>
              </a:ext>
            </a:extLst>
          </p:cNvPr>
          <p:cNvPicPr>
            <a:picLocks noChangeAspect="1"/>
          </p:cNvPicPr>
          <p:nvPr/>
        </p:nvPicPr>
        <p:blipFill>
          <a:blip r:embed="rId3"/>
          <a:stretch>
            <a:fillRect/>
          </a:stretch>
        </p:blipFill>
        <p:spPr>
          <a:xfrm flipH="1">
            <a:off x="244800" y="242888"/>
            <a:ext cx="849217" cy="846386"/>
          </a:xfrm>
          <a:prstGeom prst="rect">
            <a:avLst/>
          </a:prstGeom>
        </p:spPr>
      </p:pic>
    </p:spTree>
    <p:extLst>
      <p:ext uri="{BB962C8B-B14F-4D97-AF65-F5344CB8AC3E}">
        <p14:creationId xmlns:p14="http://schemas.microsoft.com/office/powerpoint/2010/main" val="315267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543950"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User Story 1</a:t>
            </a:r>
            <a:endParaRPr b="1" dirty="0">
              <a:solidFill>
                <a:srgbClr val="002060"/>
              </a:solidFill>
            </a:endParaRPr>
          </a:p>
        </p:txBody>
      </p:sp>
      <p:sp>
        <p:nvSpPr>
          <p:cNvPr id="98" name="Google Shape;98;p16"/>
          <p:cNvSpPr/>
          <p:nvPr/>
        </p:nvSpPr>
        <p:spPr>
          <a:xfrm>
            <a:off x="332525" y="1800808"/>
            <a:ext cx="51489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body" idx="1"/>
          </p:nvPr>
        </p:nvSpPr>
        <p:spPr>
          <a:xfrm>
            <a:off x="332525" y="1553792"/>
            <a:ext cx="4726200" cy="57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lnSpc>
                <a:spcPct val="100000"/>
              </a:lnSpc>
              <a:spcBef>
                <a:spcPts val="1200"/>
              </a:spcBef>
              <a:spcAft>
                <a:spcPts val="0"/>
              </a:spcAft>
              <a:buNone/>
            </a:pPr>
            <a:r>
              <a:rPr lang="fr" sz="4600" dirty="0">
                <a:solidFill>
                  <a:schemeClr val="dk1"/>
                </a:solidFill>
              </a:rPr>
              <a:t>AS </a:t>
            </a:r>
            <a:r>
              <a:rPr lang="en-CA" sz="4600" dirty="0">
                <a:solidFill>
                  <a:schemeClr val="dk1"/>
                </a:solidFill>
              </a:rPr>
              <a:t>someone who loves to cats, but does not have the time to deal with animals that have specific medical needs</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0" name="Google Shape;100;p16"/>
          <p:cNvSpPr/>
          <p:nvPr/>
        </p:nvSpPr>
        <p:spPr>
          <a:xfrm rot="10800000">
            <a:off x="3622225" y="2558784"/>
            <a:ext cx="51864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a:spLocks noGrp="1"/>
          </p:cNvSpPr>
          <p:nvPr>
            <p:ph type="body" idx="1"/>
          </p:nvPr>
        </p:nvSpPr>
        <p:spPr>
          <a:xfrm>
            <a:off x="3889825" y="2643983"/>
            <a:ext cx="4918800" cy="4023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I WANT an application that will allow me to easily find cats that are available to adopt but also allows me to see their detailed information</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2" name="Google Shape;102;p16"/>
          <p:cNvSpPr/>
          <p:nvPr/>
        </p:nvSpPr>
        <p:spPr>
          <a:xfrm rot="10800000">
            <a:off x="3622225" y="3178109"/>
            <a:ext cx="5186400" cy="572700"/>
          </a:xfrm>
          <a:prstGeom prst="homePlate">
            <a:avLst>
              <a:gd name="adj"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body" idx="1"/>
          </p:nvPr>
        </p:nvSpPr>
        <p:spPr>
          <a:xfrm>
            <a:off x="4372625" y="3184642"/>
            <a:ext cx="4464300" cy="572700"/>
          </a:xfrm>
          <a:prstGeom prst="rect">
            <a:avLst/>
          </a:prstGeom>
        </p:spPr>
        <p:txBody>
          <a:bodyPr spcFirstLastPara="1" wrap="square" lIns="91425" tIns="91425" rIns="91425" bIns="91425" anchor="t" anchorCtr="0">
            <a:normAutofit/>
          </a:bodyPr>
          <a:lstStyle/>
          <a:p>
            <a:pPr marL="0" lvl="0" indent="0" algn="r" rtl="0">
              <a:lnSpc>
                <a:spcPct val="100000"/>
              </a:lnSpc>
              <a:spcBef>
                <a:spcPts val="0"/>
              </a:spcBef>
              <a:spcAft>
                <a:spcPts val="0"/>
              </a:spcAft>
              <a:buNone/>
            </a:pPr>
            <a:r>
              <a:rPr lang="fr" sz="1200" dirty="0">
                <a:solidFill>
                  <a:schemeClr val="dk1"/>
                </a:solidFill>
              </a:rPr>
              <a:t>SO THAT I can find cats that are right for me</a:t>
            </a: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rgbClr val="000000"/>
              </a:solidFill>
            </a:endParaRPr>
          </a:p>
          <a:p>
            <a:pPr marL="0" lvl="0" indent="0" algn="l" rtl="0">
              <a:lnSpc>
                <a:spcPct val="100000"/>
              </a:lnSpc>
              <a:spcBef>
                <a:spcPts val="0"/>
              </a:spcBef>
              <a:spcAft>
                <a:spcPts val="0"/>
              </a:spcAft>
              <a:buNone/>
            </a:pP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6" name="Google Shape;103;p16">
            <a:extLst>
              <a:ext uri="{FF2B5EF4-FFF2-40B4-BE49-F238E27FC236}">
                <a16:creationId xmlns:a16="http://schemas.microsoft.com/office/drawing/2014/main" id="{46B14085-F41E-4385-AD52-C861B0A66FBF}"/>
              </a:ext>
            </a:extLst>
          </p:cNvPr>
          <p:cNvSpPr txBox="1">
            <a:spLocks/>
          </p:cNvSpPr>
          <p:nvPr/>
        </p:nvSpPr>
        <p:spPr>
          <a:xfrm>
            <a:off x="4372625" y="3895701"/>
            <a:ext cx="4464300" cy="57270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r">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chemeClr val="dk1"/>
              </a:solidFill>
            </a:endParaRPr>
          </a:p>
          <a:p>
            <a:pPr marL="0" indent="0">
              <a:lnSpc>
                <a:spcPct val="100000"/>
              </a:lnSpc>
              <a:buFont typeface="Arial"/>
              <a:buNone/>
            </a:pPr>
            <a:endParaRPr lang="en-US" sz="4000" dirty="0">
              <a:solidFill>
                <a:srgbClr val="000000"/>
              </a:solidFill>
            </a:endParaRPr>
          </a:p>
          <a:p>
            <a:pPr marL="0" indent="0">
              <a:lnSpc>
                <a:spcPct val="100000"/>
              </a:lnSpc>
              <a:buFont typeface="Arial"/>
              <a:buNone/>
            </a:pPr>
            <a:endParaRPr lang="en-US" sz="4600" dirty="0">
              <a:solidFill>
                <a:schemeClr val="dk1"/>
              </a:solidFill>
            </a:endParaRPr>
          </a:p>
          <a:p>
            <a:pPr marL="0" indent="0">
              <a:lnSpc>
                <a:spcPct val="100000"/>
              </a:lnSpc>
              <a:buFont typeface="Arial"/>
              <a:buNone/>
            </a:pPr>
            <a:endParaRPr lang="en-US" sz="4000" dirty="0">
              <a:solidFill>
                <a:schemeClr val="dk1"/>
              </a:solidFill>
            </a:endParaRPr>
          </a:p>
          <a:p>
            <a:pPr marL="0" indent="0">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buFont typeface="Arial"/>
              <a:buNone/>
            </a:pPr>
            <a:endParaRPr lang="en-US" sz="4000" dirty="0">
              <a:solidFill>
                <a:schemeClr val="dk1"/>
              </a:solidFill>
            </a:endParaRPr>
          </a:p>
          <a:p>
            <a:pPr marL="0" indent="0">
              <a:spcBef>
                <a:spcPts val="1200"/>
              </a:spcBef>
              <a:spcAft>
                <a:spcPts val="1200"/>
              </a:spcAft>
              <a:buFont typeface="Arial"/>
              <a:buNone/>
            </a:pPr>
            <a:endParaRPr lang="en-US" sz="4000" dirty="0"/>
          </a:p>
        </p:txBody>
      </p:sp>
      <p:sp>
        <p:nvSpPr>
          <p:cNvPr id="2" name="Slide Number Placeholder 1">
            <a:extLst>
              <a:ext uri="{FF2B5EF4-FFF2-40B4-BE49-F238E27FC236}">
                <a16:creationId xmlns:a16="http://schemas.microsoft.com/office/drawing/2014/main" id="{59E48EA7-702D-4287-929B-E8FD8A06F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5</a:t>
            </a:fld>
            <a:endParaRPr lang="fr"/>
          </a:p>
        </p:txBody>
      </p:sp>
      <p:pic>
        <p:nvPicPr>
          <p:cNvPr id="14" name="Picture 13" descr="A silhouette of a dog in front of a full moon&#10;&#10;Description automatically generated with medium confidence">
            <a:extLst>
              <a:ext uri="{FF2B5EF4-FFF2-40B4-BE49-F238E27FC236}">
                <a16:creationId xmlns:a16="http://schemas.microsoft.com/office/drawing/2014/main" id="{5D4572DD-EC5F-4058-9EB5-49E3D52DA8B0}"/>
              </a:ext>
            </a:extLst>
          </p:cNvPr>
          <p:cNvPicPr>
            <a:picLocks noChangeAspect="1"/>
          </p:cNvPicPr>
          <p:nvPr/>
        </p:nvPicPr>
        <p:blipFill>
          <a:blip r:embed="rId3"/>
          <a:stretch>
            <a:fillRect/>
          </a:stretch>
        </p:blipFill>
        <p:spPr>
          <a:xfrm flipH="1">
            <a:off x="244800" y="242888"/>
            <a:ext cx="849217" cy="8463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543950" y="259200"/>
            <a:ext cx="6056100" cy="71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4688" b="1" dirty="0">
                <a:solidFill>
                  <a:srgbClr val="002060"/>
                </a:solidFill>
              </a:rPr>
              <a:t>Concept - </a:t>
            </a:r>
            <a:r>
              <a:rPr lang="fr" sz="4688" i="1" dirty="0">
                <a:solidFill>
                  <a:srgbClr val="002060"/>
                </a:solidFill>
              </a:rPr>
              <a:t>User Story 2</a:t>
            </a:r>
            <a:endParaRPr b="1" dirty="0">
              <a:solidFill>
                <a:srgbClr val="002060"/>
              </a:solidFill>
            </a:endParaRPr>
          </a:p>
        </p:txBody>
      </p:sp>
      <p:sp>
        <p:nvSpPr>
          <p:cNvPr id="98" name="Google Shape;98;p16"/>
          <p:cNvSpPr/>
          <p:nvPr/>
        </p:nvSpPr>
        <p:spPr>
          <a:xfrm>
            <a:off x="332525" y="1610006"/>
            <a:ext cx="5148900" cy="572700"/>
          </a:xfrm>
          <a:prstGeom prst="homePlate">
            <a:avLst>
              <a:gd name="adj"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body" idx="1"/>
          </p:nvPr>
        </p:nvSpPr>
        <p:spPr>
          <a:xfrm>
            <a:off x="332525" y="1425044"/>
            <a:ext cx="4726200" cy="57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4600" dirty="0">
              <a:solidFill>
                <a:schemeClr val="dk1"/>
              </a:solidFill>
            </a:endParaRPr>
          </a:p>
          <a:p>
            <a:pPr marL="0" lvl="0" indent="0" algn="l" rtl="0">
              <a:lnSpc>
                <a:spcPct val="100000"/>
              </a:lnSpc>
              <a:spcBef>
                <a:spcPts val="1200"/>
              </a:spcBef>
              <a:spcAft>
                <a:spcPts val="0"/>
              </a:spcAft>
              <a:buNone/>
            </a:pPr>
            <a:r>
              <a:rPr lang="fr" sz="4600" dirty="0">
                <a:solidFill>
                  <a:schemeClr val="dk1"/>
                </a:solidFill>
              </a:rPr>
              <a:t>AS </a:t>
            </a:r>
            <a:r>
              <a:rPr lang="en-CA" sz="4600" dirty="0">
                <a:solidFill>
                  <a:schemeClr val="dk1"/>
                </a:solidFill>
              </a:rPr>
              <a:t>a animal rights activist in my community that helps connect pets to good owners</a:t>
            </a:r>
            <a:endParaRPr sz="46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0" name="Google Shape;100;p16"/>
          <p:cNvSpPr/>
          <p:nvPr/>
        </p:nvSpPr>
        <p:spPr>
          <a:xfrm rot="10800000">
            <a:off x="3622225" y="2337207"/>
            <a:ext cx="5186400" cy="5727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txBox="1">
            <a:spLocks noGrp="1"/>
          </p:cNvSpPr>
          <p:nvPr>
            <p:ph type="body" idx="1"/>
          </p:nvPr>
        </p:nvSpPr>
        <p:spPr>
          <a:xfrm>
            <a:off x="3889825" y="2329769"/>
            <a:ext cx="4918800" cy="402300"/>
          </a:xfrm>
          <a:prstGeom prst="rect">
            <a:avLst/>
          </a:prstGeom>
        </p:spPr>
        <p:txBody>
          <a:bodyPr spcFirstLastPara="1" wrap="square" lIns="91425" tIns="91425" rIns="91425" bIns="91425" anchor="t" anchorCtr="0">
            <a:normAutofit fontScale="25000" lnSpcReduction="20000"/>
          </a:bodyPr>
          <a:lstStyle/>
          <a:p>
            <a:pPr marL="0" lvl="0" indent="0" algn="r" rtl="0">
              <a:lnSpc>
                <a:spcPct val="100000"/>
              </a:lnSpc>
              <a:spcBef>
                <a:spcPts val="0"/>
              </a:spcBef>
              <a:spcAft>
                <a:spcPts val="0"/>
              </a:spcAft>
              <a:buNone/>
            </a:pPr>
            <a:r>
              <a:rPr lang="fr" sz="4600" dirty="0">
                <a:solidFill>
                  <a:schemeClr val="dk1"/>
                </a:solidFill>
              </a:rPr>
              <a:t>I WANT an application that </a:t>
            </a:r>
            <a:r>
              <a:rPr lang="en-CA" sz="4600" dirty="0">
                <a:solidFill>
                  <a:schemeClr val="dk1"/>
                </a:solidFill>
              </a:rPr>
              <a:t>will allow me to filter animals by species and to easily identify each animals specific details</a:t>
            </a:r>
            <a:endParaRPr sz="46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lnSpc>
                <a:spcPct val="100000"/>
              </a:lnSpc>
              <a:spcBef>
                <a:spcPts val="0"/>
              </a:spcBef>
              <a:spcAft>
                <a:spcPts val="0"/>
              </a:spcAft>
              <a:buNone/>
            </a:pPr>
            <a:endParaRPr sz="4000" dirty="0">
              <a:solidFill>
                <a:schemeClr val="dk1"/>
              </a:solidFill>
            </a:endParaRPr>
          </a:p>
          <a:p>
            <a:pPr marL="0" lvl="0" indent="0" algn="l" rtl="0">
              <a:spcBef>
                <a:spcPts val="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0"/>
              </a:spcAft>
              <a:buNone/>
            </a:pPr>
            <a:endParaRPr sz="4000" dirty="0">
              <a:solidFill>
                <a:schemeClr val="dk1"/>
              </a:solidFill>
            </a:endParaRPr>
          </a:p>
          <a:p>
            <a:pPr marL="0" lvl="0" indent="0" algn="l" rtl="0">
              <a:spcBef>
                <a:spcPts val="1200"/>
              </a:spcBef>
              <a:spcAft>
                <a:spcPts val="1200"/>
              </a:spcAft>
              <a:buNone/>
            </a:pPr>
            <a:endParaRPr sz="4000" dirty="0"/>
          </a:p>
        </p:txBody>
      </p:sp>
      <p:sp>
        <p:nvSpPr>
          <p:cNvPr id="102" name="Google Shape;102;p16"/>
          <p:cNvSpPr/>
          <p:nvPr/>
        </p:nvSpPr>
        <p:spPr>
          <a:xfrm rot="10800000">
            <a:off x="3622225" y="2956532"/>
            <a:ext cx="5186400" cy="572700"/>
          </a:xfrm>
          <a:prstGeom prst="homePlate">
            <a:avLst>
              <a:gd name="adj" fmla="val 50000"/>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txBox="1">
            <a:spLocks noGrp="1"/>
          </p:cNvSpPr>
          <p:nvPr>
            <p:ph type="body" idx="1"/>
          </p:nvPr>
        </p:nvSpPr>
        <p:spPr>
          <a:xfrm>
            <a:off x="4372625" y="2885453"/>
            <a:ext cx="4464300" cy="572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fr" sz="1200" dirty="0">
                <a:solidFill>
                  <a:schemeClr val="dk1"/>
                </a:solidFill>
              </a:rPr>
              <a:t>SO THAT when I connect prospective pet owners to their new pets, they are correctly matched and the animal isn’t returned to a shelter</a:t>
            </a:r>
            <a:endParaRPr sz="1200" dirty="0">
              <a:solidFill>
                <a:schemeClr val="dk1"/>
              </a:solidFill>
            </a:endParaRPr>
          </a:p>
          <a:p>
            <a:pPr marL="0" lvl="0" indent="0" algn="l" rtl="0">
              <a:lnSpc>
                <a:spcPct val="100000"/>
              </a:lnSpc>
              <a:spcBef>
                <a:spcPts val="0"/>
              </a:spcBef>
              <a:spcAft>
                <a:spcPts val="0"/>
              </a:spcAft>
              <a:buNone/>
            </a:pPr>
            <a:endParaRPr sz="1200" dirty="0">
              <a:solidFill>
                <a:srgbClr val="000000"/>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sz="1200" dirty="0"/>
          </a:p>
        </p:txBody>
      </p:sp>
      <p:sp>
        <p:nvSpPr>
          <p:cNvPr id="2" name="Slide Number Placeholder 1">
            <a:extLst>
              <a:ext uri="{FF2B5EF4-FFF2-40B4-BE49-F238E27FC236}">
                <a16:creationId xmlns:a16="http://schemas.microsoft.com/office/drawing/2014/main" id="{D43258C9-4E4A-442D-A183-ED70D1CF0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6</a:t>
            </a:fld>
            <a:endParaRPr lang="fr"/>
          </a:p>
        </p:txBody>
      </p:sp>
      <p:pic>
        <p:nvPicPr>
          <p:cNvPr id="13" name="Picture 12" descr="A silhouette of a dog in front of a full moon&#10;&#10;Description automatically generated with medium confidence">
            <a:extLst>
              <a:ext uri="{FF2B5EF4-FFF2-40B4-BE49-F238E27FC236}">
                <a16:creationId xmlns:a16="http://schemas.microsoft.com/office/drawing/2014/main" id="{C308EDB4-0AD0-48A9-97D7-700A44196928}"/>
              </a:ext>
            </a:extLst>
          </p:cNvPr>
          <p:cNvPicPr>
            <a:picLocks noChangeAspect="1"/>
          </p:cNvPicPr>
          <p:nvPr/>
        </p:nvPicPr>
        <p:blipFill>
          <a:blip r:embed="rId3"/>
          <a:stretch>
            <a:fillRect/>
          </a:stretch>
        </p:blipFill>
        <p:spPr>
          <a:xfrm flipH="1">
            <a:off x="244800" y="242888"/>
            <a:ext cx="849217" cy="846386"/>
          </a:xfrm>
          <a:prstGeom prst="rect">
            <a:avLst/>
          </a:prstGeom>
        </p:spPr>
      </p:pic>
    </p:spTree>
    <p:extLst>
      <p:ext uri="{BB962C8B-B14F-4D97-AF65-F5344CB8AC3E}">
        <p14:creationId xmlns:p14="http://schemas.microsoft.com/office/powerpoint/2010/main" val="279993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96"/>
        <p:cNvGrpSpPr/>
        <p:nvPr/>
      </p:nvGrpSpPr>
      <p:grpSpPr>
        <a:xfrm>
          <a:off x="0" y="0"/>
          <a:ext cx="0" cy="0"/>
          <a:chOff x="0" y="0"/>
          <a:chExt cx="0" cy="0"/>
        </a:xfrm>
      </p:grpSpPr>
      <p:sp>
        <p:nvSpPr>
          <p:cNvPr id="8" name="Rectangle 7">
            <a:extLst>
              <a:ext uri="{FF2B5EF4-FFF2-40B4-BE49-F238E27FC236}">
                <a16:creationId xmlns:a16="http://schemas.microsoft.com/office/drawing/2014/main" id="{0463AA37-E80D-459A-88E0-5C5C755620DA}"/>
              </a:ext>
            </a:extLst>
          </p:cNvPr>
          <p:cNvSpPr/>
          <p:nvPr/>
        </p:nvSpPr>
        <p:spPr>
          <a:xfrm>
            <a:off x="2232211" y="2828206"/>
            <a:ext cx="5096435" cy="1600408"/>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97" name="Google Shape;97;p16"/>
          <p:cNvSpPr txBox="1">
            <a:spLocks noGrp="1"/>
          </p:cNvSpPr>
          <p:nvPr>
            <p:ph type="title"/>
          </p:nvPr>
        </p:nvSpPr>
        <p:spPr>
          <a:xfrm>
            <a:off x="1506767" y="236980"/>
            <a:ext cx="6056100" cy="71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b="1" dirty="0">
                <a:solidFill>
                  <a:srgbClr val="002060"/>
                </a:solidFill>
              </a:rPr>
              <a:t>Concept – cont’d.</a:t>
            </a:r>
            <a:endParaRPr b="1" dirty="0">
              <a:solidFill>
                <a:srgbClr val="002060"/>
              </a:solidFill>
            </a:endParaRPr>
          </a:p>
        </p:txBody>
      </p:sp>
      <p:sp>
        <p:nvSpPr>
          <p:cNvPr id="104" name="Google Shape;104;p16"/>
          <p:cNvSpPr/>
          <p:nvPr/>
        </p:nvSpPr>
        <p:spPr>
          <a:xfrm>
            <a:off x="3184923" y="1185052"/>
            <a:ext cx="2985600" cy="7173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6"/>
          <p:cNvSpPr txBox="1"/>
          <p:nvPr/>
        </p:nvSpPr>
        <p:spPr>
          <a:xfrm>
            <a:off x="3449832" y="1309852"/>
            <a:ext cx="2603700" cy="5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500" dirty="0">
                <a:solidFill>
                  <a:schemeClr val="dk1"/>
                </a:solidFill>
              </a:rPr>
              <a:t>Motivation for development</a:t>
            </a:r>
            <a:endParaRPr sz="1500"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07" name="Google Shape;107;p16"/>
          <p:cNvSpPr txBox="1"/>
          <p:nvPr/>
        </p:nvSpPr>
        <p:spPr>
          <a:xfrm>
            <a:off x="2359960" y="2828205"/>
            <a:ext cx="4968686" cy="142343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1150" dirty="0">
                <a:solidFill>
                  <a:schemeClr val="dk1"/>
                </a:solidFill>
              </a:rPr>
              <a:t>We all decided we loved the idea of connecting pet lovers to adoptable pets.</a:t>
            </a:r>
          </a:p>
          <a:p>
            <a:pPr marL="0" lvl="0" indent="0" algn="ctr" rtl="0">
              <a:spcBef>
                <a:spcPts val="0"/>
              </a:spcBef>
              <a:spcAft>
                <a:spcPts val="0"/>
              </a:spcAft>
              <a:buNone/>
            </a:pPr>
            <a:endParaRPr lang="en-CA" sz="1150" dirty="0">
              <a:solidFill>
                <a:schemeClr val="dk1"/>
              </a:solidFill>
            </a:endParaRPr>
          </a:p>
          <a:p>
            <a:pPr marL="0" lvl="0" indent="0" algn="ctr" rtl="0">
              <a:spcBef>
                <a:spcPts val="0"/>
              </a:spcBef>
              <a:spcAft>
                <a:spcPts val="0"/>
              </a:spcAft>
              <a:buNone/>
            </a:pPr>
            <a:r>
              <a:rPr lang="en-CA" sz="1150" dirty="0">
                <a:solidFill>
                  <a:schemeClr val="dk1"/>
                </a:solidFill>
              </a:rPr>
              <a:t>We also realized early on that the due date on the project was coming quickly and could not afford to stray very far from what we had practiced in class and with the modules. This app would resemble in some way apps we had already built and help ensure our success.</a:t>
            </a:r>
          </a:p>
        </p:txBody>
      </p:sp>
      <p:sp>
        <p:nvSpPr>
          <p:cNvPr id="108" name="Google Shape;108;p16"/>
          <p:cNvSpPr/>
          <p:nvPr/>
        </p:nvSpPr>
        <p:spPr>
          <a:xfrm rot="5400000">
            <a:off x="4365017" y="2145495"/>
            <a:ext cx="679200" cy="3396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4DCFDF55-868B-43F2-9B5C-F3CDEDFA38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7</a:t>
            </a:fld>
            <a:endParaRPr lang="fr"/>
          </a:p>
        </p:txBody>
      </p:sp>
      <p:pic>
        <p:nvPicPr>
          <p:cNvPr id="10" name="Picture 9" descr="A silhouette of a dog in front of a full moon&#10;&#10;Description automatically generated with medium confidence">
            <a:extLst>
              <a:ext uri="{FF2B5EF4-FFF2-40B4-BE49-F238E27FC236}">
                <a16:creationId xmlns:a16="http://schemas.microsoft.com/office/drawing/2014/main" id="{23119052-1006-428B-8D97-A63F1A5C0BFE}"/>
              </a:ext>
            </a:extLst>
          </p:cNvPr>
          <p:cNvPicPr>
            <a:picLocks noChangeAspect="1"/>
          </p:cNvPicPr>
          <p:nvPr/>
        </p:nvPicPr>
        <p:blipFill>
          <a:blip r:embed="rId3"/>
          <a:stretch>
            <a:fillRect/>
          </a:stretch>
        </p:blipFill>
        <p:spPr>
          <a:xfrm flipH="1">
            <a:off x="244800" y="242888"/>
            <a:ext cx="849217" cy="846386"/>
          </a:xfrm>
          <a:prstGeom prst="rect">
            <a:avLst/>
          </a:prstGeom>
        </p:spPr>
      </p:pic>
    </p:spTree>
    <p:extLst>
      <p:ext uri="{BB962C8B-B14F-4D97-AF65-F5344CB8AC3E}">
        <p14:creationId xmlns:p14="http://schemas.microsoft.com/office/powerpoint/2010/main" val="146100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064750" y="259200"/>
            <a:ext cx="5014500" cy="7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b="1" i="1" dirty="0">
                <a:solidFill>
                  <a:srgbClr val="002060"/>
                </a:solidFill>
              </a:rPr>
              <a:t>Process – Contribution Highlight</a:t>
            </a:r>
            <a:endParaRPr sz="2400" i="1" dirty="0">
              <a:solidFill>
                <a:srgbClr val="002060"/>
              </a:solidFill>
            </a:endParaRPr>
          </a:p>
        </p:txBody>
      </p:sp>
      <p:sp>
        <p:nvSpPr>
          <p:cNvPr id="114" name="Google Shape;114;p17"/>
          <p:cNvSpPr/>
          <p:nvPr/>
        </p:nvSpPr>
        <p:spPr>
          <a:xfrm>
            <a:off x="1285734" y="1260469"/>
            <a:ext cx="1356000" cy="1356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3006796" y="1260469"/>
            <a:ext cx="1356000" cy="13560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4727859" y="1273500"/>
            <a:ext cx="1356000" cy="1356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2950959" y="3376725"/>
            <a:ext cx="1487100" cy="1487100"/>
          </a:xfrm>
          <a:prstGeom prst="ellipse">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662309" y="3376725"/>
            <a:ext cx="1487100" cy="14871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3570759" y="2797912"/>
            <a:ext cx="247500" cy="414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5282109" y="2795975"/>
            <a:ext cx="247500" cy="414300"/>
          </a:xfrm>
          <a:prstGeom prst="downArrow">
            <a:avLst>
              <a:gd name="adj1" fmla="val 50000"/>
              <a:gd name="adj2" fmla="val 50000"/>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859409" y="2803500"/>
            <a:ext cx="247500" cy="414300"/>
          </a:xfrm>
          <a:prstGeom prst="downArrow">
            <a:avLst>
              <a:gd name="adj1" fmla="val 50000"/>
              <a:gd name="adj2" fmla="val 50000"/>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239609" y="3348900"/>
            <a:ext cx="1487100" cy="148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B141FF9B-0795-43B1-B8B7-907B3DE52F2C}"/>
              </a:ext>
            </a:extLst>
          </p:cNvPr>
          <p:cNvSpPr>
            <a:spLocks noGrp="1"/>
          </p:cNvSpPr>
          <p:nvPr>
            <p:ph type="body" idx="1"/>
          </p:nvPr>
        </p:nvSpPr>
        <p:spPr>
          <a:xfrm>
            <a:off x="1593399" y="1750371"/>
            <a:ext cx="740321" cy="376196"/>
          </a:xfrm>
        </p:spPr>
        <p:txBody>
          <a:bodyPr>
            <a:normAutofit lnSpcReduction="10000"/>
          </a:bodyPr>
          <a:lstStyle/>
          <a:p>
            <a:pPr marL="114300" indent="0">
              <a:buNone/>
            </a:pPr>
            <a:r>
              <a:rPr lang="en-CA" sz="1200" dirty="0">
                <a:solidFill>
                  <a:schemeClr val="tx1"/>
                </a:solidFill>
              </a:rPr>
              <a:t>Jack</a:t>
            </a:r>
          </a:p>
        </p:txBody>
      </p:sp>
      <p:sp>
        <p:nvSpPr>
          <p:cNvPr id="16" name="Text Placeholder 2">
            <a:extLst>
              <a:ext uri="{FF2B5EF4-FFF2-40B4-BE49-F238E27FC236}">
                <a16:creationId xmlns:a16="http://schemas.microsoft.com/office/drawing/2014/main" id="{6843A998-8DA7-4E18-9B3B-DCA606092DF6}"/>
              </a:ext>
            </a:extLst>
          </p:cNvPr>
          <p:cNvSpPr txBox="1">
            <a:spLocks/>
          </p:cNvSpPr>
          <p:nvPr/>
        </p:nvSpPr>
        <p:spPr>
          <a:xfrm>
            <a:off x="3316335" y="1750371"/>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err="1">
                <a:solidFill>
                  <a:schemeClr val="tx1"/>
                </a:solidFill>
              </a:rPr>
              <a:t>Lakyn</a:t>
            </a:r>
            <a:endParaRPr lang="en-CA" sz="1200" dirty="0">
              <a:solidFill>
                <a:schemeClr val="tx1"/>
              </a:solidFill>
            </a:endParaRPr>
          </a:p>
        </p:txBody>
      </p:sp>
      <p:sp>
        <p:nvSpPr>
          <p:cNvPr id="17" name="Text Placeholder 2">
            <a:extLst>
              <a:ext uri="{FF2B5EF4-FFF2-40B4-BE49-F238E27FC236}">
                <a16:creationId xmlns:a16="http://schemas.microsoft.com/office/drawing/2014/main" id="{274C779F-99EF-4669-8522-6DEC936C7BA5}"/>
              </a:ext>
            </a:extLst>
          </p:cNvPr>
          <p:cNvSpPr txBox="1">
            <a:spLocks/>
          </p:cNvSpPr>
          <p:nvPr/>
        </p:nvSpPr>
        <p:spPr>
          <a:xfrm>
            <a:off x="5035698" y="1745988"/>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a:solidFill>
                  <a:schemeClr val="tx1"/>
                </a:solidFill>
              </a:rPr>
              <a:t>Mike</a:t>
            </a:r>
          </a:p>
        </p:txBody>
      </p:sp>
      <p:sp>
        <p:nvSpPr>
          <p:cNvPr id="18" name="Text Placeholder 2">
            <a:extLst>
              <a:ext uri="{FF2B5EF4-FFF2-40B4-BE49-F238E27FC236}">
                <a16:creationId xmlns:a16="http://schemas.microsoft.com/office/drawing/2014/main" id="{9DB1AADB-2A8F-4624-B7AB-41E5122A9F0B}"/>
              </a:ext>
            </a:extLst>
          </p:cNvPr>
          <p:cNvSpPr txBox="1">
            <a:spLocks/>
          </p:cNvSpPr>
          <p:nvPr/>
        </p:nvSpPr>
        <p:spPr>
          <a:xfrm>
            <a:off x="1214032" y="3506835"/>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Fetching and displaying information from the </a:t>
            </a:r>
            <a:r>
              <a:rPr lang="en-CA" sz="1200" dirty="0" err="1">
                <a:solidFill>
                  <a:schemeClr val="tx1"/>
                </a:solidFill>
              </a:rPr>
              <a:t>PetFinder</a:t>
            </a:r>
            <a:r>
              <a:rPr lang="en-CA" sz="1200" dirty="0">
                <a:solidFill>
                  <a:schemeClr val="tx1"/>
                </a:solidFill>
              </a:rPr>
              <a:t> API</a:t>
            </a:r>
          </a:p>
        </p:txBody>
      </p:sp>
      <p:sp>
        <p:nvSpPr>
          <p:cNvPr id="20" name="Text Placeholder 2">
            <a:extLst>
              <a:ext uri="{FF2B5EF4-FFF2-40B4-BE49-F238E27FC236}">
                <a16:creationId xmlns:a16="http://schemas.microsoft.com/office/drawing/2014/main" id="{EE62039A-F1F3-4C24-9011-E35A938956BE}"/>
              </a:ext>
            </a:extLst>
          </p:cNvPr>
          <p:cNvSpPr txBox="1">
            <a:spLocks/>
          </p:cNvSpPr>
          <p:nvPr/>
        </p:nvSpPr>
        <p:spPr>
          <a:xfrm>
            <a:off x="2935093" y="3506835"/>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React – Homepage, Dashboard, Donations (Stripe) </a:t>
            </a:r>
          </a:p>
        </p:txBody>
      </p:sp>
      <p:sp>
        <p:nvSpPr>
          <p:cNvPr id="21" name="Text Placeholder 2">
            <a:extLst>
              <a:ext uri="{FF2B5EF4-FFF2-40B4-BE49-F238E27FC236}">
                <a16:creationId xmlns:a16="http://schemas.microsoft.com/office/drawing/2014/main" id="{56706FDE-FFF1-4CD8-85C8-132358F630C0}"/>
              </a:ext>
            </a:extLst>
          </p:cNvPr>
          <p:cNvSpPr txBox="1">
            <a:spLocks/>
          </p:cNvSpPr>
          <p:nvPr/>
        </p:nvSpPr>
        <p:spPr>
          <a:xfrm>
            <a:off x="4646443" y="3629972"/>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React – Footer</a:t>
            </a:r>
          </a:p>
          <a:p>
            <a:pPr marL="114300" indent="0" algn="ctr">
              <a:buFont typeface="Arial"/>
              <a:buNone/>
            </a:pPr>
            <a:r>
              <a:rPr lang="en-CA" sz="1200" dirty="0">
                <a:solidFill>
                  <a:schemeClr val="tx1"/>
                </a:solidFill>
              </a:rPr>
              <a:t>Index.css</a:t>
            </a:r>
          </a:p>
          <a:p>
            <a:pPr marL="114300" indent="0" algn="ctr">
              <a:buFont typeface="Arial"/>
              <a:buNone/>
            </a:pPr>
            <a:r>
              <a:rPr lang="en-CA" sz="1200" dirty="0">
                <a:solidFill>
                  <a:schemeClr val="tx1"/>
                </a:solidFill>
              </a:rPr>
              <a:t>ReadMe</a:t>
            </a:r>
          </a:p>
        </p:txBody>
      </p:sp>
      <p:sp>
        <p:nvSpPr>
          <p:cNvPr id="2" name="Slide Number Placeholder 1">
            <a:extLst>
              <a:ext uri="{FF2B5EF4-FFF2-40B4-BE49-F238E27FC236}">
                <a16:creationId xmlns:a16="http://schemas.microsoft.com/office/drawing/2014/main" id="{797F0A35-5709-4723-80E4-464ABE0446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8</a:t>
            </a:fld>
            <a:endParaRPr lang="fr"/>
          </a:p>
        </p:txBody>
      </p:sp>
      <p:pic>
        <p:nvPicPr>
          <p:cNvPr id="23" name="Picture 22" descr="A silhouette of a dog in front of a full moon&#10;&#10;Description automatically generated with medium confidence">
            <a:extLst>
              <a:ext uri="{FF2B5EF4-FFF2-40B4-BE49-F238E27FC236}">
                <a16:creationId xmlns:a16="http://schemas.microsoft.com/office/drawing/2014/main" id="{EC90A5EC-2625-4B1E-8078-D49E614EBBE8}"/>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24" name="Google Shape;118;p17">
            <a:extLst>
              <a:ext uri="{FF2B5EF4-FFF2-40B4-BE49-F238E27FC236}">
                <a16:creationId xmlns:a16="http://schemas.microsoft.com/office/drawing/2014/main" id="{AE104B5B-7DA2-48A2-9B80-709118C52FD1}"/>
              </a:ext>
            </a:extLst>
          </p:cNvPr>
          <p:cNvSpPr/>
          <p:nvPr/>
        </p:nvSpPr>
        <p:spPr>
          <a:xfrm>
            <a:off x="6524184" y="1273500"/>
            <a:ext cx="1356000" cy="1356000"/>
          </a:xfrm>
          <a:prstGeom prst="ellipse">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p17">
            <a:extLst>
              <a:ext uri="{FF2B5EF4-FFF2-40B4-BE49-F238E27FC236}">
                <a16:creationId xmlns:a16="http://schemas.microsoft.com/office/drawing/2014/main" id="{33F26A51-4BA8-4AB4-BD6E-8FC78B58E269}"/>
              </a:ext>
            </a:extLst>
          </p:cNvPr>
          <p:cNvSpPr/>
          <p:nvPr/>
        </p:nvSpPr>
        <p:spPr>
          <a:xfrm>
            <a:off x="6458634" y="3376725"/>
            <a:ext cx="1487100" cy="1487100"/>
          </a:xfrm>
          <a:prstGeom prst="ellipse">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p17">
            <a:extLst>
              <a:ext uri="{FF2B5EF4-FFF2-40B4-BE49-F238E27FC236}">
                <a16:creationId xmlns:a16="http://schemas.microsoft.com/office/drawing/2014/main" id="{E37A2E5C-9069-41AC-BFEB-0EE9EFD18DB1}"/>
              </a:ext>
            </a:extLst>
          </p:cNvPr>
          <p:cNvSpPr/>
          <p:nvPr/>
        </p:nvSpPr>
        <p:spPr>
          <a:xfrm>
            <a:off x="7078434" y="2795975"/>
            <a:ext cx="247500" cy="4143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 Placeholder 2">
            <a:extLst>
              <a:ext uri="{FF2B5EF4-FFF2-40B4-BE49-F238E27FC236}">
                <a16:creationId xmlns:a16="http://schemas.microsoft.com/office/drawing/2014/main" id="{DF0D4CE4-C690-44EA-9BE5-C90D5D2EFBB4}"/>
              </a:ext>
            </a:extLst>
          </p:cNvPr>
          <p:cNvSpPr txBox="1">
            <a:spLocks/>
          </p:cNvSpPr>
          <p:nvPr/>
        </p:nvSpPr>
        <p:spPr>
          <a:xfrm>
            <a:off x="6832023" y="1745988"/>
            <a:ext cx="740321" cy="3761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Font typeface="Arial"/>
              <a:buNone/>
            </a:pPr>
            <a:r>
              <a:rPr lang="en-CA" sz="1200" dirty="0">
                <a:solidFill>
                  <a:schemeClr val="tx1"/>
                </a:solidFill>
              </a:rPr>
              <a:t>Adam</a:t>
            </a:r>
          </a:p>
        </p:txBody>
      </p:sp>
      <p:sp>
        <p:nvSpPr>
          <p:cNvPr id="28" name="Text Placeholder 2">
            <a:extLst>
              <a:ext uri="{FF2B5EF4-FFF2-40B4-BE49-F238E27FC236}">
                <a16:creationId xmlns:a16="http://schemas.microsoft.com/office/drawing/2014/main" id="{9E92E568-04AF-4E59-B51A-D7D60B33C49C}"/>
              </a:ext>
            </a:extLst>
          </p:cNvPr>
          <p:cNvSpPr txBox="1">
            <a:spLocks/>
          </p:cNvSpPr>
          <p:nvPr/>
        </p:nvSpPr>
        <p:spPr>
          <a:xfrm>
            <a:off x="6417291" y="3399752"/>
            <a:ext cx="1487100" cy="14602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lgn="ctr">
              <a:buFont typeface="Arial"/>
              <a:buNone/>
            </a:pPr>
            <a:r>
              <a:rPr lang="en-CA" sz="1200" dirty="0">
                <a:solidFill>
                  <a:schemeClr val="tx1"/>
                </a:solidFill>
              </a:rPr>
              <a:t>Backend, Authentication (JWT),</a:t>
            </a:r>
          </a:p>
          <a:p>
            <a:pPr marL="114300" indent="0" algn="ctr">
              <a:buFont typeface="Arial"/>
              <a:buNone/>
            </a:pPr>
            <a:r>
              <a:rPr lang="en-CA" sz="1200" dirty="0">
                <a:solidFill>
                  <a:schemeClr val="tx1"/>
                </a:solidFill>
              </a:rPr>
              <a:t>React –</a:t>
            </a:r>
          </a:p>
          <a:p>
            <a:pPr marL="114300" indent="0" algn="ctr">
              <a:buFont typeface="Arial"/>
              <a:buNone/>
            </a:pPr>
            <a:r>
              <a:rPr lang="en-CA" sz="1200" dirty="0">
                <a:solidFill>
                  <a:schemeClr val="tx1"/>
                </a:solidFill>
              </a:rPr>
              <a:t>Navigation, Login/Signup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CC00"/>
            </a:gs>
            <a:gs pos="74000">
              <a:schemeClr val="accent2">
                <a:lumMod val="45000"/>
                <a:lumOff val="55000"/>
              </a:schemeClr>
            </a:gs>
            <a:gs pos="69000">
              <a:schemeClr val="accent2">
                <a:lumMod val="45000"/>
                <a:lumOff val="55000"/>
              </a:schemeClr>
            </a:gs>
            <a:gs pos="100000">
              <a:schemeClr val="accent2">
                <a:lumMod val="30000"/>
                <a:lumOff val="70000"/>
              </a:schemeClr>
            </a:gs>
          </a:gsLst>
          <a:lin ang="13500000" scaled="1"/>
          <a:tileRect/>
        </a:gradFill>
        <a:effectLst/>
      </p:bgPr>
    </p:bg>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2031142" y="155975"/>
            <a:ext cx="54462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4200" b="1" dirty="0">
                <a:solidFill>
                  <a:srgbClr val="002060"/>
                </a:solidFill>
              </a:rPr>
              <a:t>Process – </a:t>
            </a:r>
            <a:r>
              <a:rPr lang="fr" sz="4200" i="1" dirty="0">
                <a:solidFill>
                  <a:srgbClr val="002060"/>
                </a:solidFill>
              </a:rPr>
              <a:t>Built with</a:t>
            </a:r>
            <a:endParaRPr sz="4200" i="1" dirty="0">
              <a:solidFill>
                <a:srgbClr val="002060"/>
              </a:solidFill>
            </a:endParaRPr>
          </a:p>
        </p:txBody>
      </p:sp>
      <p:sp>
        <p:nvSpPr>
          <p:cNvPr id="135" name="Google Shape;135;p18"/>
          <p:cNvSpPr/>
          <p:nvPr/>
        </p:nvSpPr>
        <p:spPr>
          <a:xfrm>
            <a:off x="314550" y="1359725"/>
            <a:ext cx="205768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314550" y="1331425"/>
            <a:ext cx="1712767" cy="5924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b="1" dirty="0">
                <a:solidFill>
                  <a:schemeClr val="dk1"/>
                </a:solidFill>
              </a:rPr>
              <a:t>Languages Used</a:t>
            </a:r>
            <a:endParaRPr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39" name="Google Shape;139;p18"/>
          <p:cNvSpPr/>
          <p:nvPr/>
        </p:nvSpPr>
        <p:spPr>
          <a:xfrm>
            <a:off x="314550" y="2223056"/>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14550" y="2625763"/>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p:nvPr/>
        </p:nvSpPr>
        <p:spPr>
          <a:xfrm>
            <a:off x="314549" y="2593351"/>
            <a:ext cx="1410785"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JavaScript + JSX</a:t>
            </a:r>
            <a:endParaRPr sz="1250"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145" name="Google Shape;145;p18"/>
          <p:cNvSpPr/>
          <p:nvPr/>
        </p:nvSpPr>
        <p:spPr>
          <a:xfrm>
            <a:off x="310281" y="3684455"/>
            <a:ext cx="4372200" cy="325500"/>
          </a:xfrm>
          <a:prstGeom prst="rect">
            <a:avLst/>
          </a:prstGeom>
          <a:solidFill>
            <a:srgbClr val="00A89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p:nvPr/>
        </p:nvSpPr>
        <p:spPr>
          <a:xfrm>
            <a:off x="289056" y="3684455"/>
            <a:ext cx="3666417" cy="3616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Massachusetts Institute of Technology (MIT)</a:t>
            </a:r>
            <a:endParaRPr sz="1150" dirty="0">
              <a:solidFill>
                <a:schemeClr val="dk1"/>
              </a:solidFill>
            </a:endParaRPr>
          </a:p>
        </p:txBody>
      </p:sp>
      <p:sp>
        <p:nvSpPr>
          <p:cNvPr id="149" name="Google Shape;149;p18"/>
          <p:cNvSpPr/>
          <p:nvPr/>
        </p:nvSpPr>
        <p:spPr>
          <a:xfrm rot="10800000">
            <a:off x="6442780" y="1324203"/>
            <a:ext cx="230905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8"/>
          <p:cNvSpPr txBox="1"/>
          <p:nvPr/>
        </p:nvSpPr>
        <p:spPr>
          <a:xfrm>
            <a:off x="6587836" y="1300353"/>
            <a:ext cx="2213521"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dirty="0">
                <a:solidFill>
                  <a:schemeClr val="dk1"/>
                </a:solidFill>
              </a:rPr>
              <a:t>Application Build Type</a:t>
            </a:r>
            <a:endParaRPr sz="1500" dirty="0">
              <a:solidFill>
                <a:schemeClr val="dk1"/>
              </a:solidFill>
            </a:endParaRPr>
          </a:p>
        </p:txBody>
      </p:sp>
      <p:sp>
        <p:nvSpPr>
          <p:cNvPr id="151" name="Google Shape;151;p18"/>
          <p:cNvSpPr/>
          <p:nvPr/>
        </p:nvSpPr>
        <p:spPr>
          <a:xfrm rot="10800000">
            <a:off x="6442780" y="1777949"/>
            <a:ext cx="2309052" cy="367800"/>
          </a:xfrm>
          <a:prstGeom prst="homePlate">
            <a:avLst>
              <a:gd name="adj"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7035240" y="1523246"/>
            <a:ext cx="1712767"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solidFill>
                <a:schemeClr val="dk1"/>
              </a:solidFill>
            </a:endParaRPr>
          </a:p>
          <a:p>
            <a:pPr marL="0" lvl="0" indent="0" algn="r" rtl="0">
              <a:spcBef>
                <a:spcPts val="0"/>
              </a:spcBef>
              <a:spcAft>
                <a:spcPts val="0"/>
              </a:spcAft>
              <a:buNone/>
            </a:pPr>
            <a:r>
              <a:rPr lang="fr" dirty="0">
                <a:solidFill>
                  <a:schemeClr val="dk1"/>
                </a:solidFill>
              </a:rPr>
              <a:t>MERN - SPA</a:t>
            </a:r>
            <a:endParaRPr dirty="0">
              <a:solidFill>
                <a:schemeClr val="dk1"/>
              </a:solidFill>
            </a:endParaRPr>
          </a:p>
        </p:txBody>
      </p:sp>
      <p:sp>
        <p:nvSpPr>
          <p:cNvPr id="26" name="Google Shape;139;p18">
            <a:extLst>
              <a:ext uri="{FF2B5EF4-FFF2-40B4-BE49-F238E27FC236}">
                <a16:creationId xmlns:a16="http://schemas.microsoft.com/office/drawing/2014/main" id="{0A72B48E-C893-4922-8240-B66CCC32C717}"/>
              </a:ext>
            </a:extLst>
          </p:cNvPr>
          <p:cNvSpPr/>
          <p:nvPr/>
        </p:nvSpPr>
        <p:spPr>
          <a:xfrm>
            <a:off x="318375" y="1820457"/>
            <a:ext cx="1856345"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2;p18">
            <a:extLst>
              <a:ext uri="{FF2B5EF4-FFF2-40B4-BE49-F238E27FC236}">
                <a16:creationId xmlns:a16="http://schemas.microsoft.com/office/drawing/2014/main" id="{FE3DF6AE-8DE2-41A5-B400-98430917CD24}"/>
              </a:ext>
            </a:extLst>
          </p:cNvPr>
          <p:cNvSpPr txBox="1"/>
          <p:nvPr/>
        </p:nvSpPr>
        <p:spPr>
          <a:xfrm>
            <a:off x="314550" y="2223056"/>
            <a:ext cx="602509"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CSS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2" name="Google Shape;142;p18">
            <a:extLst>
              <a:ext uri="{FF2B5EF4-FFF2-40B4-BE49-F238E27FC236}">
                <a16:creationId xmlns:a16="http://schemas.microsoft.com/office/drawing/2014/main" id="{AFD76F49-D389-4D43-B1A4-939FB877077C}"/>
              </a:ext>
            </a:extLst>
          </p:cNvPr>
          <p:cNvSpPr txBox="1"/>
          <p:nvPr/>
        </p:nvSpPr>
        <p:spPr>
          <a:xfrm>
            <a:off x="339525" y="1794247"/>
            <a:ext cx="913868"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HMTL</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3" name="Google Shape;135;p18">
            <a:extLst>
              <a:ext uri="{FF2B5EF4-FFF2-40B4-BE49-F238E27FC236}">
                <a16:creationId xmlns:a16="http://schemas.microsoft.com/office/drawing/2014/main" id="{04590634-FA5D-4773-BC85-4C1E19CE8BCE}"/>
              </a:ext>
            </a:extLst>
          </p:cNvPr>
          <p:cNvSpPr/>
          <p:nvPr/>
        </p:nvSpPr>
        <p:spPr>
          <a:xfrm>
            <a:off x="310281" y="3241683"/>
            <a:ext cx="2057680" cy="3678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p18">
            <a:extLst>
              <a:ext uri="{FF2B5EF4-FFF2-40B4-BE49-F238E27FC236}">
                <a16:creationId xmlns:a16="http://schemas.microsoft.com/office/drawing/2014/main" id="{08DD4F4B-AC23-413C-9DE6-50EE37685579}"/>
              </a:ext>
            </a:extLst>
          </p:cNvPr>
          <p:cNvSpPr txBox="1"/>
          <p:nvPr/>
        </p:nvSpPr>
        <p:spPr>
          <a:xfrm>
            <a:off x="310281" y="3213383"/>
            <a:ext cx="1712767" cy="5924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500" b="1" dirty="0">
                <a:solidFill>
                  <a:schemeClr val="dk1"/>
                </a:solidFill>
              </a:rPr>
              <a:t>Licence</a:t>
            </a:r>
            <a:endParaRPr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5" name="Google Shape;139;p18">
            <a:extLst>
              <a:ext uri="{FF2B5EF4-FFF2-40B4-BE49-F238E27FC236}">
                <a16:creationId xmlns:a16="http://schemas.microsoft.com/office/drawing/2014/main" id="{FC681D5E-7DB4-429E-A2AF-44E0D0C84395}"/>
              </a:ext>
            </a:extLst>
          </p:cNvPr>
          <p:cNvSpPr/>
          <p:nvPr/>
        </p:nvSpPr>
        <p:spPr>
          <a:xfrm>
            <a:off x="7237582" y="2229934"/>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2;p18">
            <a:extLst>
              <a:ext uri="{FF2B5EF4-FFF2-40B4-BE49-F238E27FC236}">
                <a16:creationId xmlns:a16="http://schemas.microsoft.com/office/drawing/2014/main" id="{A53B8BEB-04D3-4C91-80CB-EAFE31A935A9}"/>
              </a:ext>
            </a:extLst>
          </p:cNvPr>
          <p:cNvSpPr txBox="1"/>
          <p:nvPr/>
        </p:nvSpPr>
        <p:spPr>
          <a:xfrm>
            <a:off x="7301330" y="2191150"/>
            <a:ext cx="1500027"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MongoDB/GraphQL</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37" name="Google Shape;139;p18">
            <a:extLst>
              <a:ext uri="{FF2B5EF4-FFF2-40B4-BE49-F238E27FC236}">
                <a16:creationId xmlns:a16="http://schemas.microsoft.com/office/drawing/2014/main" id="{9FE3BE9D-5D8B-4DC7-8DC7-D6E348D20855}"/>
              </a:ext>
            </a:extLst>
          </p:cNvPr>
          <p:cNvSpPr/>
          <p:nvPr/>
        </p:nvSpPr>
        <p:spPr>
          <a:xfrm>
            <a:off x="7247979" y="2621308"/>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2;p18">
            <a:extLst>
              <a:ext uri="{FF2B5EF4-FFF2-40B4-BE49-F238E27FC236}">
                <a16:creationId xmlns:a16="http://schemas.microsoft.com/office/drawing/2014/main" id="{C6FEA737-DE96-4487-B893-7E49D84E4334}"/>
              </a:ext>
            </a:extLst>
          </p:cNvPr>
          <p:cNvSpPr txBox="1"/>
          <p:nvPr/>
        </p:nvSpPr>
        <p:spPr>
          <a:xfrm>
            <a:off x="7900208" y="2587447"/>
            <a:ext cx="913867"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Express.js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2" name="Slide Number Placeholder 1">
            <a:extLst>
              <a:ext uri="{FF2B5EF4-FFF2-40B4-BE49-F238E27FC236}">
                <a16:creationId xmlns:a16="http://schemas.microsoft.com/office/drawing/2014/main" id="{74F7BD6A-3CC0-43D2-8862-1BC126487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 smtClean="0"/>
              <a:t>9</a:t>
            </a:fld>
            <a:endParaRPr lang="fr"/>
          </a:p>
        </p:txBody>
      </p:sp>
      <p:pic>
        <p:nvPicPr>
          <p:cNvPr id="50" name="Picture 49" descr="A silhouette of a dog in front of a full moon&#10;&#10;Description automatically generated with medium confidence">
            <a:extLst>
              <a:ext uri="{FF2B5EF4-FFF2-40B4-BE49-F238E27FC236}">
                <a16:creationId xmlns:a16="http://schemas.microsoft.com/office/drawing/2014/main" id="{22E467CE-B95B-49A0-B02B-F3D16EB7DAE7}"/>
              </a:ext>
            </a:extLst>
          </p:cNvPr>
          <p:cNvPicPr>
            <a:picLocks noChangeAspect="1"/>
          </p:cNvPicPr>
          <p:nvPr/>
        </p:nvPicPr>
        <p:blipFill>
          <a:blip r:embed="rId3"/>
          <a:stretch>
            <a:fillRect/>
          </a:stretch>
        </p:blipFill>
        <p:spPr>
          <a:xfrm flipH="1">
            <a:off x="244800" y="242888"/>
            <a:ext cx="849217" cy="846386"/>
          </a:xfrm>
          <a:prstGeom prst="rect">
            <a:avLst/>
          </a:prstGeom>
        </p:spPr>
      </p:pic>
      <p:sp>
        <p:nvSpPr>
          <p:cNvPr id="53" name="Google Shape;139;p18">
            <a:extLst>
              <a:ext uri="{FF2B5EF4-FFF2-40B4-BE49-F238E27FC236}">
                <a16:creationId xmlns:a16="http://schemas.microsoft.com/office/drawing/2014/main" id="{316F30DD-FD34-4D81-802A-8463389B0996}"/>
              </a:ext>
            </a:extLst>
          </p:cNvPr>
          <p:cNvSpPr/>
          <p:nvPr/>
        </p:nvSpPr>
        <p:spPr>
          <a:xfrm>
            <a:off x="7247979" y="3010624"/>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p18">
            <a:extLst>
              <a:ext uri="{FF2B5EF4-FFF2-40B4-BE49-F238E27FC236}">
                <a16:creationId xmlns:a16="http://schemas.microsoft.com/office/drawing/2014/main" id="{F89384DD-1AAE-4A0F-8DBF-F01B36E5EA0F}"/>
              </a:ext>
            </a:extLst>
          </p:cNvPr>
          <p:cNvSpPr txBox="1"/>
          <p:nvPr/>
        </p:nvSpPr>
        <p:spPr>
          <a:xfrm>
            <a:off x="8036801" y="2976763"/>
            <a:ext cx="744239"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React.js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55" name="Google Shape;139;p18">
            <a:extLst>
              <a:ext uri="{FF2B5EF4-FFF2-40B4-BE49-F238E27FC236}">
                <a16:creationId xmlns:a16="http://schemas.microsoft.com/office/drawing/2014/main" id="{9F82036B-CC19-4185-A7DD-DED2495F138C}"/>
              </a:ext>
            </a:extLst>
          </p:cNvPr>
          <p:cNvSpPr/>
          <p:nvPr/>
        </p:nvSpPr>
        <p:spPr>
          <a:xfrm>
            <a:off x="7247979" y="3399940"/>
            <a:ext cx="1500027" cy="325500"/>
          </a:xfrm>
          <a:prstGeom prst="rect">
            <a:avLst/>
          </a:prstGeom>
          <a:solidFill>
            <a:srgbClr val="002060"/>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p18">
            <a:extLst>
              <a:ext uri="{FF2B5EF4-FFF2-40B4-BE49-F238E27FC236}">
                <a16:creationId xmlns:a16="http://schemas.microsoft.com/office/drawing/2014/main" id="{8191A942-8229-4D4B-9E88-E9C7B5067E25}"/>
              </a:ext>
            </a:extLst>
          </p:cNvPr>
          <p:cNvSpPr txBox="1"/>
          <p:nvPr/>
        </p:nvSpPr>
        <p:spPr>
          <a:xfrm>
            <a:off x="8069836" y="3366079"/>
            <a:ext cx="744239"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50" dirty="0">
                <a:solidFill>
                  <a:schemeClr val="dk1"/>
                </a:solidFill>
              </a:rPr>
              <a:t>Node.js</a:t>
            </a:r>
            <a:endParaRPr sz="1250" b="1" dirty="0">
              <a:solidFill>
                <a:schemeClr val="dk1"/>
              </a:solidFill>
            </a:endParaRPr>
          </a:p>
          <a:p>
            <a:pPr marL="0" lvl="0" indent="0" algn="l" rtl="0">
              <a:spcBef>
                <a:spcPts val="0"/>
              </a:spcBef>
              <a:spcAft>
                <a:spcPts val="0"/>
              </a:spcAft>
              <a:buNone/>
            </a:pPr>
            <a:endParaRPr sz="1150" dirty="0">
              <a:solidFill>
                <a:schemeClr val="dk1"/>
              </a:solidFill>
            </a:endParaRPr>
          </a:p>
        </p:txBody>
      </p:sp>
      <p:sp>
        <p:nvSpPr>
          <p:cNvPr id="57" name="Google Shape;151;p18">
            <a:extLst>
              <a:ext uri="{FF2B5EF4-FFF2-40B4-BE49-F238E27FC236}">
                <a16:creationId xmlns:a16="http://schemas.microsoft.com/office/drawing/2014/main" id="{1A77A787-52F4-44BA-A7D7-0DC91C183DA1}"/>
              </a:ext>
            </a:extLst>
          </p:cNvPr>
          <p:cNvSpPr/>
          <p:nvPr/>
        </p:nvSpPr>
        <p:spPr>
          <a:xfrm rot="10800000">
            <a:off x="6179126" y="3788693"/>
            <a:ext cx="2572705" cy="367800"/>
          </a:xfrm>
          <a:prstGeom prst="homePlate">
            <a:avLst>
              <a:gd name="adj" fmla="val 50000"/>
            </a:avLst>
          </a:prstGeom>
          <a:solidFill>
            <a:schemeClr val="accent4">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p18">
            <a:extLst>
              <a:ext uri="{FF2B5EF4-FFF2-40B4-BE49-F238E27FC236}">
                <a16:creationId xmlns:a16="http://schemas.microsoft.com/office/drawing/2014/main" id="{75D99F08-F776-448A-8A2A-9D18C730D582}"/>
              </a:ext>
            </a:extLst>
          </p:cNvPr>
          <p:cNvSpPr txBox="1"/>
          <p:nvPr/>
        </p:nvSpPr>
        <p:spPr>
          <a:xfrm>
            <a:off x="6231346" y="3533990"/>
            <a:ext cx="2516662"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CA" sz="1500" b="1" dirty="0">
              <a:solidFill>
                <a:schemeClr val="dk1"/>
              </a:solidFill>
            </a:endParaRPr>
          </a:p>
          <a:p>
            <a:pPr marL="0" lvl="0" indent="0" algn="r" rtl="0">
              <a:spcBef>
                <a:spcPts val="0"/>
              </a:spcBef>
              <a:spcAft>
                <a:spcPts val="0"/>
              </a:spcAft>
              <a:buNone/>
            </a:pPr>
            <a:r>
              <a:rPr lang="fr" dirty="0">
                <a:solidFill>
                  <a:schemeClr val="dk1"/>
                </a:solidFill>
              </a:rPr>
              <a:t>Many more NPM packages</a:t>
            </a:r>
            <a:endParaRPr lang="en-CA" dirty="0">
              <a:solidFill>
                <a:schemeClr val="dk1"/>
              </a:solidFill>
            </a:endParaRPr>
          </a:p>
        </p:txBody>
      </p:sp>
    </p:spTree>
    <p:extLst>
      <p:ext uri="{BB962C8B-B14F-4D97-AF65-F5344CB8AC3E}">
        <p14:creationId xmlns:p14="http://schemas.microsoft.com/office/powerpoint/2010/main" val="42702537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770</Words>
  <Application>Microsoft Office PowerPoint</Application>
  <PresentationFormat>On-screen Show (16:9)</PresentationFormat>
  <Paragraphs>213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Mukta</vt:lpstr>
      <vt:lpstr>Simple Dark</vt:lpstr>
      <vt:lpstr>PowerPoint Presentation</vt:lpstr>
      <vt:lpstr>Elevator Pitch</vt:lpstr>
      <vt:lpstr>Concept - Description </vt:lpstr>
      <vt:lpstr>Concept – cont’d</vt:lpstr>
      <vt:lpstr>Concept - User Story 1</vt:lpstr>
      <vt:lpstr>Concept - User Story 2</vt:lpstr>
      <vt:lpstr>Concept – cont’d.</vt:lpstr>
      <vt:lpstr>Process – Contribution Highlight</vt:lpstr>
      <vt:lpstr>Process – Built with</vt:lpstr>
      <vt:lpstr>Process - cont.</vt:lpstr>
      <vt:lpstr>Demo</vt:lpstr>
      <vt:lpstr>Directions for 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McFadden</dc:creator>
  <cp:lastModifiedBy>Adam McFadden</cp:lastModifiedBy>
  <cp:revision>90</cp:revision>
  <dcterms:modified xsi:type="dcterms:W3CDTF">2021-10-27T16:02:08Z</dcterms:modified>
</cp:coreProperties>
</file>