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4"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78530" autoAdjust="0"/>
  </p:normalViewPr>
  <p:slideViewPr>
    <p:cSldViewPr snapToGrid="0">
      <p:cViewPr>
        <p:scale>
          <a:sx n="66" d="100"/>
          <a:sy n="66" d="100"/>
        </p:scale>
        <p:origin x="13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683A7-6547-4896-BC90-02BE2A335AB2}" type="doc">
      <dgm:prSet loTypeId="urn:microsoft.com/office/officeart/2005/8/layout/hChevron3" loCatId="process" qsTypeId="urn:microsoft.com/office/officeart/2005/8/quickstyle/simple1" qsCatId="simple" csTypeId="urn:microsoft.com/office/officeart/2005/8/colors/accent1_2" csCatId="accent1" phldr="1"/>
      <dgm:spPr/>
    </dgm:pt>
    <dgm:pt modelId="{DDA62ACC-13C9-4073-8010-660955A06047}">
      <dgm:prSet phldrT="[Text]"/>
      <dgm:spPr/>
      <dgm:t>
        <a:bodyPr/>
        <a:lstStyle/>
        <a:p>
          <a:r>
            <a:rPr lang="pl-PL" dirty="0" smtClean="0"/>
            <a:t>Pomiar parametrów</a:t>
          </a:r>
          <a:endParaRPr lang="en-US" dirty="0"/>
        </a:p>
      </dgm:t>
    </dgm:pt>
    <dgm:pt modelId="{83D7DD92-FBBE-48B0-8F13-AF053F74C528}" type="parTrans" cxnId="{ABCC6747-10CA-4006-B4AB-932D535BF396}">
      <dgm:prSet/>
      <dgm:spPr/>
      <dgm:t>
        <a:bodyPr/>
        <a:lstStyle/>
        <a:p>
          <a:endParaRPr lang="en-US"/>
        </a:p>
      </dgm:t>
    </dgm:pt>
    <dgm:pt modelId="{0878C234-340A-4451-B13F-315E07A6B066}" type="sibTrans" cxnId="{ABCC6747-10CA-4006-B4AB-932D535BF396}">
      <dgm:prSet/>
      <dgm:spPr/>
      <dgm:t>
        <a:bodyPr/>
        <a:lstStyle/>
        <a:p>
          <a:endParaRPr lang="en-US"/>
        </a:p>
      </dgm:t>
    </dgm:pt>
    <dgm:pt modelId="{01A010E8-6F47-4A8C-B5E1-DD5CD1BB0829}">
      <dgm:prSet phldrT="[Text]"/>
      <dgm:spPr/>
      <dgm:t>
        <a:bodyPr/>
        <a:lstStyle/>
        <a:p>
          <a:r>
            <a:rPr lang="pl-PL" dirty="0" smtClean="0"/>
            <a:t>Rejestracja danych</a:t>
          </a:r>
          <a:endParaRPr lang="en-US" dirty="0"/>
        </a:p>
      </dgm:t>
    </dgm:pt>
    <dgm:pt modelId="{7F1716B2-85CB-4431-8E82-ABF904AFBAB3}" type="parTrans" cxnId="{DFE8C75A-045B-4925-B4B2-434035E09387}">
      <dgm:prSet/>
      <dgm:spPr/>
      <dgm:t>
        <a:bodyPr/>
        <a:lstStyle/>
        <a:p>
          <a:endParaRPr lang="en-US"/>
        </a:p>
      </dgm:t>
    </dgm:pt>
    <dgm:pt modelId="{A06ADC53-2BD6-4794-92A4-1D27AA871990}" type="sibTrans" cxnId="{DFE8C75A-045B-4925-B4B2-434035E09387}">
      <dgm:prSet/>
      <dgm:spPr/>
      <dgm:t>
        <a:bodyPr/>
        <a:lstStyle/>
        <a:p>
          <a:endParaRPr lang="en-US"/>
        </a:p>
      </dgm:t>
    </dgm:pt>
    <dgm:pt modelId="{7B6FF020-0E3C-4783-929C-21477F25821D}">
      <dgm:prSet phldrT="[Text]"/>
      <dgm:spPr/>
      <dgm:t>
        <a:bodyPr/>
        <a:lstStyle/>
        <a:p>
          <a:r>
            <a:rPr lang="pl-PL" dirty="0" smtClean="0"/>
            <a:t>Udostępnianie informacji</a:t>
          </a:r>
          <a:endParaRPr lang="en-US" dirty="0"/>
        </a:p>
      </dgm:t>
    </dgm:pt>
    <dgm:pt modelId="{D6AA2715-19E8-4AD7-B1DB-2D3F90FCC52C}" type="parTrans" cxnId="{8D55B0E7-27A0-4BF9-8396-368A798F1AA4}">
      <dgm:prSet/>
      <dgm:spPr/>
      <dgm:t>
        <a:bodyPr/>
        <a:lstStyle/>
        <a:p>
          <a:endParaRPr lang="en-US"/>
        </a:p>
      </dgm:t>
    </dgm:pt>
    <dgm:pt modelId="{C20CE597-74ED-46ED-9856-37E03866286C}" type="sibTrans" cxnId="{8D55B0E7-27A0-4BF9-8396-368A798F1AA4}">
      <dgm:prSet/>
      <dgm:spPr/>
      <dgm:t>
        <a:bodyPr/>
        <a:lstStyle/>
        <a:p>
          <a:endParaRPr lang="en-US"/>
        </a:p>
      </dgm:t>
    </dgm:pt>
    <dgm:pt modelId="{7F27048B-B540-40E7-AE3A-6E8AC3BEBE81}" type="pres">
      <dgm:prSet presAssocID="{E79683A7-6547-4896-BC90-02BE2A335AB2}" presName="Name0" presStyleCnt="0">
        <dgm:presLayoutVars>
          <dgm:dir/>
          <dgm:resizeHandles val="exact"/>
        </dgm:presLayoutVars>
      </dgm:prSet>
      <dgm:spPr/>
    </dgm:pt>
    <dgm:pt modelId="{426F5B67-65C4-40B3-AD3B-2F7563F6C3B1}" type="pres">
      <dgm:prSet presAssocID="{DDA62ACC-13C9-4073-8010-660955A06047}" presName="parTxOnly" presStyleLbl="node1" presStyleIdx="0" presStyleCnt="3">
        <dgm:presLayoutVars>
          <dgm:bulletEnabled val="1"/>
        </dgm:presLayoutVars>
      </dgm:prSet>
      <dgm:spPr/>
    </dgm:pt>
    <dgm:pt modelId="{5A04D184-1CE9-4F93-89DF-EB4D33F80D34}" type="pres">
      <dgm:prSet presAssocID="{0878C234-340A-4451-B13F-315E07A6B066}" presName="parSpace" presStyleCnt="0"/>
      <dgm:spPr/>
    </dgm:pt>
    <dgm:pt modelId="{96FB6514-7CA5-4E56-80B4-571AD96ACE08}" type="pres">
      <dgm:prSet presAssocID="{01A010E8-6F47-4A8C-B5E1-DD5CD1BB0829}" presName="parTxOnly" presStyleLbl="node1" presStyleIdx="1" presStyleCnt="3">
        <dgm:presLayoutVars>
          <dgm:bulletEnabled val="1"/>
        </dgm:presLayoutVars>
      </dgm:prSet>
      <dgm:spPr/>
    </dgm:pt>
    <dgm:pt modelId="{A0BE59A3-3EAD-433C-8F7B-14DCBD15FE23}" type="pres">
      <dgm:prSet presAssocID="{A06ADC53-2BD6-4794-92A4-1D27AA871990}" presName="parSpace" presStyleCnt="0"/>
      <dgm:spPr/>
    </dgm:pt>
    <dgm:pt modelId="{7F512F79-3FC6-4C98-B625-D3DBDC605482}" type="pres">
      <dgm:prSet presAssocID="{7B6FF020-0E3C-4783-929C-21477F25821D}" presName="parTxOnly" presStyleLbl="node1" presStyleIdx="2" presStyleCnt="3">
        <dgm:presLayoutVars>
          <dgm:bulletEnabled val="1"/>
        </dgm:presLayoutVars>
      </dgm:prSet>
      <dgm:spPr/>
    </dgm:pt>
  </dgm:ptLst>
  <dgm:cxnLst>
    <dgm:cxn modelId="{8D55B0E7-27A0-4BF9-8396-368A798F1AA4}" srcId="{E79683A7-6547-4896-BC90-02BE2A335AB2}" destId="{7B6FF020-0E3C-4783-929C-21477F25821D}" srcOrd="2" destOrd="0" parTransId="{D6AA2715-19E8-4AD7-B1DB-2D3F90FCC52C}" sibTransId="{C20CE597-74ED-46ED-9856-37E03866286C}"/>
    <dgm:cxn modelId="{ABCC6747-10CA-4006-B4AB-932D535BF396}" srcId="{E79683A7-6547-4896-BC90-02BE2A335AB2}" destId="{DDA62ACC-13C9-4073-8010-660955A06047}" srcOrd="0" destOrd="0" parTransId="{83D7DD92-FBBE-48B0-8F13-AF053F74C528}" sibTransId="{0878C234-340A-4451-B13F-315E07A6B066}"/>
    <dgm:cxn modelId="{D7A14358-2677-4E25-94CA-8A2065E6B0F9}" type="presOf" srcId="{7B6FF020-0E3C-4783-929C-21477F25821D}" destId="{7F512F79-3FC6-4C98-B625-D3DBDC605482}" srcOrd="0" destOrd="0" presId="urn:microsoft.com/office/officeart/2005/8/layout/hChevron3"/>
    <dgm:cxn modelId="{C00BA8C1-3298-4739-8DB3-00AD3AA6DBD0}" type="presOf" srcId="{01A010E8-6F47-4A8C-B5E1-DD5CD1BB0829}" destId="{96FB6514-7CA5-4E56-80B4-571AD96ACE08}" srcOrd="0" destOrd="0" presId="urn:microsoft.com/office/officeart/2005/8/layout/hChevron3"/>
    <dgm:cxn modelId="{DFE8C75A-045B-4925-B4B2-434035E09387}" srcId="{E79683A7-6547-4896-BC90-02BE2A335AB2}" destId="{01A010E8-6F47-4A8C-B5E1-DD5CD1BB0829}" srcOrd="1" destOrd="0" parTransId="{7F1716B2-85CB-4431-8E82-ABF904AFBAB3}" sibTransId="{A06ADC53-2BD6-4794-92A4-1D27AA871990}"/>
    <dgm:cxn modelId="{9771A6FE-0A07-4BDD-BAFA-598092086D7D}" type="presOf" srcId="{DDA62ACC-13C9-4073-8010-660955A06047}" destId="{426F5B67-65C4-40B3-AD3B-2F7563F6C3B1}" srcOrd="0" destOrd="0" presId="urn:microsoft.com/office/officeart/2005/8/layout/hChevron3"/>
    <dgm:cxn modelId="{8BC7EF68-6412-4D93-BA04-23C73E03A586}" type="presOf" srcId="{E79683A7-6547-4896-BC90-02BE2A335AB2}" destId="{7F27048B-B540-40E7-AE3A-6E8AC3BEBE81}" srcOrd="0" destOrd="0" presId="urn:microsoft.com/office/officeart/2005/8/layout/hChevron3"/>
    <dgm:cxn modelId="{F09571AF-79C7-47FC-B765-BF6E2C729386}" type="presParOf" srcId="{7F27048B-B540-40E7-AE3A-6E8AC3BEBE81}" destId="{426F5B67-65C4-40B3-AD3B-2F7563F6C3B1}" srcOrd="0" destOrd="0" presId="urn:microsoft.com/office/officeart/2005/8/layout/hChevron3"/>
    <dgm:cxn modelId="{184B334E-A861-49AC-A9FD-2539EC8B57A4}" type="presParOf" srcId="{7F27048B-B540-40E7-AE3A-6E8AC3BEBE81}" destId="{5A04D184-1CE9-4F93-89DF-EB4D33F80D34}" srcOrd="1" destOrd="0" presId="urn:microsoft.com/office/officeart/2005/8/layout/hChevron3"/>
    <dgm:cxn modelId="{63CA3436-27E6-48BD-A724-FE21AC0AD856}" type="presParOf" srcId="{7F27048B-B540-40E7-AE3A-6E8AC3BEBE81}" destId="{96FB6514-7CA5-4E56-80B4-571AD96ACE08}" srcOrd="2" destOrd="0" presId="urn:microsoft.com/office/officeart/2005/8/layout/hChevron3"/>
    <dgm:cxn modelId="{31FF7BD8-150F-45E6-ABFB-B88B6C9CE464}" type="presParOf" srcId="{7F27048B-B540-40E7-AE3A-6E8AC3BEBE81}" destId="{A0BE59A3-3EAD-433C-8F7B-14DCBD15FE23}" srcOrd="3" destOrd="0" presId="urn:microsoft.com/office/officeart/2005/8/layout/hChevron3"/>
    <dgm:cxn modelId="{5AE82ABA-B989-4F9E-9EBE-8F8FBDA297DE}" type="presParOf" srcId="{7F27048B-B540-40E7-AE3A-6E8AC3BEBE81}" destId="{7F512F79-3FC6-4C98-B625-D3DBDC605482}"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C14F42-4BA7-44D5-A635-036340C0B0F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75470BB-8DBE-46AA-94C4-35304DC4AB65}">
      <dgm:prSet phldrT="[Text]"/>
      <dgm:spPr/>
      <dgm:t>
        <a:bodyPr/>
        <a:lstStyle/>
        <a:p>
          <a:r>
            <a:rPr lang="pl-PL" dirty="0" smtClean="0"/>
            <a:t>Synchronizacja czasu z NTP</a:t>
          </a:r>
          <a:endParaRPr lang="en-US" dirty="0"/>
        </a:p>
      </dgm:t>
    </dgm:pt>
    <dgm:pt modelId="{976BD13C-347B-44BA-99E0-F6C0CD058DC3}" type="parTrans" cxnId="{D9F1498B-547C-4782-8AF9-7AB556EDC667}">
      <dgm:prSet/>
      <dgm:spPr/>
      <dgm:t>
        <a:bodyPr/>
        <a:lstStyle/>
        <a:p>
          <a:endParaRPr lang="en-US"/>
        </a:p>
      </dgm:t>
    </dgm:pt>
    <dgm:pt modelId="{3E9ECFE5-F003-4E81-9234-E79695BF120A}" type="sibTrans" cxnId="{D9F1498B-547C-4782-8AF9-7AB556EDC667}">
      <dgm:prSet/>
      <dgm:spPr/>
      <dgm:t>
        <a:bodyPr/>
        <a:lstStyle/>
        <a:p>
          <a:endParaRPr lang="en-US"/>
        </a:p>
      </dgm:t>
    </dgm:pt>
    <dgm:pt modelId="{8AAEE674-5ECC-4F75-B79D-C047C296F724}">
      <dgm:prSet phldrT="[Text]"/>
      <dgm:spPr/>
      <dgm:t>
        <a:bodyPr/>
        <a:lstStyle/>
        <a:p>
          <a:r>
            <a:rPr lang="pl-PL" dirty="0" smtClean="0"/>
            <a:t>Odczyt wartości z czujnika</a:t>
          </a:r>
          <a:endParaRPr lang="en-US" dirty="0"/>
        </a:p>
      </dgm:t>
    </dgm:pt>
    <dgm:pt modelId="{E04B295E-A1BA-4D2B-8C36-C763DB746945}" type="parTrans" cxnId="{22845666-717B-4DC6-92AC-0721CA02E00C}">
      <dgm:prSet/>
      <dgm:spPr/>
      <dgm:t>
        <a:bodyPr/>
        <a:lstStyle/>
        <a:p>
          <a:endParaRPr lang="en-US"/>
        </a:p>
      </dgm:t>
    </dgm:pt>
    <dgm:pt modelId="{46340C60-8394-4C6B-B75B-4457C21A22A4}" type="sibTrans" cxnId="{22845666-717B-4DC6-92AC-0721CA02E00C}">
      <dgm:prSet/>
      <dgm:spPr/>
      <dgm:t>
        <a:bodyPr/>
        <a:lstStyle/>
        <a:p>
          <a:endParaRPr lang="en-US"/>
        </a:p>
      </dgm:t>
    </dgm:pt>
    <dgm:pt modelId="{CA0A48C4-83F0-4131-9B8D-B7FD229FC188}">
      <dgm:prSet phldrT="[Text]"/>
      <dgm:spPr/>
      <dgm:t>
        <a:bodyPr/>
        <a:lstStyle/>
        <a:p>
          <a:r>
            <a:rPr lang="pl-PL" dirty="0" smtClean="0"/>
            <a:t>Przygotowanie wiadomości </a:t>
          </a:r>
          <a:endParaRPr lang="en-US" dirty="0"/>
        </a:p>
      </dgm:t>
    </dgm:pt>
    <dgm:pt modelId="{8DEEBC8D-49EC-463C-8FE5-AE757CE8D727}" type="parTrans" cxnId="{BD84945E-B840-489A-9212-381D1EECC148}">
      <dgm:prSet/>
      <dgm:spPr/>
      <dgm:t>
        <a:bodyPr/>
        <a:lstStyle/>
        <a:p>
          <a:endParaRPr lang="en-US"/>
        </a:p>
      </dgm:t>
    </dgm:pt>
    <dgm:pt modelId="{81E04DF1-F527-40A4-94F0-A95D6A5232AB}" type="sibTrans" cxnId="{BD84945E-B840-489A-9212-381D1EECC148}">
      <dgm:prSet/>
      <dgm:spPr/>
      <dgm:t>
        <a:bodyPr/>
        <a:lstStyle/>
        <a:p>
          <a:endParaRPr lang="en-US"/>
        </a:p>
      </dgm:t>
    </dgm:pt>
    <dgm:pt modelId="{B62A588F-4410-4FEB-A7AB-9FE280230DD9}">
      <dgm:prSet phldrT="[Text]"/>
      <dgm:spPr/>
      <dgm:t>
        <a:bodyPr/>
        <a:lstStyle/>
        <a:p>
          <a:r>
            <a:rPr lang="pl-PL" dirty="0" smtClean="0"/>
            <a:t>Wysłanie wiadomości</a:t>
          </a:r>
          <a:endParaRPr lang="en-US" dirty="0"/>
        </a:p>
      </dgm:t>
    </dgm:pt>
    <dgm:pt modelId="{CA78D547-3F22-46E6-B752-8C09BA5E849A}" type="parTrans" cxnId="{FC50BDE6-DE36-4AD0-912C-04F42E797B65}">
      <dgm:prSet/>
      <dgm:spPr/>
      <dgm:t>
        <a:bodyPr/>
        <a:lstStyle/>
        <a:p>
          <a:endParaRPr lang="en-US"/>
        </a:p>
      </dgm:t>
    </dgm:pt>
    <dgm:pt modelId="{049483F9-D78D-4B40-896A-740AF067EDEF}" type="sibTrans" cxnId="{FC50BDE6-DE36-4AD0-912C-04F42E797B65}">
      <dgm:prSet/>
      <dgm:spPr/>
      <dgm:t>
        <a:bodyPr/>
        <a:lstStyle/>
        <a:p>
          <a:endParaRPr lang="en-US"/>
        </a:p>
      </dgm:t>
    </dgm:pt>
    <dgm:pt modelId="{EBD386DB-DFC2-4FB9-AA30-8847F5EB89D7}">
      <dgm:prSet phldrT="[Text]"/>
      <dgm:spPr/>
      <dgm:t>
        <a:bodyPr/>
        <a:lstStyle/>
        <a:p>
          <a:r>
            <a:rPr lang="pl-PL" dirty="0" smtClean="0"/>
            <a:t>Oczekiwanie</a:t>
          </a:r>
          <a:endParaRPr lang="en-US" dirty="0"/>
        </a:p>
      </dgm:t>
    </dgm:pt>
    <dgm:pt modelId="{EFC31289-DD0F-48E5-AB3B-E454CB823217}" type="parTrans" cxnId="{61DE2ACB-B1B4-43E7-B2C9-AF9AC7F3847B}">
      <dgm:prSet/>
      <dgm:spPr/>
      <dgm:t>
        <a:bodyPr/>
        <a:lstStyle/>
        <a:p>
          <a:endParaRPr lang="en-US"/>
        </a:p>
      </dgm:t>
    </dgm:pt>
    <dgm:pt modelId="{668EC510-B95F-432E-8BAA-FD8ACA7B61C8}" type="sibTrans" cxnId="{61DE2ACB-B1B4-43E7-B2C9-AF9AC7F3847B}">
      <dgm:prSet/>
      <dgm:spPr/>
      <dgm:t>
        <a:bodyPr/>
        <a:lstStyle/>
        <a:p>
          <a:endParaRPr lang="en-US"/>
        </a:p>
      </dgm:t>
    </dgm:pt>
    <dgm:pt modelId="{A9AA3DDB-F214-48FD-AE09-5D8501FE2AD3}" type="pres">
      <dgm:prSet presAssocID="{B8C14F42-4BA7-44D5-A635-036340C0B0F6}" presName="Name0" presStyleCnt="0">
        <dgm:presLayoutVars>
          <dgm:dir/>
          <dgm:resizeHandles val="exact"/>
        </dgm:presLayoutVars>
      </dgm:prSet>
      <dgm:spPr/>
    </dgm:pt>
    <dgm:pt modelId="{3560961C-9A94-4A78-B43C-4C098A49BE7F}" type="pres">
      <dgm:prSet presAssocID="{B8C14F42-4BA7-44D5-A635-036340C0B0F6}" presName="cycle" presStyleCnt="0"/>
      <dgm:spPr/>
    </dgm:pt>
    <dgm:pt modelId="{FB15AFA6-EE63-4D42-A61D-B4502C0795AB}" type="pres">
      <dgm:prSet presAssocID="{F75470BB-8DBE-46AA-94C4-35304DC4AB65}" presName="nodeFirstNode" presStyleLbl="node1" presStyleIdx="0" presStyleCnt="5">
        <dgm:presLayoutVars>
          <dgm:bulletEnabled val="1"/>
        </dgm:presLayoutVars>
      </dgm:prSet>
      <dgm:spPr/>
      <dgm:t>
        <a:bodyPr/>
        <a:lstStyle/>
        <a:p>
          <a:endParaRPr lang="en-US"/>
        </a:p>
      </dgm:t>
    </dgm:pt>
    <dgm:pt modelId="{3E9373D1-D716-4DF9-8786-9D92C9EE2515}" type="pres">
      <dgm:prSet presAssocID="{3E9ECFE5-F003-4E81-9234-E79695BF120A}" presName="sibTransFirstNode" presStyleLbl="bgShp" presStyleIdx="0" presStyleCnt="1"/>
      <dgm:spPr/>
    </dgm:pt>
    <dgm:pt modelId="{6AA8429A-9B58-4774-AA05-86ECC244F80A}" type="pres">
      <dgm:prSet presAssocID="{8AAEE674-5ECC-4F75-B79D-C047C296F724}" presName="nodeFollowingNodes" presStyleLbl="node1" presStyleIdx="1" presStyleCnt="5">
        <dgm:presLayoutVars>
          <dgm:bulletEnabled val="1"/>
        </dgm:presLayoutVars>
      </dgm:prSet>
      <dgm:spPr/>
      <dgm:t>
        <a:bodyPr/>
        <a:lstStyle/>
        <a:p>
          <a:endParaRPr lang="en-US"/>
        </a:p>
      </dgm:t>
    </dgm:pt>
    <dgm:pt modelId="{A9F2BF56-2CED-49F2-BEC3-FE4795598A51}" type="pres">
      <dgm:prSet presAssocID="{CA0A48C4-83F0-4131-9B8D-B7FD229FC188}" presName="nodeFollowingNodes" presStyleLbl="node1" presStyleIdx="2" presStyleCnt="5" custRadScaleRad="114636" custRadScaleInc="-21235">
        <dgm:presLayoutVars>
          <dgm:bulletEnabled val="1"/>
        </dgm:presLayoutVars>
      </dgm:prSet>
      <dgm:spPr/>
    </dgm:pt>
    <dgm:pt modelId="{95226647-1099-459E-82B3-F4FA52DAE56C}" type="pres">
      <dgm:prSet presAssocID="{B62A588F-4410-4FEB-A7AB-9FE280230DD9}" presName="nodeFollowingNodes" presStyleLbl="node1" presStyleIdx="3" presStyleCnt="5" custRadScaleRad="107535" custRadScaleInc="13317">
        <dgm:presLayoutVars>
          <dgm:bulletEnabled val="1"/>
        </dgm:presLayoutVars>
      </dgm:prSet>
      <dgm:spPr/>
      <dgm:t>
        <a:bodyPr/>
        <a:lstStyle/>
        <a:p>
          <a:endParaRPr lang="en-US"/>
        </a:p>
      </dgm:t>
    </dgm:pt>
    <dgm:pt modelId="{8FD26D9D-F7AF-4DBB-BDCE-174361818315}" type="pres">
      <dgm:prSet presAssocID="{EBD386DB-DFC2-4FB9-AA30-8847F5EB89D7}" presName="nodeFollowingNodes" presStyleLbl="node1" presStyleIdx="4" presStyleCnt="5">
        <dgm:presLayoutVars>
          <dgm:bulletEnabled val="1"/>
        </dgm:presLayoutVars>
      </dgm:prSet>
      <dgm:spPr/>
      <dgm:t>
        <a:bodyPr/>
        <a:lstStyle/>
        <a:p>
          <a:endParaRPr lang="en-US"/>
        </a:p>
      </dgm:t>
    </dgm:pt>
  </dgm:ptLst>
  <dgm:cxnLst>
    <dgm:cxn modelId="{A1BFA19E-7A05-4FDE-BA42-3AA6711DC1D0}" type="presOf" srcId="{3E9ECFE5-F003-4E81-9234-E79695BF120A}" destId="{3E9373D1-D716-4DF9-8786-9D92C9EE2515}" srcOrd="0" destOrd="0" presId="urn:microsoft.com/office/officeart/2005/8/layout/cycle3"/>
    <dgm:cxn modelId="{FC50BDE6-DE36-4AD0-912C-04F42E797B65}" srcId="{B8C14F42-4BA7-44D5-A635-036340C0B0F6}" destId="{B62A588F-4410-4FEB-A7AB-9FE280230DD9}" srcOrd="3" destOrd="0" parTransId="{CA78D547-3F22-46E6-B752-8C09BA5E849A}" sibTransId="{049483F9-D78D-4B40-896A-740AF067EDEF}"/>
    <dgm:cxn modelId="{1B60BD33-75CD-4FF9-A497-B52502983D3F}" type="presOf" srcId="{B62A588F-4410-4FEB-A7AB-9FE280230DD9}" destId="{95226647-1099-459E-82B3-F4FA52DAE56C}" srcOrd="0" destOrd="0" presId="urn:microsoft.com/office/officeart/2005/8/layout/cycle3"/>
    <dgm:cxn modelId="{22845666-717B-4DC6-92AC-0721CA02E00C}" srcId="{B8C14F42-4BA7-44D5-A635-036340C0B0F6}" destId="{8AAEE674-5ECC-4F75-B79D-C047C296F724}" srcOrd="1" destOrd="0" parTransId="{E04B295E-A1BA-4D2B-8C36-C763DB746945}" sibTransId="{46340C60-8394-4C6B-B75B-4457C21A22A4}"/>
    <dgm:cxn modelId="{61DE2ACB-B1B4-43E7-B2C9-AF9AC7F3847B}" srcId="{B8C14F42-4BA7-44D5-A635-036340C0B0F6}" destId="{EBD386DB-DFC2-4FB9-AA30-8847F5EB89D7}" srcOrd="4" destOrd="0" parTransId="{EFC31289-DD0F-48E5-AB3B-E454CB823217}" sibTransId="{668EC510-B95F-432E-8BAA-FD8ACA7B61C8}"/>
    <dgm:cxn modelId="{2FCCDF6D-C799-42E1-AF63-88720DD03BF4}" type="presOf" srcId="{F75470BB-8DBE-46AA-94C4-35304DC4AB65}" destId="{FB15AFA6-EE63-4D42-A61D-B4502C0795AB}" srcOrd="0" destOrd="0" presId="urn:microsoft.com/office/officeart/2005/8/layout/cycle3"/>
    <dgm:cxn modelId="{BD84945E-B840-489A-9212-381D1EECC148}" srcId="{B8C14F42-4BA7-44D5-A635-036340C0B0F6}" destId="{CA0A48C4-83F0-4131-9B8D-B7FD229FC188}" srcOrd="2" destOrd="0" parTransId="{8DEEBC8D-49EC-463C-8FE5-AE757CE8D727}" sibTransId="{81E04DF1-F527-40A4-94F0-A95D6A5232AB}"/>
    <dgm:cxn modelId="{29F16E7B-EE90-4D00-A53B-32C79EBEFC71}" type="presOf" srcId="{EBD386DB-DFC2-4FB9-AA30-8847F5EB89D7}" destId="{8FD26D9D-F7AF-4DBB-BDCE-174361818315}" srcOrd="0" destOrd="0" presId="urn:microsoft.com/office/officeart/2005/8/layout/cycle3"/>
    <dgm:cxn modelId="{961D1B2C-7E0D-438C-B07D-05273FDA368C}" type="presOf" srcId="{CA0A48C4-83F0-4131-9B8D-B7FD229FC188}" destId="{A9F2BF56-2CED-49F2-BEC3-FE4795598A51}" srcOrd="0" destOrd="0" presId="urn:microsoft.com/office/officeart/2005/8/layout/cycle3"/>
    <dgm:cxn modelId="{D9F1498B-547C-4782-8AF9-7AB556EDC667}" srcId="{B8C14F42-4BA7-44D5-A635-036340C0B0F6}" destId="{F75470BB-8DBE-46AA-94C4-35304DC4AB65}" srcOrd="0" destOrd="0" parTransId="{976BD13C-347B-44BA-99E0-F6C0CD058DC3}" sibTransId="{3E9ECFE5-F003-4E81-9234-E79695BF120A}"/>
    <dgm:cxn modelId="{CE405FCA-0D73-4F06-B13E-3D765368BC67}" type="presOf" srcId="{8AAEE674-5ECC-4F75-B79D-C047C296F724}" destId="{6AA8429A-9B58-4774-AA05-86ECC244F80A}" srcOrd="0" destOrd="0" presId="urn:microsoft.com/office/officeart/2005/8/layout/cycle3"/>
    <dgm:cxn modelId="{FDEAA4D3-30D1-4081-87BF-B69B00C7E207}" type="presOf" srcId="{B8C14F42-4BA7-44D5-A635-036340C0B0F6}" destId="{A9AA3DDB-F214-48FD-AE09-5D8501FE2AD3}" srcOrd="0" destOrd="0" presId="urn:microsoft.com/office/officeart/2005/8/layout/cycle3"/>
    <dgm:cxn modelId="{AE7E4BB6-5CDD-463F-B45F-296E505E40DB}" type="presParOf" srcId="{A9AA3DDB-F214-48FD-AE09-5D8501FE2AD3}" destId="{3560961C-9A94-4A78-B43C-4C098A49BE7F}" srcOrd="0" destOrd="0" presId="urn:microsoft.com/office/officeart/2005/8/layout/cycle3"/>
    <dgm:cxn modelId="{60E392D9-A8F2-464C-A25C-744A4D8018BD}" type="presParOf" srcId="{3560961C-9A94-4A78-B43C-4C098A49BE7F}" destId="{FB15AFA6-EE63-4D42-A61D-B4502C0795AB}" srcOrd="0" destOrd="0" presId="urn:microsoft.com/office/officeart/2005/8/layout/cycle3"/>
    <dgm:cxn modelId="{0083E066-1345-4259-97B5-32E64C8D0999}" type="presParOf" srcId="{3560961C-9A94-4A78-B43C-4C098A49BE7F}" destId="{3E9373D1-D716-4DF9-8786-9D92C9EE2515}" srcOrd="1" destOrd="0" presId="urn:microsoft.com/office/officeart/2005/8/layout/cycle3"/>
    <dgm:cxn modelId="{443393DF-3272-4B1A-ACBF-41A6440CB87E}" type="presParOf" srcId="{3560961C-9A94-4A78-B43C-4C098A49BE7F}" destId="{6AA8429A-9B58-4774-AA05-86ECC244F80A}" srcOrd="2" destOrd="0" presId="urn:microsoft.com/office/officeart/2005/8/layout/cycle3"/>
    <dgm:cxn modelId="{F9ADA97D-9B46-47CE-94CF-8DC44BD5F7AF}" type="presParOf" srcId="{3560961C-9A94-4A78-B43C-4C098A49BE7F}" destId="{A9F2BF56-2CED-49F2-BEC3-FE4795598A51}" srcOrd="3" destOrd="0" presId="urn:microsoft.com/office/officeart/2005/8/layout/cycle3"/>
    <dgm:cxn modelId="{6AA4781F-1620-4035-A466-EC543FC63B61}" type="presParOf" srcId="{3560961C-9A94-4A78-B43C-4C098A49BE7F}" destId="{95226647-1099-459E-82B3-F4FA52DAE56C}" srcOrd="4" destOrd="0" presId="urn:microsoft.com/office/officeart/2005/8/layout/cycle3"/>
    <dgm:cxn modelId="{59F776CE-C3E2-433A-9B3C-B25C618E4975}" type="presParOf" srcId="{3560961C-9A94-4A78-B43C-4C098A49BE7F}" destId="{8FD26D9D-F7AF-4DBB-BDCE-174361818315}"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F5B67-65C4-40B3-AD3B-2F7563F6C3B1}">
      <dsp:nvSpPr>
        <dsp:cNvPr id="0" name=""/>
        <dsp:cNvSpPr/>
      </dsp:nvSpPr>
      <dsp:spPr>
        <a:xfrm>
          <a:off x="3823" y="1391930"/>
          <a:ext cx="3343003" cy="133720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a:lnSpc>
              <a:spcPct val="90000"/>
            </a:lnSpc>
            <a:spcBef>
              <a:spcPct val="0"/>
            </a:spcBef>
            <a:spcAft>
              <a:spcPct val="35000"/>
            </a:spcAft>
          </a:pPr>
          <a:r>
            <a:rPr lang="pl-PL" sz="2300" kern="1200" dirty="0" smtClean="0"/>
            <a:t>Pomiar parametrów</a:t>
          </a:r>
          <a:endParaRPr lang="en-US" sz="2300" kern="1200" dirty="0"/>
        </a:p>
      </dsp:txBody>
      <dsp:txXfrm>
        <a:off x="3823" y="1391930"/>
        <a:ext cx="3008703" cy="1337201"/>
      </dsp:txXfrm>
    </dsp:sp>
    <dsp:sp modelId="{96FB6514-7CA5-4E56-80B4-571AD96ACE08}">
      <dsp:nvSpPr>
        <dsp:cNvPr id="0" name=""/>
        <dsp:cNvSpPr/>
      </dsp:nvSpPr>
      <dsp:spPr>
        <a:xfrm>
          <a:off x="2678226" y="1391930"/>
          <a:ext cx="3343003" cy="133720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pl-PL" sz="2300" kern="1200" dirty="0" smtClean="0"/>
            <a:t>Rejestracja danych</a:t>
          </a:r>
          <a:endParaRPr lang="en-US" sz="2300" kern="1200" dirty="0"/>
        </a:p>
      </dsp:txBody>
      <dsp:txXfrm>
        <a:off x="3346827" y="1391930"/>
        <a:ext cx="2005802" cy="1337201"/>
      </dsp:txXfrm>
    </dsp:sp>
    <dsp:sp modelId="{7F512F79-3FC6-4C98-B625-D3DBDC605482}">
      <dsp:nvSpPr>
        <dsp:cNvPr id="0" name=""/>
        <dsp:cNvSpPr/>
      </dsp:nvSpPr>
      <dsp:spPr>
        <a:xfrm>
          <a:off x="5352629" y="1391930"/>
          <a:ext cx="3343003" cy="133720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pl-PL" sz="2300" kern="1200" dirty="0" smtClean="0"/>
            <a:t>Udostępnianie informacji</a:t>
          </a:r>
          <a:endParaRPr lang="en-US" sz="2300" kern="1200" dirty="0"/>
        </a:p>
      </dsp:txBody>
      <dsp:txXfrm>
        <a:off x="6021230" y="1391930"/>
        <a:ext cx="2005802" cy="1337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373D1-D716-4DF9-8786-9D92C9EE2515}">
      <dsp:nvSpPr>
        <dsp:cNvPr id="0" name=""/>
        <dsp:cNvSpPr/>
      </dsp:nvSpPr>
      <dsp:spPr>
        <a:xfrm>
          <a:off x="2372626" y="-23468"/>
          <a:ext cx="3851059" cy="3851059"/>
        </a:xfrm>
        <a:prstGeom prst="circularArrow">
          <a:avLst>
            <a:gd name="adj1" fmla="val 5544"/>
            <a:gd name="adj2" fmla="val 330680"/>
            <a:gd name="adj3" fmla="val 13760385"/>
            <a:gd name="adj4" fmla="val 1739542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5AFA6-EE63-4D42-A61D-B4502C0795AB}">
      <dsp:nvSpPr>
        <dsp:cNvPr id="0" name=""/>
        <dsp:cNvSpPr/>
      </dsp:nvSpPr>
      <dsp:spPr>
        <a:xfrm>
          <a:off x="3390464" y="1449"/>
          <a:ext cx="1815383" cy="9076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l-PL" sz="1700" kern="1200" dirty="0" smtClean="0"/>
            <a:t>Synchronizacja czasu z NTP</a:t>
          </a:r>
          <a:endParaRPr lang="en-US" sz="1700" kern="1200" dirty="0"/>
        </a:p>
      </dsp:txBody>
      <dsp:txXfrm>
        <a:off x="3434774" y="45759"/>
        <a:ext cx="1726763" cy="819071"/>
      </dsp:txXfrm>
    </dsp:sp>
    <dsp:sp modelId="{6AA8429A-9B58-4774-AA05-86ECC244F80A}">
      <dsp:nvSpPr>
        <dsp:cNvPr id="0" name=""/>
        <dsp:cNvSpPr/>
      </dsp:nvSpPr>
      <dsp:spPr>
        <a:xfrm>
          <a:off x="4952330" y="1136211"/>
          <a:ext cx="1815383" cy="9076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l-PL" sz="1700" kern="1200" dirty="0" smtClean="0"/>
            <a:t>Odczyt wartości z czujnika</a:t>
          </a:r>
          <a:endParaRPr lang="en-US" sz="1700" kern="1200" dirty="0"/>
        </a:p>
      </dsp:txBody>
      <dsp:txXfrm>
        <a:off x="4996640" y="1180521"/>
        <a:ext cx="1726763" cy="819071"/>
      </dsp:txXfrm>
    </dsp:sp>
    <dsp:sp modelId="{A9F2BF56-2CED-49F2-BEC3-FE4795598A51}">
      <dsp:nvSpPr>
        <dsp:cNvPr id="0" name=""/>
        <dsp:cNvSpPr/>
      </dsp:nvSpPr>
      <dsp:spPr>
        <a:xfrm>
          <a:off x="4805684" y="2885200"/>
          <a:ext cx="1815383" cy="9076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l-PL" sz="1700" kern="1200" dirty="0" smtClean="0"/>
            <a:t>Przygotowanie wiadomości </a:t>
          </a:r>
          <a:endParaRPr lang="en-US" sz="1700" kern="1200" dirty="0"/>
        </a:p>
      </dsp:txBody>
      <dsp:txXfrm>
        <a:off x="4849994" y="2929510"/>
        <a:ext cx="1726763" cy="819071"/>
      </dsp:txXfrm>
    </dsp:sp>
    <dsp:sp modelId="{95226647-1099-459E-82B3-F4FA52DAE56C}">
      <dsp:nvSpPr>
        <dsp:cNvPr id="0" name=""/>
        <dsp:cNvSpPr/>
      </dsp:nvSpPr>
      <dsp:spPr>
        <a:xfrm>
          <a:off x="2163924" y="2914246"/>
          <a:ext cx="1815383" cy="9076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l-PL" sz="1700" kern="1200" dirty="0" smtClean="0"/>
            <a:t>Wysłanie wiadomości</a:t>
          </a:r>
          <a:endParaRPr lang="en-US" sz="1700" kern="1200" dirty="0"/>
        </a:p>
      </dsp:txBody>
      <dsp:txXfrm>
        <a:off x="2208234" y="2958556"/>
        <a:ext cx="1726763" cy="819071"/>
      </dsp:txXfrm>
    </dsp:sp>
    <dsp:sp modelId="{8FD26D9D-F7AF-4DBB-BDCE-174361818315}">
      <dsp:nvSpPr>
        <dsp:cNvPr id="0" name=""/>
        <dsp:cNvSpPr/>
      </dsp:nvSpPr>
      <dsp:spPr>
        <a:xfrm>
          <a:off x="1828598" y="1136211"/>
          <a:ext cx="1815383" cy="9076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l-PL" sz="1700" kern="1200" dirty="0" smtClean="0"/>
            <a:t>Oczekiwanie</a:t>
          </a:r>
          <a:endParaRPr lang="en-US" sz="1700" kern="1200" dirty="0"/>
        </a:p>
      </dsp:txBody>
      <dsp:txXfrm>
        <a:off x="1872908" y="1180521"/>
        <a:ext cx="1726763" cy="81907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B1B7F-810E-42E0-92EF-B9DE18ED7D26}" type="datetimeFigureOut">
              <a:rPr lang="en-US" smtClean="0"/>
              <a:t>2016-02-27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B7203-0056-427F-9837-3B5B55144914}" type="slidenum">
              <a:rPr lang="en-US" smtClean="0"/>
              <a:t>‹#›</a:t>
            </a:fld>
            <a:endParaRPr lang="en-US"/>
          </a:p>
        </p:txBody>
      </p:sp>
    </p:spTree>
    <p:extLst>
      <p:ext uri="{BB962C8B-B14F-4D97-AF65-F5344CB8AC3E}">
        <p14:creationId xmlns:p14="http://schemas.microsoft.com/office/powerpoint/2010/main" val="276918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Prezentacja dyplomowa pracy</a:t>
            </a:r>
            <a:r>
              <a:rPr lang="pl-PL" baseline="0" dirty="0" smtClean="0"/>
              <a:t> inżynierskiej pt. „Projekt i wykonanie stacji monitorującej wybrane parametry środowiska naturalnego na platformie Arduino”. Autor: Adam Gołubowski, Promotor: mgr inż. Zbigniew Rosiek. </a:t>
            </a:r>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1</a:t>
            </a:fld>
            <a:endParaRPr lang="en-US"/>
          </a:p>
        </p:txBody>
      </p:sp>
    </p:spTree>
    <p:extLst>
      <p:ext uri="{BB962C8B-B14F-4D97-AF65-F5344CB8AC3E}">
        <p14:creationId xmlns:p14="http://schemas.microsoft.com/office/powerpoint/2010/main" val="19509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effectLst/>
                <a:latin typeface="+mn-lt"/>
                <a:ea typeface="+mn-ea"/>
                <a:cs typeface="+mn-cs"/>
              </a:rPr>
              <a:t>Usługa sieciowa została stworzona w języku C# z wykorzystaniem </a:t>
            </a:r>
            <a:r>
              <a:rPr lang="pl-PL" sz="1200" kern="1200" dirty="0" err="1" smtClean="0">
                <a:solidFill>
                  <a:schemeClr val="tx1"/>
                </a:solidFill>
                <a:effectLst/>
                <a:latin typeface="+mn-lt"/>
                <a:ea typeface="+mn-ea"/>
                <a:cs typeface="+mn-cs"/>
              </a:rPr>
              <a:t>frameworku</a:t>
            </a:r>
            <a:r>
              <a:rPr lang="pl-PL" sz="1200" kern="1200" dirty="0" smtClean="0">
                <a:solidFill>
                  <a:schemeClr val="tx1"/>
                </a:solidFill>
                <a:effectLst/>
                <a:latin typeface="+mn-lt"/>
                <a:ea typeface="+mn-ea"/>
                <a:cs typeface="+mn-cs"/>
              </a:rPr>
              <a:t> ASP.NET i technologii Web API 2 oraz </a:t>
            </a:r>
            <a:r>
              <a:rPr lang="pl-PL" sz="1200" kern="1200" dirty="0" err="1" smtClean="0">
                <a:solidFill>
                  <a:schemeClr val="tx1"/>
                </a:solidFill>
                <a:effectLst/>
                <a:latin typeface="+mn-lt"/>
                <a:ea typeface="+mn-ea"/>
                <a:cs typeface="+mn-cs"/>
              </a:rPr>
              <a:t>Entity</a:t>
            </a:r>
            <a:r>
              <a:rPr lang="pl-PL" sz="1200" kern="1200" dirty="0" smtClean="0">
                <a:solidFill>
                  <a:schemeClr val="tx1"/>
                </a:solidFill>
                <a:effectLst/>
                <a:latin typeface="+mn-lt"/>
                <a:ea typeface="+mn-ea"/>
                <a:cs typeface="+mn-cs"/>
              </a:rPr>
              <a:t> Framework 6. Baza danych </a:t>
            </a:r>
            <a:r>
              <a:rPr lang="pl-PL" sz="1200" kern="1200" dirty="0" err="1" smtClean="0">
                <a:solidFill>
                  <a:schemeClr val="tx1"/>
                </a:solidFill>
                <a:effectLst/>
                <a:latin typeface="+mn-lt"/>
                <a:ea typeface="+mn-ea"/>
                <a:cs typeface="+mn-cs"/>
              </a:rPr>
              <a:t>MySql</a:t>
            </a:r>
            <a:r>
              <a:rPr lang="pl-PL" sz="1200" kern="1200" dirty="0" smtClean="0">
                <a:solidFill>
                  <a:schemeClr val="tx1"/>
                </a:solidFill>
                <a:effectLst/>
                <a:latin typeface="+mn-lt"/>
                <a:ea typeface="+mn-ea"/>
                <a:cs typeface="+mn-cs"/>
              </a:rPr>
              <a:t> jest dostarczana przez </a:t>
            </a:r>
            <a:r>
              <a:rPr lang="pl-PL" sz="1200" kern="1200" dirty="0" err="1" smtClean="0">
                <a:solidFill>
                  <a:schemeClr val="tx1"/>
                </a:solidFill>
                <a:effectLst/>
                <a:latin typeface="+mn-lt"/>
                <a:ea typeface="+mn-ea"/>
                <a:cs typeface="+mn-cs"/>
              </a:rPr>
              <a:t>ClearDB</a:t>
            </a:r>
            <a:r>
              <a:rPr lang="pl-PL" sz="1200" kern="1200" dirty="0" smtClean="0">
                <a:solidFill>
                  <a:schemeClr val="tx1"/>
                </a:solidFill>
                <a:effectLst/>
                <a:latin typeface="+mn-lt"/>
                <a:ea typeface="+mn-ea"/>
                <a:cs typeface="+mn-cs"/>
              </a:rPr>
              <a:t> za pośrednictwem platformy </a:t>
            </a:r>
            <a:r>
              <a:rPr lang="pl-PL" sz="1200" kern="1200" dirty="0" err="1" smtClean="0">
                <a:solidFill>
                  <a:schemeClr val="tx1"/>
                </a:solidFill>
                <a:effectLst/>
                <a:latin typeface="+mn-lt"/>
                <a:ea typeface="+mn-ea"/>
                <a:cs typeface="+mn-cs"/>
              </a:rPr>
              <a:t>Azure</a:t>
            </a:r>
            <a:r>
              <a:rPr lang="pl-PL" sz="1200" kern="1200" dirty="0" smtClean="0">
                <a:solidFill>
                  <a:schemeClr val="tx1"/>
                </a:solidFill>
                <a:effectLst/>
                <a:latin typeface="+mn-lt"/>
                <a:ea typeface="+mn-ea"/>
                <a:cs typeface="+mn-cs"/>
              </a:rPr>
              <a:t>. Web Service została opublikowana w </a:t>
            </a:r>
            <a:r>
              <a:rPr lang="pl-PL" sz="1200" kern="1200" dirty="0" err="1" smtClean="0">
                <a:solidFill>
                  <a:schemeClr val="tx1"/>
                </a:solidFill>
                <a:effectLst/>
                <a:latin typeface="+mn-lt"/>
                <a:ea typeface="+mn-ea"/>
                <a:cs typeface="+mn-cs"/>
              </a:rPr>
              <a:t>Azure</a:t>
            </a:r>
            <a:r>
              <a:rPr lang="pl-PL"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10</a:t>
            </a:fld>
            <a:endParaRPr lang="en-US"/>
          </a:p>
        </p:txBody>
      </p:sp>
    </p:spTree>
    <p:extLst>
      <p:ext uri="{BB962C8B-B14F-4D97-AF65-F5344CB8AC3E}">
        <p14:creationId xmlns:p14="http://schemas.microsoft.com/office/powerpoint/2010/main" val="338314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Usługa zwraca dane w formacie JSON. Dostępne</a:t>
            </a:r>
            <a:r>
              <a:rPr lang="pl-PL" baseline="0" dirty="0" smtClean="0"/>
              <a:t> są metody GET (pobieranie zasobów takich jak stacje, czujniki, odczyty) i POST (przesyłanie danych). Dane o stacjach, czujnikach i odczytach są publicznie dostępne. Aby umożliwić korzystanie z danych klientom spoza rodzimej domeny włączona została obsługa mechanizmu CORS (Cross </a:t>
            </a:r>
            <a:r>
              <a:rPr lang="pl-PL" baseline="0" dirty="0" err="1" smtClean="0"/>
              <a:t>Origin</a:t>
            </a:r>
            <a:r>
              <a:rPr lang="pl-PL" baseline="0" dirty="0" smtClean="0"/>
              <a:t> Resource </a:t>
            </a:r>
            <a:r>
              <a:rPr lang="pl-PL" baseline="0" dirty="0" err="1" smtClean="0"/>
              <a:t>Sharing</a:t>
            </a:r>
            <a:r>
              <a:rPr lang="pl-PL" baseline="0" dirty="0" smtClean="0"/>
              <a:t>). Przesyłanie danych jest zabezpieczone przed fałszywymi zgłoszeniami za pomocą klucza API. Każda stacja zarejestrowana w bazie posiada klucz API, który jest przesyłany w wiadomości i służy do potwierdzania tożsamości nadawcy.</a:t>
            </a:r>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11</a:t>
            </a:fld>
            <a:endParaRPr lang="en-US"/>
          </a:p>
        </p:txBody>
      </p:sp>
    </p:spTree>
    <p:extLst>
      <p:ext uri="{BB962C8B-B14F-4D97-AF65-F5344CB8AC3E}">
        <p14:creationId xmlns:p14="http://schemas.microsoft.com/office/powerpoint/2010/main" val="288285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effectLst/>
                <a:latin typeface="+mn-lt"/>
                <a:ea typeface="+mn-ea"/>
                <a:cs typeface="+mn-cs"/>
              </a:rPr>
              <a:t>Jednym z produktów projektu jest aplikacja internetowa demonstrująca możliwości wykorzystania danych zbieranych przez stację. Główną funkcją aplikacji jest wizualizacja danych z czujników z jednej stacji pomiarowej. Kod został napisany we </a:t>
            </a:r>
            <a:r>
              <a:rPr lang="pl-PL" sz="1200" kern="1200" dirty="0" err="1" smtClean="0">
                <a:solidFill>
                  <a:schemeClr val="tx1"/>
                </a:solidFill>
                <a:effectLst/>
                <a:latin typeface="+mn-lt"/>
                <a:ea typeface="+mn-ea"/>
                <a:cs typeface="+mn-cs"/>
              </a:rPr>
              <a:t>frameworku</a:t>
            </a:r>
            <a:r>
              <a:rPr lang="pl-PL" sz="1200" kern="1200" dirty="0" smtClean="0">
                <a:solidFill>
                  <a:schemeClr val="tx1"/>
                </a:solidFill>
                <a:effectLst/>
                <a:latin typeface="+mn-lt"/>
                <a:ea typeface="+mn-ea"/>
                <a:cs typeface="+mn-cs"/>
              </a:rPr>
              <a:t> ASP.NET za pomocą języków C#, HTML i </a:t>
            </a:r>
            <a:r>
              <a:rPr lang="pl-PL" sz="1200" kern="1200" dirty="0" err="1" smtClean="0">
                <a:solidFill>
                  <a:schemeClr val="tx1"/>
                </a:solidFill>
                <a:effectLst/>
                <a:latin typeface="+mn-lt"/>
                <a:ea typeface="+mn-ea"/>
                <a:cs typeface="+mn-cs"/>
              </a:rPr>
              <a:t>JavaScript</a:t>
            </a:r>
            <a:r>
              <a:rPr lang="pl-PL" sz="1200" kern="1200" dirty="0" smtClean="0">
                <a:solidFill>
                  <a:schemeClr val="tx1"/>
                </a:solidFill>
                <a:effectLst/>
                <a:latin typeface="+mn-lt"/>
                <a:ea typeface="+mn-ea"/>
                <a:cs typeface="+mn-cs"/>
              </a:rPr>
              <a:t>. Układ graficzny został stworzony z wykorzystaniem bibliotek </a:t>
            </a:r>
            <a:r>
              <a:rPr lang="pl-PL" sz="1200" kern="1200" dirty="0" err="1" smtClean="0">
                <a:solidFill>
                  <a:schemeClr val="tx1"/>
                </a:solidFill>
                <a:effectLst/>
                <a:latin typeface="+mn-lt"/>
                <a:ea typeface="+mn-ea"/>
                <a:cs typeface="+mn-cs"/>
              </a:rPr>
              <a:t>Bootstrap</a:t>
            </a:r>
            <a:r>
              <a:rPr lang="pl-PL" sz="1200" kern="1200" dirty="0" smtClean="0">
                <a:solidFill>
                  <a:schemeClr val="tx1"/>
                </a:solidFill>
                <a:effectLst/>
                <a:latin typeface="+mn-lt"/>
                <a:ea typeface="+mn-ea"/>
                <a:cs typeface="+mn-cs"/>
              </a:rPr>
              <a:t>, Leaflet.js i D3.js oraz arkusza stylów </a:t>
            </a:r>
            <a:r>
              <a:rPr lang="pl-PL" sz="1200" kern="1200" dirty="0" err="1" smtClean="0">
                <a:solidFill>
                  <a:schemeClr val="tx1"/>
                </a:solidFill>
                <a:effectLst/>
                <a:latin typeface="+mn-lt"/>
                <a:ea typeface="+mn-ea"/>
                <a:cs typeface="+mn-cs"/>
              </a:rPr>
              <a:t>Darkly</a:t>
            </a:r>
            <a:r>
              <a:rPr lang="pl-PL" sz="1200" kern="1200" dirty="0" smtClean="0">
                <a:solidFill>
                  <a:schemeClr val="tx1"/>
                </a:solidFill>
                <a:effectLst/>
                <a:latin typeface="+mn-lt"/>
                <a:ea typeface="+mn-ea"/>
                <a:cs typeface="+mn-cs"/>
              </a:rPr>
              <a:t> (https://bootswatch.com/darkly/).  Aplikacja jest hostowana na platformie </a:t>
            </a:r>
            <a:r>
              <a:rPr lang="pl-PL" sz="1200" kern="1200" dirty="0" err="1" smtClean="0">
                <a:solidFill>
                  <a:schemeClr val="tx1"/>
                </a:solidFill>
                <a:effectLst/>
                <a:latin typeface="+mn-lt"/>
                <a:ea typeface="+mn-ea"/>
                <a:cs typeface="+mn-cs"/>
              </a:rPr>
              <a:t>Azure</a:t>
            </a:r>
            <a:endParaRPr lang="pl-PL" sz="1200" kern="1200" dirty="0" smtClean="0">
              <a:solidFill>
                <a:schemeClr val="tx1"/>
              </a:solidFill>
              <a:effectLst/>
              <a:latin typeface="+mn-lt"/>
              <a:ea typeface="+mn-ea"/>
              <a:cs typeface="+mn-cs"/>
            </a:endParaRPr>
          </a:p>
          <a:p>
            <a:endParaRPr lang="pl-PL" sz="1200" kern="1200" dirty="0" smtClean="0">
              <a:solidFill>
                <a:schemeClr val="tx1"/>
              </a:solidFill>
              <a:effectLst/>
              <a:latin typeface="+mn-lt"/>
              <a:ea typeface="+mn-ea"/>
              <a:cs typeface="+mn-cs"/>
            </a:endParaRPr>
          </a:p>
          <a:p>
            <a:r>
              <a:rPr lang="pl-PL" sz="1200" kern="1200" dirty="0" smtClean="0">
                <a:solidFill>
                  <a:schemeClr val="tx1"/>
                </a:solidFill>
                <a:effectLst/>
                <a:latin typeface="+mn-lt"/>
                <a:ea typeface="+mn-ea"/>
                <a:cs typeface="+mn-cs"/>
              </a:rPr>
              <a:t>Aplikacja pobiera</a:t>
            </a:r>
            <a:r>
              <a:rPr lang="pl-PL" sz="1200" kern="1200" baseline="0" dirty="0" smtClean="0">
                <a:solidFill>
                  <a:schemeClr val="tx1"/>
                </a:solidFill>
                <a:effectLst/>
                <a:latin typeface="+mn-lt"/>
                <a:ea typeface="+mn-ea"/>
                <a:cs typeface="+mn-cs"/>
              </a:rPr>
              <a:t> dane z usługi sieciowej, a następnie tworzy wykresy dla każdego z czujników. Wykresy przedstawiają wartości odczytów z ostatnich dwóch dni.</a:t>
            </a:r>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12</a:t>
            </a:fld>
            <a:endParaRPr lang="en-US"/>
          </a:p>
        </p:txBody>
      </p:sp>
    </p:spTree>
    <p:extLst>
      <p:ext uri="{BB962C8B-B14F-4D97-AF65-F5344CB8AC3E}">
        <p14:creationId xmlns:p14="http://schemas.microsoft.com/office/powerpoint/2010/main" val="1864387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pl-PL" sz="1200" kern="1200" dirty="0" smtClean="0">
                <a:solidFill>
                  <a:schemeClr val="tx1"/>
                </a:solidFill>
                <a:effectLst/>
                <a:latin typeface="+mn-lt"/>
                <a:ea typeface="+mn-ea"/>
                <a:cs typeface="+mn-cs"/>
              </a:rPr>
              <a:t>Po zakończeniu projektu planowane jest w skonstruowanie obudowy stacji pomiarowej, co pozwoli na zainstalowanie stacji na zewnątrz i zebranie informacji o jakości powietrza w wybranej lokalizacji. Kolejne działanie będzie polegać na zastąpieniu komunikacji przewodowej technologią radiową (Wi-Fi).</a:t>
            </a:r>
            <a:endParaRPr lang="en-US" sz="1200" kern="1200" dirty="0" smtClean="0">
              <a:solidFill>
                <a:schemeClr val="tx1"/>
              </a:solidFill>
              <a:effectLst/>
              <a:latin typeface="+mn-lt"/>
              <a:ea typeface="+mn-ea"/>
              <a:cs typeface="+mn-cs"/>
            </a:endParaRPr>
          </a:p>
          <a:p>
            <a:pPr hangingPunct="0"/>
            <a:r>
              <a:rPr lang="pl-PL" sz="1200" kern="1200" dirty="0" smtClean="0">
                <a:solidFill>
                  <a:schemeClr val="tx1"/>
                </a:solidFill>
                <a:effectLst/>
                <a:latin typeface="+mn-lt"/>
                <a:ea typeface="+mn-ea"/>
                <a:cs typeface="+mn-cs"/>
              </a:rPr>
              <a:t>Dalsze etapy rozwoju mogą obejmować następujące zadania:</a:t>
            </a:r>
            <a:endParaRPr lang="en-US" sz="1200" kern="1200" dirty="0" smtClean="0">
              <a:solidFill>
                <a:schemeClr val="tx1"/>
              </a:solidFill>
              <a:effectLst/>
              <a:latin typeface="+mn-lt"/>
              <a:ea typeface="+mn-ea"/>
              <a:cs typeface="+mn-cs"/>
            </a:endParaRPr>
          </a:p>
          <a:p>
            <a:pPr lvl="0" hangingPunct="0"/>
            <a:r>
              <a:rPr lang="pl-PL" sz="1200" kern="1200" dirty="0" smtClean="0">
                <a:solidFill>
                  <a:schemeClr val="tx1"/>
                </a:solidFill>
                <a:effectLst/>
                <a:latin typeface="+mn-lt"/>
                <a:ea typeface="+mn-ea"/>
                <a:cs typeface="+mn-cs"/>
              </a:rPr>
              <a:t>Dopracowanie metod obsługi czujników, w tym kalibracji i funkcji pozwalających na obliczenie rzeczywistych wartości fizycznych na podstawie odczytów z czujników;</a:t>
            </a:r>
            <a:endParaRPr lang="en-US" sz="1200" kern="1200" dirty="0" smtClean="0">
              <a:solidFill>
                <a:schemeClr val="tx1"/>
              </a:solidFill>
              <a:effectLst/>
              <a:latin typeface="+mn-lt"/>
              <a:ea typeface="+mn-ea"/>
              <a:cs typeface="+mn-cs"/>
            </a:endParaRPr>
          </a:p>
          <a:p>
            <a:pPr lvl="0" hangingPunct="0"/>
            <a:r>
              <a:rPr lang="pl-PL" sz="1200" kern="1200" dirty="0" smtClean="0">
                <a:solidFill>
                  <a:schemeClr val="tx1"/>
                </a:solidFill>
                <a:effectLst/>
                <a:latin typeface="+mn-lt"/>
                <a:ea typeface="+mn-ea"/>
                <a:cs typeface="+mn-cs"/>
              </a:rPr>
              <a:t>Wprowadzenie innych typów czujników mierzących parametry istotne z punktu widzenia jakości powietrza (np. stężenie związków azotu lub siarki);</a:t>
            </a:r>
            <a:endParaRPr lang="en-US" sz="1200" kern="1200" dirty="0" smtClean="0">
              <a:solidFill>
                <a:schemeClr val="tx1"/>
              </a:solidFill>
              <a:effectLst/>
              <a:latin typeface="+mn-lt"/>
              <a:ea typeface="+mn-ea"/>
              <a:cs typeface="+mn-cs"/>
            </a:endParaRPr>
          </a:p>
          <a:p>
            <a:pPr lvl="0" hangingPunct="0"/>
            <a:r>
              <a:rPr lang="pl-PL" sz="1200" kern="1200" dirty="0" smtClean="0">
                <a:solidFill>
                  <a:schemeClr val="tx1"/>
                </a:solidFill>
                <a:effectLst/>
                <a:latin typeface="+mn-lt"/>
                <a:ea typeface="+mn-ea"/>
                <a:cs typeface="+mn-cs"/>
              </a:rPr>
              <a:t>Zapewnienie skalowalności systemu. To zadanie powinno się skupić na ulepszeniu usługi sieciowej przez wprowadzenie rozwiązań umożliwiających obsługę wielu żądań od klientów takich jak np. kolejkowanie wiadomości; </a:t>
            </a:r>
            <a:endParaRPr lang="en-US" sz="1200" kern="1200" dirty="0" smtClean="0">
              <a:solidFill>
                <a:schemeClr val="tx1"/>
              </a:solidFill>
              <a:effectLst/>
              <a:latin typeface="+mn-lt"/>
              <a:ea typeface="+mn-ea"/>
              <a:cs typeface="+mn-cs"/>
            </a:endParaRPr>
          </a:p>
          <a:p>
            <a:pPr lvl="0" hangingPunct="0"/>
            <a:r>
              <a:rPr lang="pl-PL" sz="1200" kern="1200" dirty="0" smtClean="0">
                <a:solidFill>
                  <a:schemeClr val="tx1"/>
                </a:solidFill>
                <a:effectLst/>
                <a:latin typeface="+mn-lt"/>
                <a:ea typeface="+mn-ea"/>
                <a:cs typeface="+mn-cs"/>
              </a:rPr>
              <a:t>Ulepszenie zasilania i zarządzania energią – np. poprzez dodanie baterii słonecznych i akumulatorów lub ograniczenie poboru mocy podczas przerw między cyklami pomiarowymi;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14</a:t>
            </a:fld>
            <a:endParaRPr lang="en-US"/>
          </a:p>
        </p:txBody>
      </p:sp>
    </p:spTree>
    <p:extLst>
      <p:ext uri="{BB962C8B-B14F-4D97-AF65-F5344CB8AC3E}">
        <p14:creationId xmlns:p14="http://schemas.microsoft.com/office/powerpoint/2010/main" val="3052176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pl-PL" sz="1200" kern="1200" dirty="0" smtClean="0">
                <a:solidFill>
                  <a:schemeClr val="tx1"/>
                </a:solidFill>
                <a:effectLst/>
                <a:latin typeface="+mn-lt"/>
                <a:ea typeface="+mn-ea"/>
                <a:cs typeface="+mn-cs"/>
              </a:rPr>
              <a:t>W ramach pracy przygotowano projekt stacji monitorowania jakości powietrza wraz z usługą sieciową, bazą danych i przykładową aplikacją kliencką. Implementacja projektu obejmowała skonstruowanie urządzenia, i stworzenie oprogramowania umożliwiającego działanie systemu. </a:t>
            </a:r>
            <a:endParaRPr lang="en-US" sz="1200" kern="1200" dirty="0" smtClean="0">
              <a:solidFill>
                <a:schemeClr val="tx1"/>
              </a:solidFill>
              <a:effectLst/>
              <a:latin typeface="+mn-lt"/>
              <a:ea typeface="+mn-ea"/>
              <a:cs typeface="+mn-cs"/>
            </a:endParaRPr>
          </a:p>
          <a:p>
            <a:pPr hangingPunct="0"/>
            <a:r>
              <a:rPr lang="pl-PL" sz="1200" kern="1200" dirty="0" smtClean="0">
                <a:solidFill>
                  <a:schemeClr val="tx1"/>
                </a:solidFill>
                <a:effectLst/>
                <a:latin typeface="+mn-lt"/>
                <a:ea typeface="+mn-ea"/>
                <a:cs typeface="+mn-cs"/>
              </a:rPr>
              <a:t>Praca wymagała zdobycia wiedzy z dziedzin takich jak: elektronika, programowanie mikrokontrolerów, sieci komputerowe, aplikacje internetowe, architektura systemów komputerowych, wizualizacja danych. W pracy wykorzystano różnorodne technologie informatyczne: poczynając od programowania niskopoziomowego (Arduino), przez komunikację typu </a:t>
            </a:r>
            <a:r>
              <a:rPr lang="pl-PL" sz="1200" kern="1200" dirty="0" err="1" smtClean="0">
                <a:solidFill>
                  <a:schemeClr val="tx1"/>
                </a:solidFill>
                <a:effectLst/>
                <a:latin typeface="+mn-lt"/>
                <a:ea typeface="+mn-ea"/>
                <a:cs typeface="+mn-cs"/>
              </a:rPr>
              <a:t>machine</a:t>
            </a:r>
            <a:r>
              <a:rPr lang="pl-PL" sz="1200" kern="1200" dirty="0" smtClean="0">
                <a:solidFill>
                  <a:schemeClr val="tx1"/>
                </a:solidFill>
                <a:effectLst/>
                <a:latin typeface="+mn-lt"/>
                <a:ea typeface="+mn-ea"/>
                <a:cs typeface="+mn-cs"/>
              </a:rPr>
              <a:t> to </a:t>
            </a:r>
            <a:r>
              <a:rPr lang="pl-PL" sz="1200" kern="1200" dirty="0" err="1" smtClean="0">
                <a:solidFill>
                  <a:schemeClr val="tx1"/>
                </a:solidFill>
                <a:effectLst/>
                <a:latin typeface="+mn-lt"/>
                <a:ea typeface="+mn-ea"/>
                <a:cs typeface="+mn-cs"/>
              </a:rPr>
              <a:t>machine</a:t>
            </a:r>
            <a:r>
              <a:rPr lang="pl-PL" sz="1200" kern="1200" dirty="0" smtClean="0">
                <a:solidFill>
                  <a:schemeClr val="tx1"/>
                </a:solidFill>
                <a:effectLst/>
                <a:latin typeface="+mn-lt"/>
                <a:ea typeface="+mn-ea"/>
                <a:cs typeface="+mn-cs"/>
              </a:rPr>
              <a:t> (http, </a:t>
            </a:r>
            <a:r>
              <a:rPr lang="pl-PL" sz="1200" kern="1200" dirty="0" err="1" smtClean="0">
                <a:solidFill>
                  <a:schemeClr val="tx1"/>
                </a:solidFill>
                <a:effectLst/>
                <a:latin typeface="+mn-lt"/>
                <a:ea typeface="+mn-ea"/>
                <a:cs typeface="+mn-cs"/>
              </a:rPr>
              <a:t>json</a:t>
            </a:r>
            <a:r>
              <a:rPr lang="pl-PL" sz="1200" kern="1200" dirty="0" smtClean="0">
                <a:solidFill>
                  <a:schemeClr val="tx1"/>
                </a:solidFill>
                <a:effectLst/>
                <a:latin typeface="+mn-lt"/>
                <a:ea typeface="+mn-ea"/>
                <a:cs typeface="+mn-cs"/>
              </a:rPr>
              <a:t>, web services), po języki wysokiego poziomu (C#, </a:t>
            </a:r>
            <a:r>
              <a:rPr lang="pl-PL" sz="1200" kern="1200" dirty="0" err="1" smtClean="0">
                <a:solidFill>
                  <a:schemeClr val="tx1"/>
                </a:solidFill>
                <a:effectLst/>
                <a:latin typeface="+mn-lt"/>
                <a:ea typeface="+mn-ea"/>
                <a:cs typeface="+mn-cs"/>
              </a:rPr>
              <a:t>JavaScript</a:t>
            </a:r>
            <a:r>
              <a:rPr lang="pl-PL" sz="1200" kern="1200" dirty="0" smtClean="0">
                <a:solidFill>
                  <a:schemeClr val="tx1"/>
                </a:solidFill>
                <a:effectLst/>
                <a:latin typeface="+mn-lt"/>
                <a:ea typeface="+mn-ea"/>
                <a:cs typeface="+mn-cs"/>
              </a:rPr>
              <a:t>) i technologie chmurowe (</a:t>
            </a:r>
            <a:r>
              <a:rPr lang="pl-PL" sz="1200" kern="1200" dirty="0" err="1" smtClean="0">
                <a:solidFill>
                  <a:schemeClr val="tx1"/>
                </a:solidFill>
                <a:effectLst/>
                <a:latin typeface="+mn-lt"/>
                <a:ea typeface="+mn-ea"/>
                <a:cs typeface="+mn-cs"/>
              </a:rPr>
              <a:t>Azure</a:t>
            </a:r>
            <a:r>
              <a:rPr lang="pl-PL"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hangingPunct="0"/>
            <a:r>
              <a:rPr lang="pl-PL" sz="1200" kern="1200" dirty="0" smtClean="0">
                <a:solidFill>
                  <a:schemeClr val="tx1"/>
                </a:solidFill>
                <a:effectLst/>
                <a:latin typeface="+mn-lt"/>
                <a:ea typeface="+mn-ea"/>
                <a:cs typeface="+mn-cs"/>
              </a:rPr>
              <a:t>Produktami końcowymi pracy są: </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działający prototyp stacji pomiarowej wraz z oprogramowaniem</a:t>
            </a:r>
            <a:r>
              <a:rPr lang="pl-PL" sz="1200" kern="1200" dirty="0" smtClean="0">
                <a:solidFill>
                  <a:schemeClr val="tx1"/>
                </a:solidFill>
                <a:effectLst/>
                <a:latin typeface="+mn-lt"/>
                <a:ea typeface="+mn-ea"/>
                <a:cs typeface="+mn-cs"/>
              </a:rPr>
              <a:t>. Urządzenie składa się z zestawu czujników, komputera Arduino oraz modułu komunikacyjnego umożliwiającego połączenie z Internetem.</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usługa sieciowa (web service) wraz z bazą danych</a:t>
            </a:r>
            <a:r>
              <a:rPr lang="pl-PL" sz="1200" kern="1200" dirty="0" smtClean="0">
                <a:solidFill>
                  <a:schemeClr val="tx1"/>
                </a:solidFill>
                <a:effectLst/>
                <a:latin typeface="+mn-lt"/>
                <a:ea typeface="+mn-ea"/>
                <a:cs typeface="+mn-cs"/>
              </a:rPr>
              <a:t>, których funkcją jest obsługa danych ze stacji i udostępnianie ich klientom. Usługa i baza danych została opublikowana na platformie </a:t>
            </a:r>
            <a:r>
              <a:rPr lang="pl-PL" sz="1200" kern="1200" dirty="0" err="1" smtClean="0">
                <a:solidFill>
                  <a:schemeClr val="tx1"/>
                </a:solidFill>
                <a:effectLst/>
                <a:latin typeface="+mn-lt"/>
                <a:ea typeface="+mn-ea"/>
                <a:cs typeface="+mn-cs"/>
              </a:rPr>
              <a:t>Azure</a:t>
            </a:r>
            <a:r>
              <a:rPr lang="pl-P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aplikacja kliencka</a:t>
            </a:r>
            <a:r>
              <a:rPr lang="pl-PL" sz="1200" kern="1200" dirty="0" smtClean="0">
                <a:solidFill>
                  <a:schemeClr val="tx1"/>
                </a:solidFill>
                <a:effectLst/>
                <a:latin typeface="+mn-lt"/>
                <a:ea typeface="+mn-ea"/>
                <a:cs typeface="+mn-cs"/>
              </a:rPr>
              <a:t>. W celu zademonstrowania zastosowania danych stworzono przykładową aplikację internetową, której główną funkcją jest wizualizacja danych gromadzonych w bazie. Aplikacja została również umieszczona na platformie </a:t>
            </a:r>
            <a:r>
              <a:rPr lang="pl-PL" sz="1200" kern="1200" dirty="0" err="1" smtClean="0">
                <a:solidFill>
                  <a:schemeClr val="tx1"/>
                </a:solidFill>
                <a:effectLst/>
                <a:latin typeface="+mn-lt"/>
                <a:ea typeface="+mn-ea"/>
                <a:cs typeface="+mn-cs"/>
              </a:rPr>
              <a:t>Azure</a:t>
            </a:r>
            <a:r>
              <a:rPr lang="pl-PL"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hangingPunct="0"/>
            <a:r>
              <a:rPr lang="pl-PL" sz="1200" kern="1200" dirty="0" smtClean="0">
                <a:solidFill>
                  <a:schemeClr val="tx1"/>
                </a:solidFill>
                <a:effectLst/>
                <a:latin typeface="+mn-lt"/>
                <a:ea typeface="+mn-ea"/>
                <a:cs typeface="+mn-cs"/>
              </a:rPr>
              <a:t>Testy systemu dowiodły, że przygotowane urządzenia i oprogramowanie wykonują założone zadania. Stacja prowadzi pomiary wartości z czujników i przesyła dane do usługi sieciowej. Usługa rejestruje dane w bazie i obsługuje żądania od aplikacji klienckich. Stworzona aplikacja komunikuje się z usługą sieciową i wizualizuje dane w postaci wykresów. System pracuje w trybie automatycznym, bez konieczności obsługi przez człowieka.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15</a:t>
            </a:fld>
            <a:endParaRPr lang="en-US"/>
          </a:p>
        </p:txBody>
      </p:sp>
    </p:spTree>
    <p:extLst>
      <p:ext uri="{BB962C8B-B14F-4D97-AF65-F5344CB8AC3E}">
        <p14:creationId xmlns:p14="http://schemas.microsoft.com/office/powerpoint/2010/main" val="3831643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effectLst/>
                <a:latin typeface="+mn-lt"/>
                <a:ea typeface="+mn-ea"/>
                <a:cs typeface="+mn-cs"/>
              </a:rPr>
              <a:t>Celem pracy był projekt oraz wykonanie stacji służącej do pomiaru wybranych parametrów środowiska naturalnego wraz z oprogramowaniem służącym do obsługi urządzeń pomiarowych. Stacje pomiarowe i oprogramowanie składają się na system realizujący założenia monitorowania środowiska. </a:t>
            </a:r>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2</a:t>
            </a:fld>
            <a:endParaRPr lang="en-US"/>
          </a:p>
        </p:txBody>
      </p:sp>
    </p:spTree>
    <p:extLst>
      <p:ext uri="{BB962C8B-B14F-4D97-AF65-F5344CB8AC3E}">
        <p14:creationId xmlns:p14="http://schemas.microsoft.com/office/powerpoint/2010/main" val="657416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aseline="0" dirty="0" smtClean="0"/>
              <a:t>Przyjęto kilka istotnych założeń, które wpłynęły na kształt pracy. Po pierwsze praca miała zostać wykonana z wykorzystaniem komputera z rodziny Arduino. Ponadto założono, że urządzenie powinno umożliwiać pomiar parametrów mających wpływ na jakość powietrza. Uznano, że w ramach pracy zostanie przygotowany projekt systemu, ale również zostanie przygotowane działając urządzenie oraz oprogramowanie umożliwiające pracę systemu. Z kolei wymagania dotyczące dokładności pomiarów, kalibracji czujników i analizy uzyskanych danych uznano za wykraczające poza zakres pracy.</a:t>
            </a:r>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3</a:t>
            </a:fld>
            <a:endParaRPr lang="en-US"/>
          </a:p>
        </p:txBody>
      </p:sp>
    </p:spTree>
    <p:extLst>
      <p:ext uri="{BB962C8B-B14F-4D97-AF65-F5344CB8AC3E}">
        <p14:creationId xmlns:p14="http://schemas.microsoft.com/office/powerpoint/2010/main" val="2333159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effectLst/>
                <a:latin typeface="+mn-lt"/>
                <a:ea typeface="+mn-ea"/>
                <a:cs typeface="+mn-cs"/>
              </a:rPr>
              <a:t>Monitorowanie jakości powietrza polega na gromadzeniu i analizie danych o składzie atmosfery i stężeniach wybranych substancji. Zbieranie tych informacji służy ocenie stanu powietrza, wykrywaniu zagrożeń dla zdrowia, ocenie wpływu gospodarki i transportu na środowisko i jakość życia mieszkańców. Dane o jakości powietrza mogą służyć do planowania inwestycji publicznych (np. budowa dróg lub lokalizacja osiedli mieszkaniowych), organizacji działań mających na celu ochronę środowiska, lecz może także być wartościowym źródłem informacji dla obywateli. Wiedza o składzie powietrza i zawartości szkodliwych substancji może pomóc w wyborze miejsca zamieszkania, planowania aktywności fizycznej lub odpoczynku, unikaniu czynników mogących pogorszyć stan zdrowia (szczególnie ważne dla alergików)</a:t>
            </a:r>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4</a:t>
            </a:fld>
            <a:endParaRPr lang="en-US"/>
          </a:p>
        </p:txBody>
      </p:sp>
    </p:spTree>
    <p:extLst>
      <p:ext uri="{BB962C8B-B14F-4D97-AF65-F5344CB8AC3E}">
        <p14:creationId xmlns:p14="http://schemas.microsoft.com/office/powerpoint/2010/main" val="94194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effectLst/>
                <a:latin typeface="+mn-lt"/>
                <a:ea typeface="+mn-ea"/>
                <a:cs typeface="+mn-cs"/>
              </a:rPr>
              <a:t>Monitorowanie środowiska wymaga realizacji następujących zdań: </a:t>
            </a:r>
            <a:r>
              <a:rPr lang="pl-PL" sz="1200" b="1" i="0" kern="1200" dirty="0" smtClean="0">
                <a:solidFill>
                  <a:schemeClr val="tx1"/>
                </a:solidFill>
                <a:effectLst/>
                <a:latin typeface="+mn-lt"/>
                <a:ea typeface="+mn-ea"/>
                <a:cs typeface="+mn-cs"/>
              </a:rPr>
              <a:t>pomiar, rejestracja, udostępnianie danych</a:t>
            </a:r>
            <a:r>
              <a:rPr lang="pl-PL" sz="1200" kern="1200" dirty="0" smtClean="0">
                <a:solidFill>
                  <a:schemeClr val="tx1"/>
                </a:solidFill>
                <a:effectLst/>
                <a:latin typeface="+mn-lt"/>
                <a:ea typeface="+mn-ea"/>
                <a:cs typeface="+mn-cs"/>
              </a:rPr>
              <a:t>. Stacja monitoringu jakości powietrza powinna być wyposażona w czujniki stężeń gazów (np. CO, NO), pyłów oraz dodatkowe takich jak czujniki temperatury lub wilgotności. Dane powinny być odczytywane automatycznie w regularnych odstępach czasu. Informacje uzyskane z czujników muszą być rejestrowane w sposób zapewniający bezpieczeństwo, niezawodność i łatwość dostępu do danych. Zgromadzone dane będą udostępniane użytkownikom końcowym w celu wizualizacji lub prowadzenia analiz. Dane powinny być dostępne przez Internet. Informacje będą udostępniane w uniwersalnym formacie pozwalającym na przesyłanie danych oraz wykorzystanie przez użytkowników końcowych.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5</a:t>
            </a:fld>
            <a:endParaRPr lang="en-US"/>
          </a:p>
        </p:txBody>
      </p:sp>
    </p:spTree>
    <p:extLst>
      <p:ext uri="{BB962C8B-B14F-4D97-AF65-F5344CB8AC3E}">
        <p14:creationId xmlns:p14="http://schemas.microsoft.com/office/powerpoint/2010/main" val="3472762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hangingPunct="0"/>
            <a:r>
              <a:rPr lang="pl-PL" sz="1200" b="1" kern="1200" dirty="0" smtClean="0">
                <a:solidFill>
                  <a:schemeClr val="tx1"/>
                </a:solidFill>
                <a:effectLst/>
                <a:latin typeface="+mn-lt"/>
                <a:ea typeface="+mn-ea"/>
                <a:cs typeface="+mn-cs"/>
              </a:rPr>
              <a:t>Możliwość użycia czujników jakości powietrza.</a:t>
            </a:r>
            <a:r>
              <a:rPr lang="pl-PL" sz="1200" kern="1200" dirty="0" smtClean="0">
                <a:solidFill>
                  <a:schemeClr val="tx1"/>
                </a:solidFill>
                <a:effectLst/>
                <a:latin typeface="+mn-lt"/>
                <a:ea typeface="+mn-ea"/>
                <a:cs typeface="+mn-cs"/>
              </a:rPr>
              <a:t> Stacja powinna dysponować układem wejść z możliwością połączenia czujników. Zastosowany zestaw czujników powinien zapewniać pomiar wybranych parametrów jakości powietrza.</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Odczytywanie danych z czujników.</a:t>
            </a:r>
            <a:r>
              <a:rPr lang="pl-PL" sz="1200" kern="1200" dirty="0" smtClean="0">
                <a:solidFill>
                  <a:schemeClr val="tx1"/>
                </a:solidFill>
                <a:effectLst/>
                <a:latin typeface="+mn-lt"/>
                <a:ea typeface="+mn-ea"/>
                <a:cs typeface="+mn-cs"/>
              </a:rPr>
              <a:t> Stacja musi odczytywać dane z czujników, w razie konieczności dokonywać wstępnej obróbki (np. formatowanie lub przeliczanie jednostek) oraz musi dysponować funkcją przesyłania informacji do części systemu odpowiedzialnej za zapis i składowanie danych.</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Rejestrowanie odczytów.</a:t>
            </a:r>
            <a:r>
              <a:rPr lang="pl-PL" sz="1200" kern="1200" dirty="0" smtClean="0">
                <a:solidFill>
                  <a:schemeClr val="tx1"/>
                </a:solidFill>
                <a:effectLst/>
                <a:latin typeface="+mn-lt"/>
                <a:ea typeface="+mn-ea"/>
                <a:cs typeface="+mn-cs"/>
              </a:rPr>
              <a:t> Dane muszą być zapisywane w systemie, aby możliwe było ich późniejsze udostępnienie i użycie.</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Udostępnianie danych z odczytów.</a:t>
            </a:r>
            <a:r>
              <a:rPr lang="pl-PL" sz="1200" kern="1200" dirty="0" smtClean="0">
                <a:solidFill>
                  <a:schemeClr val="tx1"/>
                </a:solidFill>
                <a:effectLst/>
                <a:latin typeface="+mn-lt"/>
                <a:ea typeface="+mn-ea"/>
                <a:cs typeface="+mn-cs"/>
              </a:rPr>
              <a:t> System musi zapewniać dostęp klientom oraz udostępniać dane na ich żądania. Dane powinny być udostępniane w zdefiniowanych zakresach (np. wybrany parametr, czas od – do).</a:t>
            </a:r>
          </a:p>
          <a:p>
            <a:pPr lvl="0" hangingPunct="0"/>
            <a:endParaRPr lang="pl-PL"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Wykorzystanie platformy Arduino do budowy stacji.</a:t>
            </a:r>
            <a:r>
              <a:rPr lang="pl-PL" sz="1200" kern="1200" dirty="0" smtClean="0">
                <a:solidFill>
                  <a:schemeClr val="tx1"/>
                </a:solidFill>
                <a:effectLst/>
                <a:latin typeface="+mn-lt"/>
                <a:ea typeface="+mn-ea"/>
                <a:cs typeface="+mn-cs"/>
              </a:rPr>
              <a:t> Komputer z rodziny Arduino zostanie użyty jako główny element stacji monitorowania powietrza.</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Dokładność pomiarów i kalibracja czujników – poza zakresem pracy. </a:t>
            </a:r>
            <a:r>
              <a:rPr lang="pl-PL" sz="1200" kern="1200" dirty="0" smtClean="0">
                <a:solidFill>
                  <a:schemeClr val="tx1"/>
                </a:solidFill>
                <a:effectLst/>
                <a:latin typeface="+mn-lt"/>
                <a:ea typeface="+mn-ea"/>
                <a:cs typeface="+mn-cs"/>
              </a:rPr>
              <a:t>Projekt będzie się skupiać na zagadnieniach takich jak architektura systemu, komunikacja, przesyłanie danych, udostępnianie informacji. Wymagania dotyczące dokładności pomiarów wykraczają poza zakres projektu na tym etapie i powinny być rozwijane w kolejnych wersjach systemu.</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Praca automatyczna</a:t>
            </a:r>
            <a:r>
              <a:rPr lang="pl-PL" sz="1200" kern="1200" dirty="0" smtClean="0">
                <a:solidFill>
                  <a:schemeClr val="tx1"/>
                </a:solidFill>
                <a:effectLst/>
                <a:latin typeface="+mn-lt"/>
                <a:ea typeface="+mn-ea"/>
                <a:cs typeface="+mn-cs"/>
              </a:rPr>
              <a:t> – odczyty z czujników powinny być zbierane i rejestrowane automatycznie. Stacja wraz z pozostałymi komponentami musi zapewniać automatyczne wykonywanie głównych zadań systemu – prowadzenie odczytów, przesyłanie danych, zapisywanie informacji, udostępnianie danych (muszą odbywać się bez obsługi z zewnątrz). Zadania utrzymania systemu powinny ograniczać się do instalacji sprzętu i oprogramowania, wstępnej konfiguracji i uruchomienia.</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Niezawodność</a:t>
            </a:r>
            <a:r>
              <a:rPr lang="pl-PL" sz="1200" kern="1200" dirty="0" smtClean="0">
                <a:solidFill>
                  <a:schemeClr val="tx1"/>
                </a:solidFill>
                <a:effectLst/>
                <a:latin typeface="+mn-lt"/>
                <a:ea typeface="+mn-ea"/>
                <a:cs typeface="+mn-cs"/>
              </a:rPr>
              <a:t> – system powinien działać w trybie ciągłym 24x7x365 przy niezawodności na poziomie 99%, tj. dopuszczalny czas, w którym system będzie niedostępny wynosi 1.5 h na tydzień;</a:t>
            </a:r>
            <a:endParaRPr lang="en-US" sz="1200" kern="1200" dirty="0" smtClean="0">
              <a:solidFill>
                <a:schemeClr val="tx1"/>
              </a:solidFill>
              <a:effectLst/>
              <a:latin typeface="+mn-lt"/>
              <a:ea typeface="+mn-ea"/>
              <a:cs typeface="+mn-cs"/>
            </a:endParaRPr>
          </a:p>
          <a:p>
            <a:pPr lvl="0" hangingPunct="0"/>
            <a:r>
              <a:rPr lang="pl-PL" sz="1200" b="1" kern="1200" dirty="0" smtClean="0">
                <a:solidFill>
                  <a:schemeClr val="tx1"/>
                </a:solidFill>
                <a:effectLst/>
                <a:latin typeface="+mn-lt"/>
                <a:ea typeface="+mn-ea"/>
                <a:cs typeface="+mn-cs"/>
              </a:rPr>
              <a:t>Udostępnianie informacji w standardowym formacie wymiany danych</a:t>
            </a:r>
            <a:r>
              <a:rPr lang="pl-PL" sz="1200" kern="1200" dirty="0" smtClean="0">
                <a:solidFill>
                  <a:schemeClr val="tx1"/>
                </a:solidFill>
                <a:effectLst/>
                <a:latin typeface="+mn-lt"/>
                <a:ea typeface="+mn-ea"/>
                <a:cs typeface="+mn-cs"/>
              </a:rPr>
              <a:t> – dane powinny być udostępniane w sposób umożliwiający użytkownikom końcowym i aplikacjom klienckim wykorzystanie informacji na swoje potrzeby oraz współpracę z różnymi systemami. Wymaganie to ma istotny wpływ na możliwości wykorzystania gromadzonych danych i udostępniania ich klientom. Ponadto zapewnia elastyczność rozwiązania (ewentualna zmiana technologii realizującej obsługę danych w systemie nie powinna mieć wpływu na pozostałe elementy systemu).</a:t>
            </a:r>
            <a:endParaRPr lang="en-US" sz="1200" kern="1200" dirty="0" smtClean="0">
              <a:solidFill>
                <a:schemeClr val="tx1"/>
              </a:solidFill>
              <a:effectLst/>
              <a:latin typeface="+mn-lt"/>
              <a:ea typeface="+mn-ea"/>
              <a:cs typeface="+mn-cs"/>
            </a:endParaRPr>
          </a:p>
          <a:p>
            <a:pPr lvl="0" hangingPunct="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6</a:t>
            </a:fld>
            <a:endParaRPr lang="en-US"/>
          </a:p>
        </p:txBody>
      </p:sp>
    </p:spTree>
    <p:extLst>
      <p:ext uri="{BB962C8B-B14F-4D97-AF65-F5344CB8AC3E}">
        <p14:creationId xmlns:p14="http://schemas.microsoft.com/office/powerpoint/2010/main" val="144191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Projektowany</a:t>
            </a:r>
            <a:r>
              <a:rPr lang="pl-PL" baseline="0" dirty="0" smtClean="0"/>
              <a:t> system składa się z trzech głównych elementów: </a:t>
            </a:r>
          </a:p>
          <a:p>
            <a:pPr marL="228600" indent="-228600">
              <a:buFont typeface="+mj-lt"/>
              <a:buAutoNum type="arabicPeriod"/>
            </a:pPr>
            <a:r>
              <a:rPr lang="pl-PL" baseline="0" dirty="0" smtClean="0"/>
              <a:t>sprzęt składający się z czujników, komputera Arduino, dodatkowego osprzętu oraz urządzeń komunikacyjnych;</a:t>
            </a:r>
          </a:p>
          <a:p>
            <a:pPr marL="228600" indent="-228600">
              <a:buFont typeface="+mj-lt"/>
              <a:buAutoNum type="arabicPeriod"/>
            </a:pPr>
            <a:r>
              <a:rPr lang="pl-PL" baseline="0" dirty="0" smtClean="0"/>
              <a:t>obsługa danych, czyli elementy systemu zapewniające odbiór danych ze stacji, zapisywanie i udostępnianie informacji;</a:t>
            </a:r>
          </a:p>
          <a:p>
            <a:pPr marL="228600" indent="-228600">
              <a:buFont typeface="+mj-lt"/>
              <a:buAutoNum type="arabicPeriod"/>
            </a:pPr>
            <a:r>
              <a:rPr lang="pl-PL" baseline="0" dirty="0" smtClean="0"/>
              <a:t>aplikacje, czyli programy korzystające z danych udostępnianych przez stacje i przekazujące informacje użytkownikom końcowym;</a:t>
            </a:r>
          </a:p>
          <a:p>
            <a:pPr marL="171450" indent="-171450">
              <a:buFontTx/>
              <a:buChar char="-"/>
            </a:pPr>
            <a:endParaRPr lang="pl-PL" baseline="0" dirty="0" smtClean="0"/>
          </a:p>
          <a:p>
            <a:pPr marL="0" indent="0">
              <a:buFontTx/>
              <a:buNone/>
            </a:pPr>
            <a:r>
              <a:rPr lang="pl-PL" baseline="0" dirty="0" smtClean="0"/>
              <a:t>Stacja pomiarowa składa się zestawu czujników mierzących wybrane parametry mające wpływ na jakość powietrza. W pracy wykorzystano czujniki CO, O3, pyłów zawieszonych, temperatury i wilgotności. Wybrano urządzenia do zastosowań amatorskich, cechujące się łatwością obsługi i udokumentowanym użyciem. Do obsługi czujników wybrano Arduino Uno, który jest podstawowym i najbardziej uniwersalnym komputerem z rodziny Arduino. Komputer Arduino Uno umożliwia pobieranie informacji z czujników i obsługę danych.</a:t>
            </a:r>
          </a:p>
          <a:p>
            <a:pPr marL="0" indent="0">
              <a:buFontTx/>
              <a:buNone/>
            </a:pPr>
            <a:endParaRPr lang="pl-PL" baseline="0" dirty="0" smtClean="0"/>
          </a:p>
          <a:p>
            <a:pPr marL="0" indent="0">
              <a:buFontTx/>
              <a:buNone/>
            </a:pPr>
            <a:r>
              <a:rPr lang="pl-PL" baseline="0" dirty="0" smtClean="0"/>
              <a:t>Ze względu na niewielkie zasoby pamięci Arduino nie nadaje się jako urządzenie przechowujące dane. Z tego względu dane zebrane z czujników są wysyłane do centralnej usługi. Usługa odpowiada za odbieranie danych i rejestrowanie w bazie. Ponadto usługa umożliwi tez udostępnianie informacji klientom. </a:t>
            </a:r>
          </a:p>
          <a:p>
            <a:pPr marL="0" indent="0">
              <a:buFontTx/>
              <a:buNone/>
            </a:pPr>
            <a:endParaRPr lang="pl-PL" baseline="0" dirty="0" smtClean="0"/>
          </a:p>
          <a:p>
            <a:pPr marL="0" indent="0">
              <a:buFontTx/>
              <a:buNone/>
            </a:pPr>
            <a:r>
              <a:rPr lang="pl-PL" baseline="0" dirty="0" smtClean="0"/>
              <a:t>Klienci korzystający z danych to np. aplikacje służące do analizy danych lub wizualizacji.</a:t>
            </a:r>
          </a:p>
          <a:p>
            <a:pPr marL="0" indent="0">
              <a:buFontTx/>
              <a:buNone/>
            </a:pPr>
            <a:endParaRPr lang="pl-PL" baseline="0" dirty="0" smtClean="0"/>
          </a:p>
          <a:p>
            <a:pPr marL="0" indent="0">
              <a:buFontTx/>
              <a:buNone/>
            </a:pPr>
            <a:r>
              <a:rPr lang="pl-PL" baseline="0" dirty="0" smtClean="0"/>
              <a:t>System ma charakter rozproszony. Komunikacja między elementami systemu odbywa się przez Internet wykorzystując protokół http.</a:t>
            </a:r>
          </a:p>
          <a:p>
            <a:pPr marL="0" indent="0">
              <a:buFontTx/>
              <a:buNone/>
            </a:pPr>
            <a:endParaRPr lang="pl-PL" baseline="0" dirty="0" smtClean="0"/>
          </a:p>
          <a:p>
            <a:pPr marL="0" indent="0">
              <a:buFontTx/>
              <a:buNone/>
            </a:pPr>
            <a:endParaRPr lang="pl-PL" baseline="0" dirty="0" smtClean="0"/>
          </a:p>
        </p:txBody>
      </p:sp>
      <p:sp>
        <p:nvSpPr>
          <p:cNvPr id="4" name="Slide Number Placeholder 3"/>
          <p:cNvSpPr>
            <a:spLocks noGrp="1"/>
          </p:cNvSpPr>
          <p:nvPr>
            <p:ph type="sldNum" sz="quarter" idx="10"/>
          </p:nvPr>
        </p:nvSpPr>
        <p:spPr/>
        <p:txBody>
          <a:bodyPr/>
          <a:lstStyle/>
          <a:p>
            <a:fld id="{E03B7203-0056-427F-9837-3B5B55144914}" type="slidenum">
              <a:rPr lang="en-US" smtClean="0"/>
              <a:t>7</a:t>
            </a:fld>
            <a:endParaRPr lang="en-US"/>
          </a:p>
        </p:txBody>
      </p:sp>
    </p:spTree>
    <p:extLst>
      <p:ext uri="{BB962C8B-B14F-4D97-AF65-F5344CB8AC3E}">
        <p14:creationId xmlns:p14="http://schemas.microsoft.com/office/powerpoint/2010/main" val="368820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effectLst/>
                <a:latin typeface="+mn-lt"/>
                <a:ea typeface="+mn-ea"/>
                <a:cs typeface="+mn-cs"/>
              </a:rPr>
              <a:t>Stacja pomiarowa składa się z zestawu czujników, komputera Arduino, modułu sieciowego </a:t>
            </a:r>
            <a:r>
              <a:rPr lang="pl-PL" sz="1200" kern="1200" cap="all" dirty="0" smtClean="0">
                <a:solidFill>
                  <a:schemeClr val="tx1"/>
                </a:solidFill>
                <a:effectLst/>
                <a:latin typeface="+mn-lt"/>
                <a:ea typeface="+mn-ea"/>
                <a:cs typeface="+mn-cs"/>
              </a:rPr>
              <a:t>enc28j60</a:t>
            </a:r>
            <a:r>
              <a:rPr lang="pl-PL" sz="1200" kern="1200" dirty="0" smtClean="0">
                <a:solidFill>
                  <a:schemeClr val="tx1"/>
                </a:solidFill>
                <a:effectLst/>
                <a:latin typeface="+mn-lt"/>
                <a:ea typeface="+mn-ea"/>
                <a:cs typeface="+mn-cs"/>
              </a:rPr>
              <a:t>. W ramach pracy stworzona została prototypowa wersja stacji. Urządzenie obsługuje 4 czujniki umożliwiające pomiar 5 wartości fizycznych (CO, O3, pyły zawieszone, temperatura i wilgotność). Urządzenie jest zasilane za pomocą kabla USB z komputera (tryb </a:t>
            </a:r>
            <a:r>
              <a:rPr lang="pl-PL" sz="1200" kern="1200" dirty="0" err="1" smtClean="0">
                <a:solidFill>
                  <a:schemeClr val="tx1"/>
                </a:solidFill>
                <a:effectLst/>
                <a:latin typeface="+mn-lt"/>
                <a:ea typeface="+mn-ea"/>
                <a:cs typeface="+mn-cs"/>
              </a:rPr>
              <a:t>debuggowania</a:t>
            </a:r>
            <a:r>
              <a:rPr lang="pl-PL" sz="1200" kern="1200" dirty="0" smtClean="0">
                <a:solidFill>
                  <a:schemeClr val="tx1"/>
                </a:solidFill>
                <a:effectLst/>
                <a:latin typeface="+mn-lt"/>
                <a:ea typeface="+mn-ea"/>
                <a:cs typeface="+mn-cs"/>
              </a:rPr>
              <a:t>) lub z ładowarki sieciowej. Komputer Arduino wyposażony jest także w złącze 5,5x2,1 mm, co umożliwia zastosowanie zasilacza DC 9-12 V, 250 </a:t>
            </a:r>
            <a:r>
              <a:rPr lang="pl-PL" sz="1200" kern="1200" dirty="0" err="1" smtClean="0">
                <a:solidFill>
                  <a:schemeClr val="tx1"/>
                </a:solidFill>
                <a:effectLst/>
                <a:latin typeface="+mn-lt"/>
                <a:ea typeface="+mn-ea"/>
                <a:cs typeface="+mn-cs"/>
              </a:rPr>
              <a:t>mA</a:t>
            </a:r>
            <a:r>
              <a:rPr lang="pl-PL" sz="1200" kern="1200" dirty="0" smtClean="0">
                <a:solidFill>
                  <a:schemeClr val="tx1"/>
                </a:solidFill>
                <a:effectLst/>
                <a:latin typeface="+mn-lt"/>
                <a:ea typeface="+mn-ea"/>
                <a:cs typeface="+mn-cs"/>
              </a:rPr>
              <a:t> lub więcej. Komunikacja z siecią Internet jest możliwa dzięki modułowi z chipem </a:t>
            </a:r>
            <a:r>
              <a:rPr lang="pl-PL" sz="1200" kern="1200" cap="all" dirty="0" smtClean="0">
                <a:solidFill>
                  <a:schemeClr val="tx1"/>
                </a:solidFill>
                <a:effectLst/>
                <a:latin typeface="+mn-lt"/>
                <a:ea typeface="+mn-ea"/>
                <a:cs typeface="+mn-cs"/>
              </a:rPr>
              <a:t>enc28j60. </a:t>
            </a:r>
            <a:r>
              <a:rPr lang="pl-PL" sz="1200" kern="1200" dirty="0" smtClean="0">
                <a:solidFill>
                  <a:schemeClr val="tx1"/>
                </a:solidFill>
                <a:effectLst/>
                <a:latin typeface="+mn-lt"/>
                <a:ea typeface="+mn-ea"/>
                <a:cs typeface="+mn-cs"/>
              </a:rPr>
              <a:t>Do podłączenia potrzebny jest kabel sieciowy typu skrętka zakończona złączem RJ-45. </a:t>
            </a:r>
          </a:p>
        </p:txBody>
      </p:sp>
      <p:sp>
        <p:nvSpPr>
          <p:cNvPr id="4" name="Slide Number Placeholder 3"/>
          <p:cNvSpPr>
            <a:spLocks noGrp="1"/>
          </p:cNvSpPr>
          <p:nvPr>
            <p:ph type="sldNum" sz="quarter" idx="10"/>
          </p:nvPr>
        </p:nvSpPr>
        <p:spPr/>
        <p:txBody>
          <a:bodyPr/>
          <a:lstStyle/>
          <a:p>
            <a:fld id="{E03B7203-0056-427F-9837-3B5B55144914}" type="slidenum">
              <a:rPr lang="en-US" smtClean="0"/>
              <a:t>8</a:t>
            </a:fld>
            <a:endParaRPr lang="en-US"/>
          </a:p>
        </p:txBody>
      </p:sp>
    </p:spTree>
    <p:extLst>
      <p:ext uri="{BB962C8B-B14F-4D97-AF65-F5344CB8AC3E}">
        <p14:creationId xmlns:p14="http://schemas.microsoft.com/office/powerpoint/2010/main" val="365711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pl-PL" sz="1200" kern="1200" dirty="0" smtClean="0">
                <a:solidFill>
                  <a:schemeClr val="tx1"/>
                </a:solidFill>
                <a:effectLst/>
                <a:latin typeface="+mn-lt"/>
                <a:ea typeface="+mn-ea"/>
                <a:cs typeface="+mn-cs"/>
              </a:rPr>
              <a:t>Stacja pracuje w trybie ciągłym, przy czym pracę można podzielić na dwie główne fazy: fazę uruchomienia oraz właściwy cykl pomiarowy.</a:t>
            </a:r>
            <a:endParaRPr lang="en-US" sz="1200" kern="1200" dirty="0" smtClean="0">
              <a:solidFill>
                <a:schemeClr val="tx1"/>
              </a:solidFill>
              <a:effectLst/>
              <a:latin typeface="+mn-lt"/>
              <a:ea typeface="+mn-ea"/>
              <a:cs typeface="+mn-cs"/>
            </a:endParaRPr>
          </a:p>
          <a:p>
            <a:pPr hangingPunct="0"/>
            <a:r>
              <a:rPr lang="pl-PL" sz="1200" kern="1200" dirty="0" smtClean="0">
                <a:solidFill>
                  <a:schemeClr val="tx1"/>
                </a:solidFill>
                <a:effectLst/>
                <a:latin typeface="+mn-lt"/>
                <a:ea typeface="+mn-ea"/>
                <a:cs typeface="+mn-cs"/>
              </a:rPr>
              <a:t>Faza uruchomienia rozpoczyna się od włączenia zasilania stacji. Skompilowany program jest załadowany do pamięci Arduino i wraz złączeniem rozpoczyna pracę. Podczas fazy uruchomienia stacja przygotowuje ustawienia konieczne do dalszej pracy, w tym pobiera ustawienia sieciowe z serwera DHCP oraz nawiązuje połączenie z Internetem. Następnie program przechodzi do wykonywania cyklu pomiarowego. Cykl pomiarowy składa się z następujących czynności:</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pl-PL" sz="1200" kern="1200" dirty="0" smtClean="0">
                <a:solidFill>
                  <a:schemeClr val="tx1"/>
                </a:solidFill>
                <a:effectLst/>
                <a:latin typeface="+mn-lt"/>
                <a:ea typeface="+mn-ea"/>
                <a:cs typeface="+mn-cs"/>
              </a:rPr>
              <a:t>rozpoczęcie cyklu pomiarowego, synchronizacja z zegarem.</a:t>
            </a:r>
            <a:r>
              <a:rPr lang="pl-PL" sz="1200" kern="1200" baseline="0" dirty="0" smtClean="0">
                <a:solidFill>
                  <a:schemeClr val="tx1"/>
                </a:solidFill>
                <a:effectLst/>
                <a:latin typeface="+mn-lt"/>
                <a:ea typeface="+mn-ea"/>
                <a:cs typeface="+mn-cs"/>
              </a:rPr>
              <a:t> Do synchronizacji wykorzystywany jest NTP (Network Time </a:t>
            </a:r>
            <a:r>
              <a:rPr lang="pl-PL" sz="1200" kern="1200" baseline="0" dirty="0" err="1" smtClean="0">
                <a:solidFill>
                  <a:schemeClr val="tx1"/>
                </a:solidFill>
                <a:effectLst/>
                <a:latin typeface="+mn-lt"/>
                <a:ea typeface="+mn-ea"/>
                <a:cs typeface="+mn-cs"/>
              </a:rPr>
              <a:t>Protocol</a:t>
            </a:r>
            <a:r>
              <a:rPr lang="pl-PL"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pl-PL" sz="1200" kern="1200" dirty="0" smtClean="0">
                <a:solidFill>
                  <a:schemeClr val="tx1"/>
                </a:solidFill>
                <a:effectLst/>
                <a:latin typeface="+mn-lt"/>
                <a:ea typeface="+mn-ea"/>
                <a:cs typeface="+mn-cs"/>
              </a:rPr>
              <a:t>pobranie wartości z czujników;</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pl-PL" sz="1200" kern="1200" dirty="0" smtClean="0">
                <a:solidFill>
                  <a:schemeClr val="tx1"/>
                </a:solidFill>
                <a:effectLst/>
                <a:latin typeface="+mn-lt"/>
                <a:ea typeface="+mn-ea"/>
                <a:cs typeface="+mn-cs"/>
              </a:rPr>
              <a:t>przygotowanie wiadomości;</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pl-PL" sz="1200" kern="1200" dirty="0" smtClean="0">
                <a:solidFill>
                  <a:schemeClr val="tx1"/>
                </a:solidFill>
                <a:effectLst/>
                <a:latin typeface="+mn-lt"/>
                <a:ea typeface="+mn-ea"/>
                <a:cs typeface="+mn-cs"/>
              </a:rPr>
              <a:t>wysłanie wiadomości;</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pl-PL" sz="1200" kern="1200" dirty="0" smtClean="0">
                <a:solidFill>
                  <a:schemeClr val="tx1"/>
                </a:solidFill>
                <a:effectLst/>
                <a:latin typeface="+mn-lt"/>
                <a:ea typeface="+mn-ea"/>
                <a:cs typeface="+mn-cs"/>
              </a:rPr>
              <a:t>oczekiwanie na rozpoczęcie kolejnego cyklu pomiarowego;</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3B7203-0056-427F-9837-3B5B55144914}" type="slidenum">
              <a:rPr lang="en-US" smtClean="0"/>
              <a:t>9</a:t>
            </a:fld>
            <a:endParaRPr lang="en-US"/>
          </a:p>
        </p:txBody>
      </p:sp>
    </p:spTree>
    <p:extLst>
      <p:ext uri="{BB962C8B-B14F-4D97-AF65-F5344CB8AC3E}">
        <p14:creationId xmlns:p14="http://schemas.microsoft.com/office/powerpoint/2010/main" val="1134188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12999610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371348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2592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3199315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0435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3971868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1548938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505699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90809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FB84D-D701-427A-9A05-C484F9643223}" type="datetimeFigureOut">
              <a:rPr lang="en-US" smtClean="0"/>
              <a:t>2016-02-27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8818867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0FB84D-D701-427A-9A05-C484F9643223}" type="datetimeFigureOut">
              <a:rPr lang="en-US" smtClean="0"/>
              <a:t>2016-02-27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306492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0FB84D-D701-427A-9A05-C484F9643223}" type="datetimeFigureOut">
              <a:rPr lang="en-US" smtClean="0"/>
              <a:t>2016-02-27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362932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0FB84D-D701-427A-9A05-C484F9643223}" type="datetimeFigureOut">
              <a:rPr lang="en-US" smtClean="0"/>
              <a:t>2016-02-27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139441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B84D-D701-427A-9A05-C484F9643223}" type="datetimeFigureOut">
              <a:rPr lang="en-US" smtClean="0"/>
              <a:t>2016-02-27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270470695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FB84D-D701-427A-9A05-C484F9643223}" type="datetimeFigureOut">
              <a:rPr lang="en-US" smtClean="0"/>
              <a:t>2016-02-27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38072030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FB84D-D701-427A-9A05-C484F9643223}" type="datetimeFigureOut">
              <a:rPr lang="en-US" smtClean="0"/>
              <a:t>2016-02-27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454569-138F-429C-8EFC-363FBE327CCA}" type="slidenum">
              <a:rPr lang="en-US" smtClean="0"/>
              <a:t>‹#›</a:t>
            </a:fld>
            <a:endParaRPr lang="en-US"/>
          </a:p>
        </p:txBody>
      </p:sp>
    </p:spTree>
    <p:extLst>
      <p:ext uri="{BB962C8B-B14F-4D97-AF65-F5344CB8AC3E}">
        <p14:creationId xmlns:p14="http://schemas.microsoft.com/office/powerpoint/2010/main" val="255867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0FB84D-D701-427A-9A05-C484F9643223}" type="datetimeFigureOut">
              <a:rPr lang="en-US" smtClean="0"/>
              <a:t>2016-02-27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454569-138F-429C-8EFC-363FBE327CCA}" type="slidenum">
              <a:rPr lang="en-US" smtClean="0"/>
              <a:t>‹#›</a:t>
            </a:fld>
            <a:endParaRPr lang="en-US"/>
          </a:p>
        </p:txBody>
      </p:sp>
    </p:spTree>
    <p:extLst>
      <p:ext uri="{BB962C8B-B14F-4D97-AF65-F5344CB8AC3E}">
        <p14:creationId xmlns:p14="http://schemas.microsoft.com/office/powerpoint/2010/main" val="1978166291"/>
      </p:ext>
    </p:extLst>
  </p:cSld>
  <p:clrMap bg1="lt1" tx1="dk1" bg2="lt2" tx2="dk2" accent1="accent1" accent2="accent2" accent3="accent3" accent4="accent4" accent5="accent5" accent6="accent6" hlink="hlink" folHlink="folHlink"/>
  <p:sldLayoutIdLst>
    <p:sldLayoutId id="2147484185"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 id="2147484196" r:id="rId12"/>
    <p:sldLayoutId id="2147484197" r:id="rId13"/>
    <p:sldLayoutId id="2147484198" r:id="rId14"/>
    <p:sldLayoutId id="2147484199" r:id="rId15"/>
    <p:sldLayoutId id="21474842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tationservice.azurewebsites.net/" TargetMode="External"/><Relationship Id="rId5" Type="http://schemas.openxmlformats.org/officeDocument/2006/relationships/image" Target="../media/image6.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hyperlink" Target="http://stationservice.azurewebsites.net/api/stations/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airqualitymonitoring.azurewebsites.net/" TargetMode="Externa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sz="3200" dirty="0"/>
              <a:t>Projekt i wykonanie stacji monitorującej wybrane parametry środowiska naturalnego na platformie Arduino.</a:t>
            </a:r>
            <a:endParaRPr lang="en-US" sz="3200" dirty="0"/>
          </a:p>
        </p:txBody>
      </p:sp>
      <p:sp>
        <p:nvSpPr>
          <p:cNvPr id="3" name="Subtitle 2"/>
          <p:cNvSpPr>
            <a:spLocks noGrp="1"/>
          </p:cNvSpPr>
          <p:nvPr>
            <p:ph type="subTitle" idx="1"/>
          </p:nvPr>
        </p:nvSpPr>
        <p:spPr/>
        <p:txBody>
          <a:bodyPr/>
          <a:lstStyle/>
          <a:p>
            <a:r>
              <a:rPr lang="pl-PL" dirty="0" smtClean="0"/>
              <a:t>Autor: Adam Gołubowski, nr albumu 6311</a:t>
            </a:r>
          </a:p>
          <a:p>
            <a:r>
              <a:rPr lang="pl-PL" dirty="0" smtClean="0"/>
              <a:t>Promotor: mgr inż. Zbigniew Rosiek</a:t>
            </a:r>
            <a:endParaRPr lang="en-US" dirty="0"/>
          </a:p>
        </p:txBody>
      </p:sp>
    </p:spTree>
    <p:extLst>
      <p:ext uri="{BB962C8B-B14F-4D97-AF65-F5344CB8AC3E}">
        <p14:creationId xmlns:p14="http://schemas.microsoft.com/office/powerpoint/2010/main" val="1937020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Usługa sieciowa z bazą danych</a:t>
            </a:r>
            <a:endParaRPr lang="en-US" dirty="0"/>
          </a:p>
        </p:txBody>
      </p:sp>
      <p:pic>
        <p:nvPicPr>
          <p:cNvPr id="4" name="Picture 3"/>
          <p:cNvPicPr/>
          <p:nvPr/>
        </p:nvPicPr>
        <p:blipFill>
          <a:blip r:embed="rId3"/>
          <a:stretch>
            <a:fillRect/>
          </a:stretch>
        </p:blipFill>
        <p:spPr>
          <a:xfrm>
            <a:off x="519782" y="2438928"/>
            <a:ext cx="3573825" cy="3640591"/>
          </a:xfrm>
          <a:prstGeom prst="rect">
            <a:avLst/>
          </a:prstGeom>
        </p:spPr>
      </p:pic>
      <p:pic>
        <p:nvPicPr>
          <p:cNvPr id="1028" name="Picture 4" descr="http://www.catapultsystems.com/managed-services/PublishingImages/Pages/azure/microsoft-azure-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6627" y="1518257"/>
            <a:ext cx="2669267" cy="7542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8301" y="6225454"/>
            <a:ext cx="2772228" cy="369332"/>
          </a:xfrm>
          <a:prstGeom prst="rect">
            <a:avLst/>
          </a:prstGeom>
          <a:noFill/>
        </p:spPr>
        <p:txBody>
          <a:bodyPr wrap="square" rtlCol="0">
            <a:spAutoFit/>
          </a:bodyPr>
          <a:lstStyle/>
          <a:p>
            <a:r>
              <a:rPr lang="pl-PL" dirty="0" smtClean="0"/>
              <a:t>Web service</a:t>
            </a:r>
            <a:endParaRPr lang="en-US" dirty="0"/>
          </a:p>
        </p:txBody>
      </p:sp>
      <p:sp>
        <p:nvSpPr>
          <p:cNvPr id="8" name="TextBox 7"/>
          <p:cNvSpPr txBox="1"/>
          <p:nvPr/>
        </p:nvSpPr>
        <p:spPr>
          <a:xfrm>
            <a:off x="4975668" y="6225454"/>
            <a:ext cx="2772228" cy="369332"/>
          </a:xfrm>
          <a:prstGeom prst="rect">
            <a:avLst/>
          </a:prstGeom>
          <a:noFill/>
        </p:spPr>
        <p:txBody>
          <a:bodyPr wrap="square" rtlCol="0">
            <a:spAutoFit/>
          </a:bodyPr>
          <a:lstStyle/>
          <a:p>
            <a:r>
              <a:rPr lang="pl-PL" dirty="0" smtClean="0"/>
              <a:t>Baza danych </a:t>
            </a:r>
            <a:r>
              <a:rPr lang="pl-PL" dirty="0" err="1" smtClean="0"/>
              <a:t>MySql</a:t>
            </a:r>
            <a:endParaRPr lang="en-US" dirty="0"/>
          </a:p>
        </p:txBody>
      </p:sp>
      <p:pic>
        <p:nvPicPr>
          <p:cNvPr id="9" name="Picture 8"/>
          <p:cNvPicPr/>
          <p:nvPr/>
        </p:nvPicPr>
        <p:blipFill rotWithShape="1">
          <a:blip r:embed="rId5"/>
          <a:srcRect l="8608" t="8198" r="2032"/>
          <a:stretch/>
        </p:blipFill>
        <p:spPr>
          <a:xfrm>
            <a:off x="4975668" y="2438928"/>
            <a:ext cx="3468915" cy="3534517"/>
          </a:xfrm>
          <a:prstGeom prst="rect">
            <a:avLst/>
          </a:prstGeom>
        </p:spPr>
      </p:pic>
      <p:sp>
        <p:nvSpPr>
          <p:cNvPr id="11" name="TextBox 10"/>
          <p:cNvSpPr txBox="1"/>
          <p:nvPr/>
        </p:nvSpPr>
        <p:spPr>
          <a:xfrm>
            <a:off x="4094263" y="1687073"/>
            <a:ext cx="5579771" cy="369332"/>
          </a:xfrm>
          <a:prstGeom prst="rect">
            <a:avLst/>
          </a:prstGeom>
          <a:noFill/>
        </p:spPr>
        <p:txBody>
          <a:bodyPr wrap="square" rtlCol="0">
            <a:spAutoFit/>
          </a:bodyPr>
          <a:lstStyle/>
          <a:p>
            <a:r>
              <a:rPr lang="pl-PL" dirty="0" smtClean="0">
                <a:hlinkClick r:id="rId6"/>
              </a:rPr>
              <a:t>stationservice.azurewebsites.net</a:t>
            </a:r>
            <a:endParaRPr lang="pl-PL" dirty="0" smtClean="0"/>
          </a:p>
        </p:txBody>
      </p:sp>
      <p:sp>
        <p:nvSpPr>
          <p:cNvPr id="12" name="TextBox 11"/>
          <p:cNvSpPr txBox="1"/>
          <p:nvPr/>
        </p:nvSpPr>
        <p:spPr>
          <a:xfrm>
            <a:off x="8737598" y="2897840"/>
            <a:ext cx="2177143" cy="1477328"/>
          </a:xfrm>
          <a:prstGeom prst="rect">
            <a:avLst/>
          </a:prstGeom>
          <a:noFill/>
        </p:spPr>
        <p:txBody>
          <a:bodyPr wrap="square" rtlCol="0">
            <a:spAutoFit/>
          </a:bodyPr>
          <a:lstStyle/>
          <a:p>
            <a:r>
              <a:rPr lang="pl-PL" dirty="0" smtClean="0"/>
              <a:t>C#</a:t>
            </a:r>
          </a:p>
          <a:p>
            <a:endParaRPr lang="pl-PL" dirty="0" smtClean="0"/>
          </a:p>
          <a:p>
            <a:r>
              <a:rPr lang="pl-PL" dirty="0" smtClean="0"/>
              <a:t>ASP.NET Web API</a:t>
            </a:r>
          </a:p>
          <a:p>
            <a:endParaRPr lang="pl-PL" dirty="0"/>
          </a:p>
          <a:p>
            <a:r>
              <a:rPr lang="pl-PL" dirty="0" err="1" smtClean="0"/>
              <a:t>Entity</a:t>
            </a:r>
            <a:r>
              <a:rPr lang="pl-PL" dirty="0" smtClean="0"/>
              <a:t> Framework </a:t>
            </a:r>
          </a:p>
        </p:txBody>
      </p:sp>
    </p:spTree>
    <p:extLst>
      <p:ext uri="{BB962C8B-B14F-4D97-AF65-F5344CB8AC3E}">
        <p14:creationId xmlns:p14="http://schemas.microsoft.com/office/powerpoint/2010/main" val="87765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Usługa sieciowa – przykładowe zapytanie GET</a:t>
            </a:r>
            <a:endParaRPr lang="en-US" dirty="0"/>
          </a:p>
        </p:txBody>
      </p:sp>
      <p:sp>
        <p:nvSpPr>
          <p:cNvPr id="4" name="TextBox 3"/>
          <p:cNvSpPr txBox="1"/>
          <p:nvPr/>
        </p:nvSpPr>
        <p:spPr>
          <a:xfrm>
            <a:off x="677334" y="3433411"/>
            <a:ext cx="5306261" cy="369332"/>
          </a:xfrm>
          <a:prstGeom prst="rect">
            <a:avLst/>
          </a:prstGeom>
          <a:noFill/>
        </p:spPr>
        <p:txBody>
          <a:bodyPr wrap="none" rtlCol="0">
            <a:spAutoFit/>
          </a:bodyPr>
          <a:lstStyle/>
          <a:p>
            <a:r>
              <a:rPr lang="en-US" dirty="0" smtClean="0">
                <a:hlinkClick r:id="rId3"/>
              </a:rPr>
              <a:t>stationservice.azurewebsites.net/</a:t>
            </a:r>
            <a:r>
              <a:rPr lang="en-US" dirty="0" err="1" smtClean="0">
                <a:hlinkClick r:id="rId3"/>
              </a:rPr>
              <a:t>api</a:t>
            </a:r>
            <a:r>
              <a:rPr lang="en-US" dirty="0" smtClean="0">
                <a:hlinkClick r:id="rId3"/>
              </a:rPr>
              <a:t>/stations/1</a:t>
            </a:r>
            <a:endParaRPr lang="en-US" dirty="0"/>
          </a:p>
        </p:txBody>
      </p:sp>
      <p:pic>
        <p:nvPicPr>
          <p:cNvPr id="5" name="Picture 4"/>
          <p:cNvPicPr>
            <a:picLocks noChangeAspect="1"/>
          </p:cNvPicPr>
          <p:nvPr/>
        </p:nvPicPr>
        <p:blipFill>
          <a:blip r:embed="rId4"/>
          <a:stretch>
            <a:fillRect/>
          </a:stretch>
        </p:blipFill>
        <p:spPr>
          <a:xfrm>
            <a:off x="7051487" y="1592943"/>
            <a:ext cx="2124075" cy="4419600"/>
          </a:xfrm>
          <a:prstGeom prst="rect">
            <a:avLst/>
          </a:prstGeom>
        </p:spPr>
      </p:pic>
      <p:sp>
        <p:nvSpPr>
          <p:cNvPr id="6" name="Right Arrow 5"/>
          <p:cNvSpPr/>
          <p:nvPr/>
        </p:nvSpPr>
        <p:spPr>
          <a:xfrm>
            <a:off x="6240277" y="3536238"/>
            <a:ext cx="554528" cy="1846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7334" y="2766367"/>
            <a:ext cx="5735866" cy="369332"/>
          </a:xfrm>
          <a:prstGeom prst="rect">
            <a:avLst/>
          </a:prstGeom>
          <a:noFill/>
        </p:spPr>
        <p:txBody>
          <a:bodyPr wrap="none" rtlCol="0">
            <a:spAutoFit/>
          </a:bodyPr>
          <a:lstStyle/>
          <a:p>
            <a:r>
              <a:rPr lang="pl-PL" dirty="0" smtClean="0"/>
              <a:t>Stacja nr 1 – dane szczegółowe wraz z listą czujników</a:t>
            </a:r>
            <a:endParaRPr lang="en-US" dirty="0"/>
          </a:p>
        </p:txBody>
      </p:sp>
    </p:spTree>
    <p:extLst>
      <p:ext uri="{BB962C8B-B14F-4D97-AF65-F5344CB8AC3E}">
        <p14:creationId xmlns:p14="http://schemas.microsoft.com/office/powerpoint/2010/main" val="4212141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Aplikacja internetowa</a:t>
            </a:r>
            <a:endParaRPr lang="en-US" dirty="0"/>
          </a:p>
        </p:txBody>
      </p:sp>
      <p:pic>
        <p:nvPicPr>
          <p:cNvPr id="4" name="Picture 3"/>
          <p:cNvPicPr/>
          <p:nvPr/>
        </p:nvPicPr>
        <p:blipFill>
          <a:blip r:embed="rId3"/>
          <a:stretch>
            <a:fillRect/>
          </a:stretch>
        </p:blipFill>
        <p:spPr>
          <a:xfrm>
            <a:off x="730210" y="2342925"/>
            <a:ext cx="6450557" cy="3802743"/>
          </a:xfrm>
          <a:prstGeom prst="rect">
            <a:avLst/>
          </a:prstGeom>
        </p:spPr>
      </p:pic>
      <p:pic>
        <p:nvPicPr>
          <p:cNvPr id="5" name="Picture 4" descr="http://www.catapultsystems.com/managed-services/PublishingImages/Pages/azure/microsoft-azure-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130" y="1588710"/>
            <a:ext cx="2669267" cy="7542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94231" y="1781151"/>
            <a:ext cx="5579771" cy="369332"/>
          </a:xfrm>
          <a:prstGeom prst="rect">
            <a:avLst/>
          </a:prstGeom>
          <a:noFill/>
        </p:spPr>
        <p:txBody>
          <a:bodyPr wrap="square" rtlCol="0">
            <a:spAutoFit/>
          </a:bodyPr>
          <a:lstStyle/>
          <a:p>
            <a:r>
              <a:rPr lang="pl-PL" dirty="0" smtClean="0">
                <a:hlinkClick r:id="rId5"/>
              </a:rPr>
              <a:t>airqualitymonitoring.azurewebsites.net</a:t>
            </a:r>
            <a:endParaRPr lang="pl-PL" dirty="0" smtClean="0"/>
          </a:p>
        </p:txBody>
      </p:sp>
      <p:sp>
        <p:nvSpPr>
          <p:cNvPr id="7" name="TextBox 6"/>
          <p:cNvSpPr txBox="1"/>
          <p:nvPr/>
        </p:nvSpPr>
        <p:spPr>
          <a:xfrm>
            <a:off x="7518399" y="2488068"/>
            <a:ext cx="3759201" cy="3970318"/>
          </a:xfrm>
          <a:prstGeom prst="rect">
            <a:avLst/>
          </a:prstGeom>
          <a:noFill/>
        </p:spPr>
        <p:txBody>
          <a:bodyPr wrap="square" rtlCol="0">
            <a:spAutoFit/>
          </a:bodyPr>
          <a:lstStyle/>
          <a:p>
            <a:r>
              <a:rPr lang="pl-PL" dirty="0" smtClean="0"/>
              <a:t>C#</a:t>
            </a:r>
          </a:p>
          <a:p>
            <a:endParaRPr lang="pl-PL" dirty="0" smtClean="0"/>
          </a:p>
          <a:p>
            <a:r>
              <a:rPr lang="pl-PL" dirty="0" smtClean="0"/>
              <a:t>ASP.NET</a:t>
            </a:r>
          </a:p>
          <a:p>
            <a:endParaRPr lang="pl-PL" dirty="0" smtClean="0"/>
          </a:p>
          <a:p>
            <a:r>
              <a:rPr lang="pl-PL" dirty="0" err="1" smtClean="0"/>
              <a:t>JavaScript</a:t>
            </a:r>
            <a:endParaRPr lang="pl-PL" dirty="0" smtClean="0"/>
          </a:p>
          <a:p>
            <a:endParaRPr lang="pl-PL" dirty="0" smtClean="0"/>
          </a:p>
          <a:p>
            <a:r>
              <a:rPr lang="pl-PL" dirty="0" err="1" smtClean="0"/>
              <a:t>Bootstrap</a:t>
            </a:r>
            <a:endParaRPr lang="en-US" dirty="0" smtClean="0"/>
          </a:p>
          <a:p>
            <a:endParaRPr lang="pl-PL" dirty="0" smtClean="0"/>
          </a:p>
          <a:p>
            <a:r>
              <a:rPr lang="pl-PL" dirty="0" smtClean="0"/>
              <a:t>Leaflet.js (mapa)</a:t>
            </a:r>
          </a:p>
          <a:p>
            <a:endParaRPr lang="pl-PL" dirty="0" smtClean="0"/>
          </a:p>
          <a:p>
            <a:r>
              <a:rPr lang="pl-PL" dirty="0" smtClean="0"/>
              <a:t>D3.js (wykresy)</a:t>
            </a:r>
          </a:p>
          <a:p>
            <a:endParaRPr lang="pl-PL" dirty="0"/>
          </a:p>
          <a:p>
            <a:r>
              <a:rPr lang="pl-PL" dirty="0" smtClean="0"/>
              <a:t>Moment.js (dane czasowe)</a:t>
            </a:r>
          </a:p>
          <a:p>
            <a:endParaRPr lang="pl-PL" dirty="0" smtClean="0"/>
          </a:p>
        </p:txBody>
      </p:sp>
    </p:spTree>
    <p:extLst>
      <p:ext uri="{BB962C8B-B14F-4D97-AF65-F5344CB8AC3E}">
        <p14:creationId xmlns:p14="http://schemas.microsoft.com/office/powerpoint/2010/main" val="2663750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Testy</a:t>
            </a:r>
            <a:endParaRPr lang="en-US" dirty="0"/>
          </a:p>
        </p:txBody>
      </p:sp>
      <p:sp>
        <p:nvSpPr>
          <p:cNvPr id="3" name="Content Placeholder 2"/>
          <p:cNvSpPr>
            <a:spLocks noGrp="1"/>
          </p:cNvSpPr>
          <p:nvPr>
            <p:ph idx="1"/>
          </p:nvPr>
        </p:nvSpPr>
        <p:spPr>
          <a:xfrm>
            <a:off x="677334" y="1342571"/>
            <a:ext cx="9279466" cy="3880773"/>
          </a:xfrm>
        </p:spPr>
        <p:txBody>
          <a:bodyPr/>
          <a:lstStyle/>
          <a:p>
            <a:r>
              <a:rPr lang="pl-PL" dirty="0" smtClean="0"/>
              <a:t>Stacja pracowała w trybie ciągłym przez 7 dni</a:t>
            </a:r>
          </a:p>
          <a:p>
            <a:r>
              <a:rPr lang="pl-PL" dirty="0" smtClean="0"/>
              <a:t>Automatyczne odczyty co 15 minut</a:t>
            </a:r>
          </a:p>
          <a:p>
            <a:r>
              <a:rPr lang="pl-PL" dirty="0" smtClean="0"/>
              <a:t>Pomiar 5 parametrów  (stężenie CO, O3, obecność pyłów, temperatura, wilgotność)</a:t>
            </a:r>
          </a:p>
          <a:p>
            <a:r>
              <a:rPr lang="pl-PL" dirty="0" smtClean="0"/>
              <a:t>Przesyłanie danych do usługi sieciowej na platformie </a:t>
            </a:r>
            <a:r>
              <a:rPr lang="pl-PL" dirty="0" err="1" smtClean="0"/>
              <a:t>Azure</a:t>
            </a:r>
            <a:endParaRPr lang="pl-PL" dirty="0" smtClean="0"/>
          </a:p>
          <a:p>
            <a:r>
              <a:rPr lang="pl-PL" dirty="0" smtClean="0"/>
              <a:t>W bazie zarejestrowano 3257 odczytów – 96% wszystkich oczekiwanych</a:t>
            </a:r>
          </a:p>
          <a:p>
            <a:r>
              <a:rPr lang="pl-PL" dirty="0" smtClean="0"/>
              <a:t>Dane dostępne przez usługę sieciową</a:t>
            </a:r>
          </a:p>
          <a:p>
            <a:r>
              <a:rPr lang="pl-PL" dirty="0" smtClean="0"/>
              <a:t>Aplikacja internetowa prezentująca wyniki odczytów</a:t>
            </a:r>
          </a:p>
          <a:p>
            <a:endParaRPr lang="en-US" dirty="0"/>
          </a:p>
        </p:txBody>
      </p:sp>
      <p:pic>
        <p:nvPicPr>
          <p:cNvPr id="4" name="Picture 3"/>
          <p:cNvPicPr/>
          <p:nvPr/>
        </p:nvPicPr>
        <p:blipFill>
          <a:blip r:embed="rId2"/>
          <a:stretch>
            <a:fillRect/>
          </a:stretch>
        </p:blipFill>
        <p:spPr>
          <a:xfrm>
            <a:off x="1098247" y="4257358"/>
            <a:ext cx="5534781" cy="2600642"/>
          </a:xfrm>
          <a:prstGeom prst="rect">
            <a:avLst/>
          </a:prstGeom>
        </p:spPr>
      </p:pic>
    </p:spTree>
    <p:extLst>
      <p:ext uri="{BB962C8B-B14F-4D97-AF65-F5344CB8AC3E}">
        <p14:creationId xmlns:p14="http://schemas.microsoft.com/office/powerpoint/2010/main" val="4017068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Plany rozwojowe</a:t>
            </a:r>
            <a:endParaRPr lang="en-US" dirty="0"/>
          </a:p>
        </p:txBody>
      </p:sp>
      <p:pic>
        <p:nvPicPr>
          <p:cNvPr id="2050" name="Picture 2" descr="https://www.teledirect.com/assets/images/scalability.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5885" y="1241891"/>
            <a:ext cx="1968494" cy="13123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83843" y="2439910"/>
            <a:ext cx="3320924" cy="3847332"/>
          </a:xfrm>
          <a:prstGeom prst="rect">
            <a:avLst/>
          </a:prstGeom>
        </p:spPr>
      </p:pic>
      <p:sp>
        <p:nvSpPr>
          <p:cNvPr id="5" name="TextBox 4"/>
          <p:cNvSpPr txBox="1"/>
          <p:nvPr/>
        </p:nvSpPr>
        <p:spPr>
          <a:xfrm>
            <a:off x="677333" y="1591050"/>
            <a:ext cx="3327433" cy="646331"/>
          </a:xfrm>
          <a:prstGeom prst="rect">
            <a:avLst/>
          </a:prstGeom>
          <a:noFill/>
        </p:spPr>
        <p:txBody>
          <a:bodyPr wrap="square" rtlCol="0">
            <a:spAutoFit/>
          </a:bodyPr>
          <a:lstStyle/>
          <a:p>
            <a:r>
              <a:rPr lang="pl-PL" dirty="0" smtClean="0"/>
              <a:t>Skonstruowanie obudowy stacji pomiarowej </a:t>
            </a:r>
            <a:endParaRPr lang="en-US" dirty="0"/>
          </a:p>
        </p:txBody>
      </p:sp>
      <p:sp>
        <p:nvSpPr>
          <p:cNvPr id="7" name="TextBox 6"/>
          <p:cNvSpPr txBox="1"/>
          <p:nvPr/>
        </p:nvSpPr>
        <p:spPr>
          <a:xfrm>
            <a:off x="4692952" y="1591050"/>
            <a:ext cx="2739951" cy="646331"/>
          </a:xfrm>
          <a:prstGeom prst="rect">
            <a:avLst/>
          </a:prstGeom>
          <a:noFill/>
        </p:spPr>
        <p:txBody>
          <a:bodyPr wrap="square" rtlCol="0">
            <a:spAutoFit/>
          </a:bodyPr>
          <a:lstStyle/>
          <a:p>
            <a:r>
              <a:rPr lang="pl-PL" dirty="0" smtClean="0"/>
              <a:t>Zapewnienie skalowalności systemu</a:t>
            </a:r>
            <a:endParaRPr lang="en-US" dirty="0"/>
          </a:p>
        </p:txBody>
      </p:sp>
      <p:pic>
        <p:nvPicPr>
          <p:cNvPr id="2052" name="Picture 4" descr="https://image.freepik.com/darmowe-ikony/wifi-symbol-sygna%C5%82u-%C5%9Bredniej_318-50381.png"/>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93672" y="2439910"/>
            <a:ext cx="855251" cy="8552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92952" y="2624936"/>
            <a:ext cx="2449373" cy="646331"/>
          </a:xfrm>
          <a:prstGeom prst="rect">
            <a:avLst/>
          </a:prstGeom>
          <a:noFill/>
        </p:spPr>
        <p:txBody>
          <a:bodyPr wrap="square" rtlCol="0">
            <a:spAutoFit/>
          </a:bodyPr>
          <a:lstStyle/>
          <a:p>
            <a:r>
              <a:rPr lang="pl-PL" dirty="0" smtClean="0"/>
              <a:t>Komunikacja bezprzewodowa</a:t>
            </a:r>
            <a:endParaRPr lang="en-US" dirty="0"/>
          </a:p>
        </p:txBody>
      </p:sp>
      <p:pic>
        <p:nvPicPr>
          <p:cNvPr id="2054" name="Picture 6" descr="http://acee.princeton.edu/e-ffiliates/files/2014/01/energy-systems-analysis-black-icon.png"/>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93623" y="5294548"/>
            <a:ext cx="1563451" cy="15634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695079" y="5640911"/>
            <a:ext cx="2449373" cy="646331"/>
          </a:xfrm>
          <a:prstGeom prst="rect">
            <a:avLst/>
          </a:prstGeom>
          <a:noFill/>
        </p:spPr>
        <p:txBody>
          <a:bodyPr wrap="square" rtlCol="0">
            <a:spAutoFit/>
          </a:bodyPr>
          <a:lstStyle/>
          <a:p>
            <a:r>
              <a:rPr lang="pl-PL" dirty="0" smtClean="0"/>
              <a:t>Ulepszenie zasilania i zarządzania energią</a:t>
            </a:r>
            <a:endParaRPr lang="en-US" dirty="0"/>
          </a:p>
        </p:txBody>
      </p:sp>
      <p:sp>
        <p:nvSpPr>
          <p:cNvPr id="6" name="TextBox 5"/>
          <p:cNvSpPr txBox="1"/>
          <p:nvPr/>
        </p:nvSpPr>
        <p:spPr>
          <a:xfrm>
            <a:off x="4692952" y="4748794"/>
            <a:ext cx="2562592" cy="646331"/>
          </a:xfrm>
          <a:prstGeom prst="rect">
            <a:avLst/>
          </a:prstGeom>
          <a:noFill/>
        </p:spPr>
        <p:txBody>
          <a:bodyPr wrap="square" rtlCol="0">
            <a:spAutoFit/>
          </a:bodyPr>
          <a:lstStyle/>
          <a:p>
            <a:r>
              <a:rPr lang="pl-PL" dirty="0" smtClean="0"/>
              <a:t>Obsługa dodatkowych czujników</a:t>
            </a:r>
            <a:endParaRPr lang="en-US" dirty="0"/>
          </a:p>
        </p:txBody>
      </p:sp>
      <p:pic>
        <p:nvPicPr>
          <p:cNvPr id="2056" name="Picture 8" descr="https://katom.ch/wp-content/uploads/2014/08/icon_51216.png"/>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72713" y="4453886"/>
            <a:ext cx="864766" cy="86476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724901" y="3676325"/>
            <a:ext cx="2562592" cy="646331"/>
          </a:xfrm>
          <a:prstGeom prst="rect">
            <a:avLst/>
          </a:prstGeom>
          <a:noFill/>
        </p:spPr>
        <p:txBody>
          <a:bodyPr wrap="square" rtlCol="0">
            <a:spAutoFit/>
          </a:bodyPr>
          <a:lstStyle/>
          <a:p>
            <a:r>
              <a:rPr lang="pl-PL" dirty="0" smtClean="0"/>
              <a:t>Dopracowanie metod pomiaru</a:t>
            </a:r>
            <a:endParaRPr lang="en-US" dirty="0"/>
          </a:p>
        </p:txBody>
      </p:sp>
      <p:pic>
        <p:nvPicPr>
          <p:cNvPr id="2060" name="Picture 12" descr="https://d30y9cdsu7xlg0.cloudfront.net/png/17970-200.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87493" y="3468622"/>
            <a:ext cx="783318" cy="783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03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Podsumowanie</a:t>
            </a:r>
            <a:endParaRPr lang="en-US" dirty="0"/>
          </a:p>
        </p:txBody>
      </p:sp>
      <p:sp>
        <p:nvSpPr>
          <p:cNvPr id="5" name="Content Placeholder 4"/>
          <p:cNvSpPr>
            <a:spLocks noGrp="1"/>
          </p:cNvSpPr>
          <p:nvPr>
            <p:ph idx="1"/>
          </p:nvPr>
        </p:nvSpPr>
        <p:spPr>
          <a:xfrm>
            <a:off x="2415420" y="1582057"/>
            <a:ext cx="8596668" cy="3880773"/>
          </a:xfrm>
        </p:spPr>
        <p:txBody>
          <a:bodyPr/>
          <a:lstStyle/>
          <a:p>
            <a:pPr marL="0" indent="0">
              <a:buNone/>
            </a:pPr>
            <a:r>
              <a:rPr lang="pl-PL" dirty="0" smtClean="0"/>
              <a:t>Produkty:</a:t>
            </a:r>
          </a:p>
          <a:p>
            <a:r>
              <a:rPr lang="pl-PL" dirty="0" smtClean="0"/>
              <a:t>działający </a:t>
            </a:r>
            <a:r>
              <a:rPr lang="pl-PL" dirty="0"/>
              <a:t>prototyp stacji pomiarowej wraz z </a:t>
            </a:r>
            <a:r>
              <a:rPr lang="pl-PL" dirty="0" smtClean="0"/>
              <a:t>oprogramowaniem.</a:t>
            </a:r>
          </a:p>
          <a:p>
            <a:r>
              <a:rPr lang="pl-PL" dirty="0" smtClean="0"/>
              <a:t>usługa </a:t>
            </a:r>
            <a:r>
              <a:rPr lang="pl-PL" dirty="0"/>
              <a:t>sieciowa (web service) wraz z bazą </a:t>
            </a:r>
            <a:r>
              <a:rPr lang="pl-PL" dirty="0" smtClean="0"/>
              <a:t>danych</a:t>
            </a:r>
          </a:p>
          <a:p>
            <a:r>
              <a:rPr lang="pl-PL" dirty="0" smtClean="0"/>
              <a:t>aplikacja </a:t>
            </a:r>
            <a:r>
              <a:rPr lang="pl-PL" dirty="0"/>
              <a:t>kliencka </a:t>
            </a:r>
            <a:endParaRPr lang="en-US" dirty="0"/>
          </a:p>
          <a:p>
            <a:pPr marL="0" indent="0">
              <a:buNone/>
            </a:pPr>
            <a:endParaRPr lang="en-US" dirty="0"/>
          </a:p>
        </p:txBody>
      </p:sp>
      <p:pic>
        <p:nvPicPr>
          <p:cNvPr id="4098" name="Picture 2" descr="http://www.transparencyrights.com/wp-content/uploads/2015/04/icon-metadata.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7963" y="1608878"/>
            <a:ext cx="1607457" cy="16074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tatic.dnnsharp.com/icons/cogs3.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61198" y="4730903"/>
            <a:ext cx="2007167" cy="135640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p:cNvSpPr txBox="1">
            <a:spLocks/>
          </p:cNvSpPr>
          <p:nvPr/>
        </p:nvSpPr>
        <p:spPr>
          <a:xfrm>
            <a:off x="6143210" y="333151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pl-PL" dirty="0" smtClean="0"/>
              <a:t>Wiedza:</a:t>
            </a:r>
          </a:p>
          <a:p>
            <a:r>
              <a:rPr lang="pl-PL" dirty="0" smtClean="0"/>
              <a:t>Elektronika</a:t>
            </a:r>
          </a:p>
          <a:p>
            <a:r>
              <a:rPr lang="pl-PL" dirty="0" smtClean="0"/>
              <a:t>Sieci komputerowe</a:t>
            </a:r>
          </a:p>
          <a:p>
            <a:r>
              <a:rPr lang="pl-PL" dirty="0" smtClean="0"/>
              <a:t>Architektura systemów</a:t>
            </a:r>
          </a:p>
          <a:p>
            <a:r>
              <a:rPr lang="pl-PL" dirty="0" smtClean="0"/>
              <a:t>Wizualizacja danych</a:t>
            </a:r>
          </a:p>
        </p:txBody>
      </p:sp>
      <p:sp>
        <p:nvSpPr>
          <p:cNvPr id="10" name="Content Placeholder 4"/>
          <p:cNvSpPr txBox="1">
            <a:spLocks/>
          </p:cNvSpPr>
          <p:nvPr/>
        </p:nvSpPr>
        <p:spPr>
          <a:xfrm>
            <a:off x="498676" y="406039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pl-PL" dirty="0" smtClean="0"/>
              <a:t>Technologie:</a:t>
            </a:r>
          </a:p>
          <a:p>
            <a:r>
              <a:rPr lang="pl-PL" dirty="0" smtClean="0"/>
              <a:t>Programowanie niskopoziomowe</a:t>
            </a:r>
          </a:p>
          <a:p>
            <a:r>
              <a:rPr lang="pl-PL" dirty="0" smtClean="0"/>
              <a:t>Internet of </a:t>
            </a:r>
            <a:r>
              <a:rPr lang="pl-PL" dirty="0" err="1" smtClean="0"/>
              <a:t>Things</a:t>
            </a:r>
            <a:endParaRPr lang="pl-PL" dirty="0" smtClean="0"/>
          </a:p>
          <a:p>
            <a:r>
              <a:rPr lang="pl-PL" dirty="0" smtClean="0"/>
              <a:t>Języki wysokiego poziomu</a:t>
            </a:r>
          </a:p>
          <a:p>
            <a:r>
              <a:rPr lang="pl-PL" dirty="0" smtClean="0"/>
              <a:t>Technologie chmurowe</a:t>
            </a:r>
          </a:p>
        </p:txBody>
      </p:sp>
      <p:pic>
        <p:nvPicPr>
          <p:cNvPr id="4104" name="Picture 8" descr="https://s3.amazonaws.com/kinlane-productions/bw-icons/bw-work-important.png"/>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98920" y="3216335"/>
            <a:ext cx="1150164" cy="115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096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Cel pracy</a:t>
            </a:r>
            <a:endParaRPr lang="en-US" dirty="0"/>
          </a:p>
        </p:txBody>
      </p:sp>
      <p:sp>
        <p:nvSpPr>
          <p:cNvPr id="3" name="Content Placeholder 2"/>
          <p:cNvSpPr>
            <a:spLocks noGrp="1"/>
          </p:cNvSpPr>
          <p:nvPr>
            <p:ph idx="1"/>
          </p:nvPr>
        </p:nvSpPr>
        <p:spPr/>
        <p:txBody>
          <a:bodyPr>
            <a:normAutofit/>
          </a:bodyPr>
          <a:lstStyle/>
          <a:p>
            <a:r>
              <a:rPr lang="pl-PL" sz="2800" dirty="0"/>
              <a:t>projekt oraz wykonanie stacji </a:t>
            </a:r>
            <a:r>
              <a:rPr lang="pl-PL" sz="2800" dirty="0" smtClean="0"/>
              <a:t>monitorowania wybranych </a:t>
            </a:r>
            <a:r>
              <a:rPr lang="pl-PL" sz="2800" dirty="0"/>
              <a:t>parametrów środowiska </a:t>
            </a:r>
            <a:r>
              <a:rPr lang="pl-PL" sz="2800" dirty="0" smtClean="0"/>
              <a:t>naturalnego</a:t>
            </a:r>
          </a:p>
        </p:txBody>
      </p:sp>
    </p:spTree>
    <p:extLst>
      <p:ext uri="{BB962C8B-B14F-4D97-AF65-F5344CB8AC3E}">
        <p14:creationId xmlns:p14="http://schemas.microsoft.com/office/powerpoint/2010/main" val="4067645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Założenia</a:t>
            </a:r>
            <a:endParaRPr lang="en-US" dirty="0"/>
          </a:p>
        </p:txBody>
      </p:sp>
      <p:sp>
        <p:nvSpPr>
          <p:cNvPr id="3" name="Content Placeholder 2"/>
          <p:cNvSpPr>
            <a:spLocks noGrp="1"/>
          </p:cNvSpPr>
          <p:nvPr>
            <p:ph idx="1"/>
          </p:nvPr>
        </p:nvSpPr>
        <p:spPr/>
        <p:txBody>
          <a:bodyPr/>
          <a:lstStyle/>
          <a:p>
            <a:r>
              <a:rPr lang="pl-PL" dirty="0" smtClean="0"/>
              <a:t>Wykorzystanie komputera Arduino</a:t>
            </a:r>
          </a:p>
          <a:p>
            <a:r>
              <a:rPr lang="pl-PL" dirty="0" smtClean="0"/>
              <a:t>Monitorowanie jakości powietrza</a:t>
            </a:r>
          </a:p>
          <a:p>
            <a:r>
              <a:rPr lang="pl-PL" dirty="0" smtClean="0"/>
              <a:t>W zakresie pracy: projekt, stworzenie urządzenia pomiarowego, przygotowanie oprogramowania</a:t>
            </a:r>
          </a:p>
          <a:p>
            <a:r>
              <a:rPr lang="pl-PL" dirty="0" smtClean="0"/>
              <a:t>Poza zakresem pracy: dokładność pomiarów, kalibracja czujników, analiza danych</a:t>
            </a:r>
            <a:endParaRPr lang="en-US" dirty="0"/>
          </a:p>
        </p:txBody>
      </p:sp>
    </p:spTree>
    <p:extLst>
      <p:ext uri="{BB962C8B-B14F-4D97-AF65-F5344CB8AC3E}">
        <p14:creationId xmlns:p14="http://schemas.microsoft.com/office/powerpoint/2010/main" val="3308852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Monitorowanie jakości powietrza</a:t>
            </a:r>
            <a:endParaRPr lang="en-US" dirty="0"/>
          </a:p>
        </p:txBody>
      </p:sp>
      <p:pic>
        <p:nvPicPr>
          <p:cNvPr id="5" name="Picture 4"/>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6440"/>
          <a:stretch/>
        </p:blipFill>
        <p:spPr>
          <a:xfrm>
            <a:off x="504175" y="1763527"/>
            <a:ext cx="8258221" cy="4242826"/>
          </a:xfrm>
          <a:prstGeom prst="rect">
            <a:avLst/>
          </a:prstGeom>
        </p:spPr>
      </p:pic>
    </p:spTree>
    <p:extLst>
      <p:ext uri="{BB962C8B-B14F-4D97-AF65-F5344CB8AC3E}">
        <p14:creationId xmlns:p14="http://schemas.microsoft.com/office/powerpoint/2010/main" val="3577604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Ogólna koncepcja</a:t>
            </a:r>
            <a:endParaRPr lang="en-US" dirty="0"/>
          </a:p>
        </p:txBody>
      </p:sp>
      <p:graphicFrame>
        <p:nvGraphicFramePr>
          <p:cNvPr id="4" name="Diagram 3"/>
          <p:cNvGraphicFramePr/>
          <p:nvPr>
            <p:extLst>
              <p:ext uri="{D42A27DB-BD31-4B8C-83A1-F6EECF244321}">
                <p14:modId xmlns:p14="http://schemas.microsoft.com/office/powerpoint/2010/main" val="2737331161"/>
              </p:ext>
            </p:extLst>
          </p:nvPr>
        </p:nvGraphicFramePr>
        <p:xfrm>
          <a:off x="777543" y="1402914"/>
          <a:ext cx="8699456" cy="4121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991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Wymagania</a:t>
            </a:r>
            <a:endParaRPr lang="en-US" dirty="0"/>
          </a:p>
        </p:txBody>
      </p:sp>
      <p:sp>
        <p:nvSpPr>
          <p:cNvPr id="3" name="Content Placeholder 2"/>
          <p:cNvSpPr>
            <a:spLocks noGrp="1"/>
          </p:cNvSpPr>
          <p:nvPr>
            <p:ph idx="1"/>
          </p:nvPr>
        </p:nvSpPr>
        <p:spPr>
          <a:xfrm>
            <a:off x="677334" y="1455639"/>
            <a:ext cx="8596668" cy="4946389"/>
          </a:xfrm>
        </p:spPr>
        <p:txBody>
          <a:bodyPr>
            <a:normAutofit/>
          </a:bodyPr>
          <a:lstStyle/>
          <a:p>
            <a:pPr marL="0" indent="0">
              <a:buNone/>
            </a:pPr>
            <a:r>
              <a:rPr lang="pl-PL" b="1" dirty="0" smtClean="0"/>
              <a:t>Funkcjonalne</a:t>
            </a:r>
          </a:p>
          <a:p>
            <a:r>
              <a:rPr lang="pl-PL" b="1" dirty="0" smtClean="0"/>
              <a:t>Możliwość </a:t>
            </a:r>
            <a:r>
              <a:rPr lang="pl-PL" b="1" dirty="0"/>
              <a:t>użycia czujników jakości </a:t>
            </a:r>
            <a:r>
              <a:rPr lang="pl-PL" b="1" dirty="0" smtClean="0"/>
              <a:t>powietrza</a:t>
            </a:r>
          </a:p>
          <a:p>
            <a:r>
              <a:rPr lang="pl-PL" b="1" dirty="0"/>
              <a:t>Odczytywanie danych z </a:t>
            </a:r>
            <a:r>
              <a:rPr lang="pl-PL" b="1" dirty="0" smtClean="0"/>
              <a:t>czujników</a:t>
            </a:r>
          </a:p>
          <a:p>
            <a:r>
              <a:rPr lang="pl-PL" b="1" dirty="0"/>
              <a:t>Rejestrowanie </a:t>
            </a:r>
            <a:r>
              <a:rPr lang="pl-PL" b="1" dirty="0" smtClean="0"/>
              <a:t>odczytów</a:t>
            </a:r>
            <a:endParaRPr lang="pl-PL" dirty="0" smtClean="0"/>
          </a:p>
          <a:p>
            <a:r>
              <a:rPr lang="pl-PL" b="1" dirty="0"/>
              <a:t>Udostępnianie danych z </a:t>
            </a:r>
            <a:r>
              <a:rPr lang="pl-PL" b="1" dirty="0" smtClean="0"/>
              <a:t>odczytów</a:t>
            </a:r>
            <a:endParaRPr lang="pl-PL" b="1" dirty="0"/>
          </a:p>
          <a:p>
            <a:pPr marL="0" indent="0">
              <a:buNone/>
            </a:pPr>
            <a:endParaRPr lang="pl-PL" b="1" dirty="0" smtClean="0"/>
          </a:p>
          <a:p>
            <a:pPr marL="0" indent="0">
              <a:buNone/>
            </a:pPr>
            <a:r>
              <a:rPr lang="pl-PL" b="1" dirty="0" smtClean="0"/>
              <a:t>Poza funkcjonalne</a:t>
            </a:r>
            <a:endParaRPr lang="pl-PL" b="1" dirty="0"/>
          </a:p>
          <a:p>
            <a:r>
              <a:rPr lang="pl-PL" b="1" dirty="0"/>
              <a:t>Wykorzystanie platformy Arduino do budowy </a:t>
            </a:r>
            <a:r>
              <a:rPr lang="pl-PL" b="1" dirty="0" smtClean="0"/>
              <a:t>stacji</a:t>
            </a:r>
          </a:p>
          <a:p>
            <a:r>
              <a:rPr lang="pl-PL" b="1" dirty="0"/>
              <a:t>Dokładność pomiarów i kalibracja czujników – poza zakresem </a:t>
            </a:r>
            <a:r>
              <a:rPr lang="pl-PL" b="1" dirty="0" smtClean="0"/>
              <a:t>pracy</a:t>
            </a:r>
          </a:p>
          <a:p>
            <a:r>
              <a:rPr lang="pl-PL" b="1" dirty="0"/>
              <a:t>Praca automatyczna</a:t>
            </a:r>
            <a:r>
              <a:rPr lang="pl-PL" dirty="0"/>
              <a:t> </a:t>
            </a:r>
            <a:endParaRPr lang="pl-PL" dirty="0" smtClean="0"/>
          </a:p>
          <a:p>
            <a:r>
              <a:rPr lang="pl-PL" b="1" dirty="0"/>
              <a:t>Niezawodność</a:t>
            </a:r>
            <a:r>
              <a:rPr lang="pl-PL" dirty="0"/>
              <a:t> </a:t>
            </a:r>
            <a:endParaRPr lang="pl-PL" dirty="0" smtClean="0"/>
          </a:p>
          <a:p>
            <a:r>
              <a:rPr lang="pl-PL" b="1" dirty="0"/>
              <a:t>Udostępnianie informacji w standardowym formacie wymiany danych</a:t>
            </a:r>
            <a:r>
              <a:rPr lang="pl-PL" dirty="0"/>
              <a:t> </a:t>
            </a:r>
            <a:endParaRPr lang="en-US" dirty="0"/>
          </a:p>
        </p:txBody>
      </p:sp>
    </p:spTree>
    <p:extLst>
      <p:ext uri="{BB962C8B-B14F-4D97-AF65-F5344CB8AC3E}">
        <p14:creationId xmlns:p14="http://schemas.microsoft.com/office/powerpoint/2010/main" val="1065209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Projekt systemu</a:t>
            </a:r>
            <a:endParaRPr lang="en-US" dirty="0"/>
          </a:p>
        </p:txBody>
      </p:sp>
      <p:pic>
        <p:nvPicPr>
          <p:cNvPr id="4" name="Picture 3" descr="C:\osobiste\dyplom\ogólnaKoncepcja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4" y="2055051"/>
            <a:ext cx="8692134" cy="2930307"/>
          </a:xfrm>
          <a:prstGeom prst="rect">
            <a:avLst/>
          </a:prstGeom>
          <a:noFill/>
          <a:ln>
            <a:noFill/>
          </a:ln>
        </p:spPr>
      </p:pic>
    </p:spTree>
    <p:extLst>
      <p:ext uri="{BB962C8B-B14F-4D97-AF65-F5344CB8AC3E}">
        <p14:creationId xmlns:p14="http://schemas.microsoft.com/office/powerpoint/2010/main" val="1419556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Stacja pomiarowa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859" y="1414201"/>
            <a:ext cx="8288143" cy="4462847"/>
          </a:xfrm>
        </p:spPr>
      </p:pic>
    </p:spTree>
    <p:extLst>
      <p:ext uri="{BB962C8B-B14F-4D97-AF65-F5344CB8AC3E}">
        <p14:creationId xmlns:p14="http://schemas.microsoft.com/office/powerpoint/2010/main" val="43779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Stacja pomiarowa – cykl pracy</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5335901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5584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500</TotalTime>
  <Words>2141</Words>
  <Application>Microsoft Office PowerPoint</Application>
  <PresentationFormat>Widescreen</PresentationFormat>
  <Paragraphs>160</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Projekt i wykonanie stacji monitorującej wybrane parametry środowiska naturalnego na platformie Arduino.</vt:lpstr>
      <vt:lpstr>Cel pracy</vt:lpstr>
      <vt:lpstr>Założenia</vt:lpstr>
      <vt:lpstr>Monitorowanie jakości powietrza</vt:lpstr>
      <vt:lpstr>Ogólna koncepcja</vt:lpstr>
      <vt:lpstr>Wymagania</vt:lpstr>
      <vt:lpstr>Projekt systemu</vt:lpstr>
      <vt:lpstr>Stacja pomiarowa</vt:lpstr>
      <vt:lpstr>Stacja pomiarowa – cykl pracy</vt:lpstr>
      <vt:lpstr>Usługa sieciowa z bazą danych</vt:lpstr>
      <vt:lpstr>Usługa sieciowa – przykładowe zapytanie GET</vt:lpstr>
      <vt:lpstr>Aplikacja internetowa</vt:lpstr>
      <vt:lpstr>Testy</vt:lpstr>
      <vt:lpstr>Plany rozwojowe</vt:lpstr>
      <vt:lpstr>Podsumowanie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Go?ubowski, Adam</dc:creator>
  <cp:lastModifiedBy>Gołubowski, Adam</cp:lastModifiedBy>
  <cp:revision>34</cp:revision>
  <dcterms:created xsi:type="dcterms:W3CDTF">2016-02-27T11:31:21Z</dcterms:created>
  <dcterms:modified xsi:type="dcterms:W3CDTF">2016-02-27T19:52:18Z</dcterms:modified>
</cp:coreProperties>
</file>