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SourceCodePro-bold.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088b4c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088b4c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3431187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431187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1ceee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1ceee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1ceeec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1ceeec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1ceeec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1ceeec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45a8610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45a8610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iquantny.tumblr.com/post/83696310037/meet-the-fire-hydrant-that-unfairly-nets-nyc" TargetMode="External"/><Relationship Id="rId4" Type="http://schemas.openxmlformats.org/officeDocument/2006/relationships/hyperlink" Target="https://www.linkedin.com/pulse/toronto-parking-ticket-data-analysis-angela-j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82725" y="1036725"/>
            <a:ext cx="9010500" cy="133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 closer look into NY parking violations</a:t>
            </a:r>
            <a:endParaRPr sz="48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Cody Hegwer, Jeff LaPrade, Adam Grabowski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311700" y="372500"/>
            <a:ext cx="196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Description</a:t>
            </a:r>
            <a:endParaRPr>
              <a:solidFill>
                <a:srgbClr val="FFFFFF"/>
              </a:solidFill>
            </a:endParaRPr>
          </a:p>
        </p:txBody>
      </p:sp>
      <p:sp>
        <p:nvSpPr>
          <p:cNvPr id="70" name="Google Shape;70;p14"/>
          <p:cNvSpPr txBox="1"/>
          <p:nvPr>
            <p:ph idx="1" type="body"/>
          </p:nvPr>
        </p:nvSpPr>
        <p:spPr>
          <a:xfrm>
            <a:off x="2547850" y="321775"/>
            <a:ext cx="6294600" cy="21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For our semester project, we intend to analyze data regarding parking violations in New York City. Along the way we may discover other interesting questions we wish to answer, but our initial interest will be in questions such as: “If I wish to traverse the city of New York and never pay for parking, can I identify a route to take that minimizes my chance of receiving a ticket?” or “Is there a profile we can establish from the data to predict what cars will receive tickets?”.</a:t>
            </a:r>
            <a:endParaRPr sz="1300"/>
          </a:p>
        </p:txBody>
      </p:sp>
      <p:pic>
        <p:nvPicPr>
          <p:cNvPr id="71" name="Google Shape;71;p14"/>
          <p:cNvPicPr preferRelativeResize="0"/>
          <p:nvPr/>
        </p:nvPicPr>
        <p:blipFill>
          <a:blip r:embed="rId3">
            <a:alphaModFix/>
          </a:blip>
          <a:stretch>
            <a:fillRect/>
          </a:stretch>
        </p:blipFill>
        <p:spPr>
          <a:xfrm>
            <a:off x="6209300" y="3139875"/>
            <a:ext cx="2704184" cy="1819574"/>
          </a:xfrm>
          <a:prstGeom prst="rect">
            <a:avLst/>
          </a:prstGeom>
          <a:noFill/>
          <a:ln>
            <a:noFill/>
          </a:ln>
        </p:spPr>
      </p:pic>
      <p:pic>
        <p:nvPicPr>
          <p:cNvPr descr="Image result for street parking" id="72" name="Google Shape;72;p14"/>
          <p:cNvPicPr preferRelativeResize="0"/>
          <p:nvPr/>
        </p:nvPicPr>
        <p:blipFill>
          <a:blip r:embed="rId4">
            <a:alphaModFix/>
          </a:blip>
          <a:stretch>
            <a:fillRect/>
          </a:stretch>
        </p:blipFill>
        <p:spPr>
          <a:xfrm>
            <a:off x="2749303" y="2608338"/>
            <a:ext cx="2755447" cy="1850175"/>
          </a:xfrm>
          <a:prstGeom prst="rect">
            <a:avLst/>
          </a:prstGeom>
          <a:noFill/>
          <a:ln>
            <a:noFill/>
          </a:ln>
        </p:spPr>
      </p:pic>
      <p:sp>
        <p:nvSpPr>
          <p:cNvPr id="73" name="Google Shape;73;p14"/>
          <p:cNvSpPr/>
          <p:nvPr/>
        </p:nvSpPr>
        <p:spPr>
          <a:xfrm rot="5400000">
            <a:off x="5959975" y="2408813"/>
            <a:ext cx="325200" cy="899100"/>
          </a:xfrm>
          <a:prstGeom prst="bentArrow">
            <a:avLst>
              <a:gd fmla="val 22698" name="adj1"/>
              <a:gd fmla="val 21188" name="adj2"/>
              <a:gd fmla="val 25000" name="adj3"/>
              <a:gd fmla="val 45877" name="adj4"/>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5324650" y="4258813"/>
            <a:ext cx="325200" cy="899100"/>
          </a:xfrm>
          <a:prstGeom prst="bentArrow">
            <a:avLst>
              <a:gd fmla="val 22698" name="adj1"/>
              <a:gd fmla="val 21188" name="adj2"/>
              <a:gd fmla="val 25000" name="adj3"/>
              <a:gd fmla="val 45877" name="adj4"/>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311700" y="372500"/>
            <a:ext cx="1960800" cy="85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Prior</a:t>
            </a:r>
            <a:r>
              <a:rPr lang="en">
                <a:solidFill>
                  <a:srgbClr val="FFFFFF"/>
                </a:solidFill>
              </a:rPr>
              <a:t> Work</a:t>
            </a:r>
            <a:endParaRPr>
              <a:solidFill>
                <a:srgbClr val="FFFFFF"/>
              </a:solidFill>
            </a:endParaRPr>
          </a:p>
        </p:txBody>
      </p:sp>
      <p:sp>
        <p:nvSpPr>
          <p:cNvPr id="81" name="Google Shape;81;p15"/>
          <p:cNvSpPr txBox="1"/>
          <p:nvPr>
            <p:ph idx="1" type="body"/>
          </p:nvPr>
        </p:nvSpPr>
        <p:spPr>
          <a:xfrm>
            <a:off x="2537700" y="557025"/>
            <a:ext cx="6294600" cy="419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choosing our data set, we identified several examples of other students performing similar data mining projects concerning both NY parking violations, and parking violations in other cities. It actually was a more popular research topic than we anticipated, but the other student projects were asking different questions that what will be exploring. </a:t>
            </a:r>
            <a:endParaRPr sz="1400"/>
          </a:p>
          <a:p>
            <a:pPr indent="-317500" lvl="0" marL="457200" rtl="0" algn="l">
              <a:spcBef>
                <a:spcPts val="0"/>
              </a:spcBef>
              <a:spcAft>
                <a:spcPts val="0"/>
              </a:spcAft>
              <a:buSzPts val="1400"/>
              <a:buChar char="-"/>
            </a:pPr>
            <a:r>
              <a:rPr lang="en" sz="1400"/>
              <a:t>An example of a professional inquiry done by a college professor: </a:t>
            </a:r>
            <a:r>
              <a:rPr lang="en" sz="1400" u="sng">
                <a:solidFill>
                  <a:schemeClr val="hlink"/>
                </a:solidFill>
                <a:hlinkClick r:id="rId3"/>
              </a:rPr>
              <a:t>http://iquantny.tumblr.com/post/83696310037/meet-the-fire-hydrant-that-unfairly-nets-nyc</a:t>
            </a:r>
            <a:endParaRPr sz="1400"/>
          </a:p>
          <a:p>
            <a:pPr indent="-317500" lvl="0" marL="457200" rtl="0" algn="l">
              <a:spcBef>
                <a:spcPts val="0"/>
              </a:spcBef>
              <a:spcAft>
                <a:spcPts val="0"/>
              </a:spcAft>
              <a:buSzPts val="1400"/>
              <a:buChar char="-"/>
            </a:pPr>
            <a:r>
              <a:rPr lang="en" sz="1400"/>
              <a:t>Another example of a professional inquiry done by a data analyst: </a:t>
            </a:r>
            <a:r>
              <a:rPr lang="en" sz="1400" u="sng">
                <a:solidFill>
                  <a:schemeClr val="hlink"/>
                </a:solidFill>
                <a:hlinkClick r:id="rId4"/>
              </a:rPr>
              <a:t>https://www.linkedin.com/pulse/toronto-parking-ticket-data-analysis-angela-ju/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285000" y="293325"/>
            <a:ext cx="1859400" cy="15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Datasets</a:t>
            </a:r>
            <a:endParaRPr>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400">
                <a:solidFill>
                  <a:srgbClr val="FFFFFF"/>
                </a:solidFill>
              </a:rPr>
              <a:t>Currently held on Adam’s desktop computer. </a:t>
            </a:r>
            <a:endParaRPr sz="1400">
              <a:solidFill>
                <a:srgbClr val="FFFFFF"/>
              </a:solidFill>
            </a:endParaRPr>
          </a:p>
        </p:txBody>
      </p:sp>
      <p:sp>
        <p:nvSpPr>
          <p:cNvPr id="88" name="Google Shape;88;p16"/>
          <p:cNvSpPr txBox="1"/>
          <p:nvPr>
            <p:ph idx="1" type="body"/>
          </p:nvPr>
        </p:nvSpPr>
        <p:spPr>
          <a:xfrm>
            <a:off x="2559750" y="293325"/>
            <a:ext cx="6294600" cy="44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1000"/>
              <a:t>Source:</a:t>
            </a:r>
            <a:r>
              <a:rPr lang="en" sz="1000"/>
              <a:t> https://www.kaggle.com/new-york-city/ny-parking-violations-issued </a:t>
            </a:r>
            <a:endParaRPr/>
          </a:p>
        </p:txBody>
      </p:sp>
      <p:pic>
        <p:nvPicPr>
          <p:cNvPr id="89" name="Google Shape;89;p16"/>
          <p:cNvPicPr preferRelativeResize="0"/>
          <p:nvPr/>
        </p:nvPicPr>
        <p:blipFill>
          <a:blip r:embed="rId3">
            <a:alphaModFix/>
          </a:blip>
          <a:stretch>
            <a:fillRect/>
          </a:stretch>
        </p:blipFill>
        <p:spPr>
          <a:xfrm>
            <a:off x="2581800" y="2404575"/>
            <a:ext cx="6250501" cy="2337125"/>
          </a:xfrm>
          <a:prstGeom prst="rect">
            <a:avLst/>
          </a:prstGeom>
          <a:noFill/>
          <a:ln>
            <a:noFill/>
          </a:ln>
        </p:spPr>
      </p:pic>
      <p:sp>
        <p:nvSpPr>
          <p:cNvPr id="90" name="Google Shape;90;p16"/>
          <p:cNvSpPr txBox="1"/>
          <p:nvPr/>
        </p:nvSpPr>
        <p:spPr>
          <a:xfrm>
            <a:off x="2759425" y="1004388"/>
            <a:ext cx="5731800" cy="113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43 attribute types</a:t>
            </a:r>
            <a:endParaRPr/>
          </a:p>
          <a:p>
            <a:pPr indent="-317500" lvl="0" marL="457200" rtl="0" algn="l">
              <a:spcBef>
                <a:spcPts val="0"/>
              </a:spcBef>
              <a:spcAft>
                <a:spcPts val="0"/>
              </a:spcAft>
              <a:buSzPts val="1400"/>
              <a:buChar char="-"/>
            </a:pPr>
            <a:r>
              <a:rPr lang="en"/>
              <a:t>9.10 million objects</a:t>
            </a:r>
            <a:endParaRPr/>
          </a:p>
          <a:p>
            <a:pPr indent="-317500" lvl="0" marL="457200" rtl="0" algn="l">
              <a:spcBef>
                <a:spcPts val="0"/>
              </a:spcBef>
              <a:spcAft>
                <a:spcPts val="0"/>
              </a:spcAft>
              <a:buSzPts val="1400"/>
              <a:buChar char="-"/>
            </a:pPr>
            <a:r>
              <a:rPr lang="en"/>
              <a:t>Contains data ranging from years 1970 all the way to 2014.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type="title"/>
          </p:nvPr>
        </p:nvSpPr>
        <p:spPr>
          <a:xfrm>
            <a:off x="311700" y="372500"/>
            <a:ext cx="1960800" cy="128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Proposed Work</a:t>
            </a:r>
            <a:endParaRPr>
              <a:solidFill>
                <a:srgbClr val="FFFFFF"/>
              </a:solidFill>
            </a:endParaRPr>
          </a:p>
        </p:txBody>
      </p:sp>
      <p:sp>
        <p:nvSpPr>
          <p:cNvPr id="97" name="Google Shape;97;p17"/>
          <p:cNvSpPr txBox="1"/>
          <p:nvPr>
            <p:ph idx="1" type="body"/>
          </p:nvPr>
        </p:nvSpPr>
        <p:spPr>
          <a:xfrm>
            <a:off x="2537700" y="557025"/>
            <a:ext cx="6294600" cy="4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Items to be Cleaned:</a:t>
            </a:r>
            <a:endParaRPr/>
          </a:p>
          <a:p>
            <a:pPr indent="-317500" lvl="0" marL="457200" rtl="0" algn="l">
              <a:spcBef>
                <a:spcPts val="1600"/>
              </a:spcBef>
              <a:spcAft>
                <a:spcPts val="0"/>
              </a:spcAft>
              <a:buSzPts val="1400"/>
              <a:buChar char="-"/>
            </a:pPr>
            <a:r>
              <a:rPr lang="en" sz="1400"/>
              <a:t>The data appears fairly clean so far. The only cleaning we have currently identified that will be </a:t>
            </a:r>
            <a:r>
              <a:rPr lang="en" sz="1400"/>
              <a:t>necessary</a:t>
            </a:r>
            <a:r>
              <a:rPr lang="en" sz="1400"/>
              <a:t> is dealing with missing values. Since there is only a very small number of missing values, we currently plan to simply exclude those rows as it will hardly reduce the number of available entries. </a:t>
            </a:r>
            <a:endParaRPr sz="1400"/>
          </a:p>
          <a:p>
            <a:pPr indent="0" lvl="0" marL="0" rtl="0" algn="l">
              <a:spcBef>
                <a:spcPts val="1600"/>
              </a:spcBef>
              <a:spcAft>
                <a:spcPts val="0"/>
              </a:spcAft>
              <a:buNone/>
            </a:pPr>
            <a:r>
              <a:rPr lang="en"/>
              <a:t>Data Preprocessing:</a:t>
            </a:r>
            <a:endParaRPr/>
          </a:p>
          <a:p>
            <a:pPr indent="-317500" lvl="0" marL="457200" rtl="0" algn="l">
              <a:spcBef>
                <a:spcPts val="1600"/>
              </a:spcBef>
              <a:spcAft>
                <a:spcPts val="0"/>
              </a:spcAft>
              <a:buSzPts val="1400"/>
              <a:buChar char="-"/>
            </a:pPr>
            <a:r>
              <a:rPr lang="en" sz="1400"/>
              <a:t>Most of the data is already complete and in an ideal format. However, some attributes are </a:t>
            </a:r>
            <a:r>
              <a:rPr lang="en" sz="1400"/>
              <a:t>irregular</a:t>
            </a:r>
            <a:r>
              <a:rPr lang="en" sz="1400"/>
              <a:t> formats and will need to be transformed. The only attributes we have identified as of now that require transformation are the various Date and/or Time attributes.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372500"/>
            <a:ext cx="19608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Tools</a:t>
            </a:r>
            <a:endParaRPr>
              <a:solidFill>
                <a:srgbClr val="FFFFFF"/>
              </a:solidFill>
            </a:endParaRPr>
          </a:p>
        </p:txBody>
      </p:sp>
      <p:sp>
        <p:nvSpPr>
          <p:cNvPr id="104" name="Google Shape;104;p18"/>
          <p:cNvSpPr txBox="1"/>
          <p:nvPr>
            <p:ph idx="1" type="body"/>
          </p:nvPr>
        </p:nvSpPr>
        <p:spPr>
          <a:xfrm>
            <a:off x="2537700" y="557025"/>
            <a:ext cx="6294600" cy="419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Tableau</a:t>
            </a:r>
            <a:endParaRPr sz="2400"/>
          </a:p>
          <a:p>
            <a:pPr indent="-381000" lvl="0" marL="457200" rtl="0" algn="l">
              <a:spcBef>
                <a:spcPts val="0"/>
              </a:spcBef>
              <a:spcAft>
                <a:spcPts val="0"/>
              </a:spcAft>
              <a:buSzPts val="2400"/>
              <a:buChar char="-"/>
            </a:pPr>
            <a:r>
              <a:rPr lang="en" sz="2400"/>
              <a:t>Python</a:t>
            </a:r>
            <a:endParaRPr sz="2400"/>
          </a:p>
          <a:p>
            <a:pPr indent="-381000" lvl="0" marL="457200" rtl="0" algn="l">
              <a:spcBef>
                <a:spcPts val="0"/>
              </a:spcBef>
              <a:spcAft>
                <a:spcPts val="0"/>
              </a:spcAft>
              <a:buSzPts val="2400"/>
              <a:buChar char="-"/>
            </a:pPr>
            <a:r>
              <a:rPr lang="en" sz="2400"/>
              <a:t>Pandas</a:t>
            </a:r>
            <a:endParaRPr sz="2400"/>
          </a:p>
          <a:p>
            <a:pPr indent="-381000" lvl="0" marL="457200" rtl="0" algn="l">
              <a:spcBef>
                <a:spcPts val="0"/>
              </a:spcBef>
              <a:spcAft>
                <a:spcPts val="0"/>
              </a:spcAft>
              <a:buSzPts val="2400"/>
              <a:buChar char="-"/>
            </a:pPr>
            <a:r>
              <a:rPr lang="en" sz="2400"/>
              <a:t>Matplotlib</a:t>
            </a:r>
            <a:endParaRPr sz="2400"/>
          </a:p>
          <a:p>
            <a:pPr indent="0" lvl="0" marL="0" rtl="0" algn="l">
              <a:spcBef>
                <a:spcPts val="16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p:nvPr/>
        </p:nvSpPr>
        <p:spPr>
          <a:xfrm>
            <a:off x="0" y="0"/>
            <a:ext cx="2429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311700" y="372500"/>
            <a:ext cx="19608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Evaluation</a:t>
            </a:r>
            <a:endParaRPr>
              <a:solidFill>
                <a:srgbClr val="FFFFFF"/>
              </a:solidFill>
            </a:endParaRPr>
          </a:p>
        </p:txBody>
      </p:sp>
      <p:sp>
        <p:nvSpPr>
          <p:cNvPr id="111" name="Google Shape;111;p19"/>
          <p:cNvSpPr txBox="1"/>
          <p:nvPr>
            <p:ph idx="1" type="body"/>
          </p:nvPr>
        </p:nvSpPr>
        <p:spPr>
          <a:xfrm>
            <a:off x="2537700" y="557025"/>
            <a:ext cx="6294600" cy="4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our evaluation of the data, we will be primarily concerned with the metrics: </a:t>
            </a:r>
            <a:r>
              <a:rPr lang="en" sz="1400"/>
              <a:t>accuracy, error rate, and precision. </a:t>
            </a:r>
            <a:endParaRPr sz="1400"/>
          </a:p>
          <a:p>
            <a:pPr indent="0" lvl="0" marL="0" rtl="0" algn="l">
              <a:spcBef>
                <a:spcPts val="1600"/>
              </a:spcBef>
              <a:spcAft>
                <a:spcPts val="0"/>
              </a:spcAft>
              <a:buNone/>
            </a:pPr>
            <a:r>
              <a:rPr lang="en" sz="1400"/>
              <a:t>Due to the nature of our questions, the main events we wish to predict are future events that, for the sake of this study, we would not have access to. Therefore, the precision of our classification will be more readily evaluated since we may predominantly be testing on data already in our dataset as opposed to new, more recent data. </a:t>
            </a:r>
            <a:endParaRPr sz="1400"/>
          </a:p>
          <a:p>
            <a:pPr indent="0" lvl="0" marL="0" rtl="0" algn="l">
              <a:spcBef>
                <a:spcPts val="16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