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7" r:id="rId17"/>
    <p:sldId id="308" r:id="rId18"/>
    <p:sldId id="304" r:id="rId19"/>
    <p:sldId id="305" r:id="rId20"/>
    <p:sldId id="306" r:id="rId21"/>
    <p:sldId id="309" r:id="rId22"/>
    <p:sldId id="287" r:id="rId23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27.12.2023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27.12.2023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uwarunkowanie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160" r="-1514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≤…≤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  <a:blipFill>
                <a:blip r:embed="rId2"/>
                <a:stretch>
                  <a:fillRect l="-961" t="-27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1170" y="794458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17935" y="5085184"/>
            <a:ext cx="8454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sz="2400" dirty="0" err="1" smtClean="0"/>
              <a:t>Householdera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168352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2400" dirty="0"/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  <a:blipFill>
                <a:blip r:embed="rId2"/>
                <a:stretch>
                  <a:fillRect l="-873" t="-2249" r="-6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Transformacje </a:t>
            </a:r>
            <a:r>
              <a:rPr lang="pl-PL" sz="4000" dirty="0" err="1" smtClean="0"/>
              <a:t>Householdera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8496944" cy="40324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2400" dirty="0" smtClean="0"/>
                  <a:t>	- niezerowy wektor, ortogonalny do hiperpłaszczyzny 	  	  względem której ma nastąpić odbicie</a:t>
                </a:r>
              </a:p>
              <a:p>
                <a:pPr marL="0" indent="0">
                  <a:buNone/>
                </a:pPr>
                <a:endParaRPr lang="pl-PL" sz="2400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8496944" cy="4032448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Macierz </a:t>
            </a:r>
            <a:r>
              <a:rPr lang="pl-PL" sz="3200" dirty="0" err="1" smtClean="0"/>
              <a:t>Householdera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383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8640960" cy="2520280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Hermitowska, czyli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 </a:t>
                </a:r>
                <a:r>
                  <a:rPr lang="pl-PL" sz="2400" dirty="0" smtClean="0"/>
                  <a:t>jest unitarna, czyli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 (tym samym odwracalna)</a:t>
                </a:r>
              </a:p>
              <a:p>
                <a:r>
                  <a:rPr lang="pl-PL" sz="2400" dirty="0" smtClean="0">
                    <a:ea typeface="Cambria Math" panose="02040503050406030204" pitchFamily="18" charset="0"/>
                  </a:rPr>
                  <a:t>Spektrum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Wyznacznik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/>
                  <a:t> jest równy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 smtClean="0"/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8640960" cy="2520280"/>
              </a:xfrm>
              <a:blipFill>
                <a:blip r:embed="rId2"/>
                <a:stretch>
                  <a:fillRect l="-917" t="-314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8132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/>
                  <a:t>Macierze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są często stosowane w implementacji rozkładu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Znane z geometrii optycznej (dział fizyki zajmujący się zjawiskami świetlnymi) prawo odbicia można opisać przy pomocy macierzy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132" y="1844824"/>
                <a:ext cx="9782801" cy="2332856"/>
              </a:xfrm>
              <a:blipFill>
                <a:blip r:embed="rId2"/>
                <a:stretch>
                  <a:fillRect l="-873" t="-34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0/Reflection_angles.svg/170px-Reflection_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72" y="3861048"/>
            <a:ext cx="2198108" cy="2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87965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Zastosowanie dla macierzy </a:t>
            </a:r>
            <a:r>
              <a:rPr lang="pl-PL" sz="3200" dirty="0" err="1" smtClean="0"/>
              <a:t>trójdiagonalnych</a:t>
            </a:r>
            <a:r>
              <a:rPr lang="pl-PL" sz="3200" dirty="0" smtClean="0"/>
              <a:t>: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2133696"/>
                <a:ext cx="1944216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2132856"/>
                <a:ext cx="1944216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smtClean="0"/>
                  <a:t>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2132856"/>
                <a:ext cx="194421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/>
              <p:cNvSpPr/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4581968"/>
                <a:ext cx="1944216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24" y="4576823"/>
                <a:ext cx="1944216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 smtClean="0"/>
                  <a:t>  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4571678"/>
                <a:ext cx="1944216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84" y="1787857"/>
                <a:ext cx="496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1793833"/>
                <a:ext cx="501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2" y="4293096"/>
                <a:ext cx="501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61" y="4279710"/>
                <a:ext cx="501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4261214"/>
                <a:ext cx="5019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1" y="1822711"/>
                <a:ext cx="396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400" dirty="0" smtClean="0"/>
                  <a:t>Odbicia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do macierzy górnej macierzy trójkątnej </a:t>
                </a:r>
                <a:r>
                  <a:rPr lang="pl-PL" sz="2400" dirty="0"/>
                  <a:t>(</a:t>
                </a:r>
                <a:r>
                  <a:rPr lang="pl-PL" sz="2400" dirty="0" smtClean="0"/>
                  <a:t>wykonujemy to w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/>
                  <a:t> krokach</a:t>
                </a:r>
                <a:r>
                  <a:rPr lang="pl-PL" sz="2400" dirty="0" smtClean="0"/>
                  <a:t>).</a:t>
                </a:r>
                <a:endParaRPr lang="pl-PL" sz="2400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924" y="1700808"/>
                <a:ext cx="4248472" cy="3240360"/>
              </a:xfrm>
              <a:blipFill>
                <a:blip r:embed="rId2"/>
                <a:stretch>
                  <a:fillRect l="-2152" t="-24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rostokąt 3"/>
              <p:cNvSpPr/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 </a:t>
                </a: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</a:t>
                </a:r>
                <a:r>
                  <a:rPr lang="pl-PL" sz="2400" dirty="0" smtClean="0"/>
                  <a:t>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</a:t>
                </a:r>
                <a:r>
                  <a:rPr lang="pl-PL" sz="2400" dirty="0" smtClean="0"/>
                  <a:t>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/>
                  <a:t>	</a:t>
                </a:r>
                <a:r>
                  <a:rPr lang="pl-PL" sz="2400" dirty="0" smtClean="0"/>
                  <a:t>   </a:t>
                </a:r>
                <a:r>
                  <a:rPr lang="pl-PL" sz="2400" dirty="0" smtClean="0"/>
                  <a:t>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∙…∙</m:t>
                        </m:r>
                        <m:sSubSup>
                          <m:sSub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   </a:t>
                </a:r>
                <a:r>
                  <a:rPr lang="pl-PL" sz="2400" dirty="0" smtClean="0"/>
                  <a:t>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/>
                  <a:t> </a:t>
                </a:r>
                <a:endParaRPr lang="pl-PL" sz="2400" dirty="0"/>
              </a:p>
            </p:txBody>
          </p:sp>
        </mc:Choice>
        <mc:Fallback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36" y="1556792"/>
                <a:ext cx="5040560" cy="5088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0263" y="692696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macierz,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/>
                  <a:t>	- wartość własna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 smtClean="0"/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/>
                  <a:t>	- wartość własna </a:t>
                </a:r>
                <a:r>
                  <a:rPr lang="pl-PL" sz="2400" dirty="0" smtClean="0"/>
                  <a:t>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, </a:t>
                </a:r>
              </a:p>
              <a:p>
                <a:r>
                  <a:rPr lang="pl-PL" sz="2400" dirty="0"/>
                  <a:t>	</a:t>
                </a:r>
                <a:r>
                  <a:rPr lang="pl-PL" sz="2400" dirty="0" smtClean="0"/>
                  <a:t>  wyznaczona </a:t>
                </a:r>
                <a:r>
                  <a:rPr lang="pl-PL" sz="2400" dirty="0"/>
                  <a:t>przy pomocy </a:t>
                </a:r>
                <a:r>
                  <a:rPr lang="pl-PL" sz="2400" dirty="0" smtClean="0"/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2400" dirty="0" smtClean="0"/>
                  <a:t> 	- wektor własny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sz="2400" dirty="0" smtClean="0"/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2400" dirty="0" smtClean="0"/>
                  <a:t>	- norma 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/>
                  <a:t>	- sprzężenie hermitowskie </a:t>
                </a:r>
                <a:r>
                  <a:rPr lang="pl-PL" sz="2400" dirty="0"/>
                  <a:t>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/>
                  <a:t>	- macierz </a:t>
                </a:r>
                <a:r>
                  <a:rPr lang="pl-PL" sz="2400" dirty="0" err="1" smtClean="0"/>
                  <a:t>Householdera</a:t>
                </a:r>
                <a:r>
                  <a:rPr lang="pl-PL" sz="2400" dirty="0" smtClean="0"/>
                  <a:t>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sz="2400" dirty="0"/>
                  <a:t>	- </a:t>
                </a:r>
                <a:r>
                  <a:rPr lang="pl-PL" sz="2400" dirty="0" smtClean="0"/>
                  <a:t>macierz jednostkowa,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i="1" dirty="0" smtClean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8812028" cy="4524315"/>
              </a:xfrm>
              <a:prstGeom prst="rect">
                <a:avLst/>
              </a:prstGeom>
              <a:blipFill>
                <a:blip r:embed="rId3"/>
                <a:stretch>
                  <a:fillRect l="-207" t="-943" b="-22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521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Zastosowanie dla macierzy </a:t>
            </a:r>
            <a:r>
              <a:rPr lang="pl-PL" sz="3200" dirty="0" err="1"/>
              <a:t>trójdiagonalnych</a:t>
            </a:r>
            <a:r>
              <a:rPr lang="pl-PL" sz="3200" dirty="0"/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820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 smtClean="0"/>
              <a:t>W każdej iteracji odwrotnej metody potęgowej rozwiązujemy układ równań liniowych: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rostokąt 3"/>
              <p:cNvSpPr/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pl-PL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		 </a:t>
                </a:r>
                <a:r>
                  <a:rPr lang="pl-PL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l-PL" sz="2400" dirty="0"/>
                  <a:t> </a:t>
                </a:r>
                <a:endParaRPr lang="pl-PL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sz="2400" dirty="0" smtClean="0"/>
                  <a:t> 	   </a:t>
                </a:r>
                <a:r>
                  <a:rPr lang="pl-PL" sz="2400" dirty="0" smtClean="0"/>
                  <a:t>   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12" y="3068960"/>
                <a:ext cx="5073029" cy="2954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Eksperyment numeryczny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2078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70100"/>
              </p:ext>
            </p:extLst>
          </p:nvPr>
        </p:nvGraphicFramePr>
        <p:xfrm>
          <a:off x="1664834" y="1556792"/>
          <a:ext cx="8640960" cy="4248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896774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062308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837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72007468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55510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206397737"/>
                    </a:ext>
                  </a:extLst>
                </a:gridCol>
              </a:tblGrid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73491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177664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578198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26407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273659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7259146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31389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709468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62753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16636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algn="ctr" fontAlgn="b"/>
                      <a:endParaRPr lang="pl-PL" sz="11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465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80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sz="4000" dirty="0" smtClean="0"/>
              <a:t>Idea zaimplementowanych metod numerycznych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/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/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/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/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  <a:blipFill>
                <a:blip r:embed="rId2"/>
                <a:stretch>
                  <a:fillRect l="-995" t="-2796" r="-13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/>
              <a:t>Założenia</a:t>
            </a:r>
            <a:r>
              <a:rPr lang="pl-PL" sz="3200" dirty="0" smtClean="0"/>
              <a:t>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Krok iteracyjny: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  <a:blipFill>
                <a:blip r:embed="rId2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Warunek stopu: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𝑖𝑔𝑛</m:t>
                          </m:r>
                          <m:d>
                            <m:d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:r>
                  <a:rPr lang="pl-PL" sz="2400" dirty="0"/>
                  <a:t>g</a:t>
                </a:r>
                <a:r>
                  <a:rPr lang="pl-PL" sz="2400" dirty="0" smtClean="0"/>
                  <a:t>dzie: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   1,  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pl-PL" sz="2400" dirty="0" smtClean="0"/>
                  <a:t>	- maksymalna co do modułu współrzędna wektora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l-PL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/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16832"/>
                <a:ext cx="9782801" cy="3024336"/>
              </a:xfrm>
              <a:blipFill>
                <a:blip r:embed="rId2"/>
                <a:stretch>
                  <a:fillRect l="-935" b="-12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9997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Własności:</a:t>
            </a:r>
            <a:endParaRPr lang="pl-P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/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/>
                  <a:t>.</a:t>
                </a:r>
              </a:p>
              <a:p>
                <a:r>
                  <a:rPr lang="pl-PL" sz="2400" dirty="0" smtClean="0"/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/>
                  <a:t>.</a:t>
                </a:r>
                <a:endParaRPr lang="pl-PL" sz="2400" dirty="0"/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01000" cy="2836912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Odwrotna Metoda Potęgowa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874</TotalTime>
  <Words>1932</Words>
  <Application>Microsoft Office PowerPoint</Application>
  <PresentationFormat>Niestandardowy</PresentationFormat>
  <Paragraphs>138</Paragraphs>
  <Slides>22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Euphemia</vt:lpstr>
      <vt:lpstr>Matematyka 16:9</vt:lpstr>
      <vt:lpstr>Obliczanie wskaźnika uwarunkowanie trójprzekątniowej, symetrycznej i rzeczywistej macierzy A. Wskaźnik uwarunkowania definiujemy jako: cond(A)=λ_max/λ_min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Własności:</vt:lpstr>
      <vt:lpstr>Zastosowanie:</vt:lpstr>
      <vt:lpstr>Zastosowanie dla macierzy trójdiagonalnych:</vt:lpstr>
      <vt:lpstr>Zastosowanie dla macierzy trójdiagonalnych:</vt:lpstr>
      <vt:lpstr>Zastosowanie dla macierzy trójdiagonalnych:</vt:lpstr>
      <vt:lpstr>Eksperyment numeryczny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103</cp:revision>
  <dcterms:created xsi:type="dcterms:W3CDTF">2023-11-06T19:47:00Z</dcterms:created>
  <dcterms:modified xsi:type="dcterms:W3CDTF">2023-12-27T15:12:19Z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