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0" r:id="rId3"/>
    <p:sldId id="289" r:id="rId4"/>
    <p:sldId id="290" r:id="rId5"/>
    <p:sldId id="288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4" r:id="rId17"/>
    <p:sldId id="305" r:id="rId18"/>
    <p:sldId id="306" r:id="rId19"/>
    <p:sldId id="287" r:id="rId20"/>
  </p:sldIdLst>
  <p:sldSz cx="12188825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96" y="192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9B836B-1D14-4898-A0A6-D61FF17C9DBC}" type="datetime1">
              <a:rPr lang="pl-PL" smtClean="0"/>
              <a:t>27.12.2023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B49425D-C08F-42D2-9661-205968B2C1FB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 smtClean="0"/>
              <a:t>Kliknij, aby edytować style wzorców tekstu</a:t>
            </a:r>
          </a:p>
          <a:p>
            <a:pPr lvl="1" rtl="0"/>
            <a:r>
              <a:rPr lang="pl-PL" noProof="0" dirty="0" smtClean="0"/>
              <a:t>Drugi poziom</a:t>
            </a:r>
          </a:p>
          <a:p>
            <a:pPr lvl="2" rtl="0"/>
            <a:r>
              <a:rPr lang="pl-PL" noProof="0" dirty="0" smtClean="0"/>
              <a:t>Trzeci poziom</a:t>
            </a:r>
          </a:p>
          <a:p>
            <a:pPr lvl="3" rtl="0"/>
            <a:r>
              <a:rPr lang="pl-PL" noProof="0" dirty="0" smtClean="0"/>
              <a:t>Czwarty poziom</a:t>
            </a:r>
          </a:p>
          <a:p>
            <a:pPr lvl="4" rtl="0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956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96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1" name="Prostokąt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2" name="Prostokąt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3" name="Łącznik prosty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5" name="Łącznik prosty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91712C-DFA3-4BBB-949A-441F8D94FB78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5AF6E0-399A-47E1-A1DB-7B7324AFFA86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1" name="Łącznik prosty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14" name="Łącznik prosty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7926C-DC73-443E-A62B-EE34064092FB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FE2A44-E43C-4DB0-9333-8D36003B44E7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0" name="Prostokąt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4" name="Prostokąt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1" name="Prostokąt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22" name="Łącznik prosty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23" name="Łącznik prosty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7" name="Prostokąt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8" name="Prostokąt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9" name="Prostokąt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30" name="Prostokąt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31" name="Łącznik prosty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33" name="Łącznik prosty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A63387-177D-4170-9A3F-154CB0D93663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CFAE661-66FE-4314-8504-F784411951F4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DE8A6F-0E38-430F-8DDD-319E6F7E6EAA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227057-05C3-4648-ABCB-F25BC875C77C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6" name="Prostokąt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cxnSp>
        <p:nvCxnSpPr>
          <p:cNvPr id="7" name="Łącznik prosty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D6C040-6C40-4FE1-A91C-782E8F88FE59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F1E1EE-6F53-47AB-A934-DBB9363F4AE6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F116C8-0054-4794-B06D-CBA61F961298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3" name="Prostokąt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4" name="Łącznik prosty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16" name="Łącznik prosty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 smtClean="0"/>
              <a:t>Kliknij, aby edytować styl wzorca tytułu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 smtClean="0"/>
              <a:t>Kliknij, aby edytować style wzorców tekstu</a:t>
            </a:r>
          </a:p>
          <a:p>
            <a:pPr lvl="1" rtl="0"/>
            <a:r>
              <a:rPr lang="pl-PL" noProof="0" dirty="0" smtClean="0"/>
              <a:t>Drugi poziom</a:t>
            </a:r>
          </a:p>
          <a:p>
            <a:pPr lvl="2" rtl="0"/>
            <a:r>
              <a:rPr lang="pl-PL" noProof="0" dirty="0" smtClean="0"/>
              <a:t>Trzeci poziom</a:t>
            </a:r>
          </a:p>
          <a:p>
            <a:pPr lvl="3" rtl="0"/>
            <a:r>
              <a:rPr lang="pl-PL" noProof="0" dirty="0" smtClean="0"/>
              <a:t>Czwarty poziom</a:t>
            </a:r>
          </a:p>
          <a:p>
            <a:pPr lvl="4" rtl="0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513D91F-FF86-4B7D-8E15-3B9D5855F3A0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ctrTitle"/>
              </p:nvPr>
            </p:nvSpPr>
            <p:spPr>
              <a:xfrm>
                <a:off x="2638028" y="908720"/>
                <a:ext cx="8856984" cy="3816424"/>
              </a:xfrm>
            </p:spPr>
            <p:txBody>
              <a:bodyPr rtlCol="0"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Obliczanie wskaźnika uwarunkowanie trójprzekątniowej, symetrycznej i rzeczywistej macierzy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Wskaźnik uwarunkowania definiujemy jako:</a:t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cond</m:t>
                      </m:r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A</m:t>
                          </m:r>
                        </m:e>
                      </m:d>
                      <m:r>
                        <a:rPr lang="pl-P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pl-PL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Do obliczenia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stosujemy metodę potęgową, a do obliczenia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- odwrotną metodę potęgową. </a:t>
                </a:r>
                <a: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Odpowiednie układy równań rozwiązujemy używając odbić </a:t>
                </a:r>
                <a:r>
                  <a:rPr lang="pl-PL" sz="2400" dirty="0" err="1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Program ma działać poprawnie dla macierzy o rozmiarze do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200000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638028" y="908720"/>
                <a:ext cx="8856984" cy="3816424"/>
              </a:xfrm>
              <a:blipFill>
                <a:blip r:embed="rId3"/>
                <a:stretch>
                  <a:fillRect l="-1101" t="-160" r="-1514" b="-367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212645" y="5877272"/>
            <a:ext cx="6906103" cy="288032"/>
          </a:xfrm>
        </p:spPr>
        <p:txBody>
          <a:bodyPr rtlCol="0">
            <a:noAutofit/>
          </a:bodyPr>
          <a:lstStyle/>
          <a:p>
            <a:pPr rtl="0"/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Adam </a:t>
            </a:r>
            <a:r>
              <a:rPr lang="pl-PL" sz="1600" dirty="0" err="1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Grącikowski</a:t>
            </a:r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, 327350 - grupa 1, piątek 16:15 - projekt </a:t>
            </a:r>
            <a:r>
              <a:rPr lang="pl-PL" sz="1600" dirty="0" smtClean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2. </a:t>
            </a:r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zadanie </a:t>
            </a:r>
            <a:r>
              <a:rPr lang="pl-PL" sz="1600" dirty="0" smtClean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20.</a:t>
            </a:r>
            <a:endParaRPr lang="pl-PL" sz="1600" dirty="0">
              <a:solidFill>
                <a:schemeClr val="tx1">
                  <a:lumMod val="75000"/>
                </a:schemeClr>
              </a:solidFill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844824"/>
                <a:ext cx="6229168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1800" dirty="0" smtClean="0"/>
                  <a:t>Macierz </a:t>
                </a: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1800" dirty="0" smtClean="0"/>
                  <a:t> jest nieosobliwa, czyli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pl-PL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pl-PL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sz="1800" dirty="0" smtClean="0"/>
                  <a:t>.</a:t>
                </a:r>
              </a:p>
              <a:p>
                <a:r>
                  <a:rPr lang="pl-PL" sz="1800" dirty="0" smtClean="0"/>
                  <a:t>Macierz </a:t>
                </a: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1800" dirty="0" smtClean="0"/>
                  <a:t> posiada najmniejszą co do modułu wartość własną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l-PL" sz="1800" dirty="0" smtClean="0"/>
                  <a:t>, czyli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≤…≤</m:t>
                    </m:r>
                    <m:d>
                      <m:dPr>
                        <m:begChr m:val="|"/>
                        <m:endChr m:val="|"/>
                        <m:ctrlP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pl-P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l-PL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1800" dirty="0" smtClean="0"/>
                  <a:t>.</a:t>
                </a:r>
              </a:p>
              <a:p>
                <a:r>
                  <a:rPr lang="pl-PL" sz="1800" dirty="0"/>
                  <a:t>Macierz </a:t>
                </a: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1800" dirty="0" smtClean="0"/>
                  <a:t> posiada </a:t>
                </a:r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1800" dirty="0" smtClean="0"/>
                  <a:t> liniowo niezależnych wektorów własnych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1800" dirty="0" smtClean="0"/>
                  <a:t>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844824"/>
                <a:ext cx="6229168" cy="2836912"/>
              </a:xfrm>
              <a:blipFill>
                <a:blip r:embed="rId2"/>
                <a:stretch>
                  <a:fillRect l="-587" t="-21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</a:t>
            </a:r>
            <a:r>
              <a:rPr lang="pl-PL" dirty="0" smtClean="0"/>
              <a:t>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674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iteracyjny: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2782044" y="2060848"/>
                <a:ext cx="3066993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(0)</m:t>
                          </m:r>
                        </m:sup>
                      </m:sSubSup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</a:rPr>
                        <m:t>+ …+</m:t>
                      </m:r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(0)</m:t>
                          </m:r>
                        </m:sup>
                      </m:sSubSup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060848"/>
                <a:ext cx="3066993" cy="438262"/>
              </a:xfrm>
              <a:prstGeom prst="rect">
                <a:avLst/>
              </a:prstGeom>
              <a:blipFill>
                <a:blip r:embed="rId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2854052" y="4103208"/>
                <a:ext cx="2094997" cy="367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52" y="4103208"/>
                <a:ext cx="2094997" cy="367473"/>
              </a:xfrm>
              <a:prstGeom prst="rect">
                <a:avLst/>
              </a:prstGeom>
              <a:blipFill>
                <a:blip r:embed="rId3"/>
                <a:stretch>
                  <a:fillRect l="-2035" r="-1744" b="-11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2782044" y="2771596"/>
                <a:ext cx="1668405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l-PL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pl-PL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771596"/>
                <a:ext cx="1668405" cy="1025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le tekstowe 2"/>
          <p:cNvSpPr txBox="1"/>
          <p:nvPr/>
        </p:nvSpPr>
        <p:spPr>
          <a:xfrm>
            <a:off x="1621893" y="5229200"/>
            <a:ext cx="8454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Do rozwiązywania układów równań liniowych wykorzystujemy metody oparte na rozkładach macierzy na czynniki lub przekształceniach ortogonalnych takich jak na przykład transformacje </a:t>
            </a:r>
            <a:r>
              <a:rPr lang="pl-PL" dirty="0" err="1" smtClean="0"/>
              <a:t>Householdera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70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Warunek stopu: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16832"/>
                <a:ext cx="9782801" cy="22608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l-PL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𝑖𝑔𝑛</m:t>
                          </m:r>
                          <m:d>
                            <m:d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16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l-PL" sz="1600" dirty="0" smtClean="0"/>
              </a:p>
              <a:p>
                <a:pPr marL="0" indent="0">
                  <a:buNone/>
                </a:pPr>
                <a:r>
                  <a:rPr lang="pl-PL" sz="1600" dirty="0"/>
                  <a:t>g</a:t>
                </a:r>
                <a:r>
                  <a:rPr lang="pl-PL" sz="1600" dirty="0" smtClean="0"/>
                  <a:t>dzie: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   1,  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sz="16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pl-PL" sz="1600" dirty="0" smtClean="0"/>
                  <a:t>	- maksymalna co do modułu współrzędna wektora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16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16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sz="1600" dirty="0"/>
                  <a:t>	- parametr określający dokładność</a:t>
                </a:r>
              </a:p>
              <a:p>
                <a:pPr marL="0" indent="0">
                  <a:buNone/>
                </a:pPr>
                <a:endParaRPr lang="pl-PL" sz="16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16832"/>
                <a:ext cx="9782801" cy="2260848"/>
              </a:xfrm>
              <a:blipFill>
                <a:blip r:embed="rId2"/>
                <a:stretch>
                  <a:fillRect l="-312" t="-21833" b="-3504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40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Własności: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6912768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1800" dirty="0" smtClean="0"/>
                  <a:t>Odwrotna metoda potęgowa korzysta ze znanej własności mówiącej, że jeżeli </a:t>
                </a: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l-PL" sz="1800" dirty="0"/>
                  <a:t> jest wartością własną nieosobliwej macierzy </a:t>
                </a: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1800" dirty="0"/>
                  <a:t>,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  <m:r>
                          <m:rPr>
                            <m:nor/>
                          </m:rPr>
                          <a:rPr lang="pl-PL" sz="1800" dirty="0"/>
                          <m:t> </m:t>
                        </m:r>
                      </m:e>
                      <m:sup>
                        <m: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1800" dirty="0"/>
                  <a:t> jest wartością własną macierzy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l-PL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A</m:t>
                        </m:r>
                      </m:e>
                      <m:sup>
                        <m: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1800" dirty="0" smtClean="0"/>
                  <a:t>.</a:t>
                </a:r>
              </a:p>
              <a:p>
                <a:r>
                  <a:rPr lang="pl-PL" sz="1800" dirty="0" smtClean="0"/>
                  <a:t>Szybkość zbieżności metody potęgowej zależy od ilorazu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l-PL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l-PL" sz="1800" dirty="0" smtClean="0"/>
                  <a:t>.</a:t>
                </a:r>
              </a:p>
              <a:p>
                <a:r>
                  <a:rPr lang="pl-PL" sz="1800" dirty="0" smtClean="0"/>
                  <a:t>Błąd przybliżenia maleje tak szybko, jak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l-PL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l-PL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l-PL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l-PL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1800" dirty="0" smtClean="0"/>
                  <a:t>.</a:t>
                </a:r>
              </a:p>
              <a:p>
                <a:r>
                  <a:rPr lang="pl-PL" sz="1800" dirty="0" smtClean="0"/>
                  <a:t>Metoda potęgowa jest bardzo wolno zbieżna, jeżeli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1800" dirty="0" smtClean="0"/>
                  <a:t>.</a:t>
                </a:r>
                <a:endParaRPr lang="pl-PL" sz="1800" dirty="0"/>
              </a:p>
            </p:txBody>
          </p:sp>
        </mc:Choice>
        <mc:Fallback xmlns=""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6912768" cy="2836912"/>
              </a:xfrm>
              <a:blipFill>
                <a:blip r:embed="rId2"/>
                <a:stretch>
                  <a:fillRect l="-529" t="-2151" r="-3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6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5900" y="3356992"/>
            <a:ext cx="8283272" cy="897273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Transformacje </a:t>
            </a:r>
            <a:r>
              <a:rPr lang="pl-PL" dirty="0" err="1" smtClean="0"/>
              <a:t>Householdera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79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2132856"/>
                <a:ext cx="7200800" cy="40324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pl-PL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p>
                        <m:sSupPr>
                          <m:ctrlPr>
                            <a:rPr lang="pl-PL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l-PL" sz="1800" dirty="0" smtClean="0"/>
              </a:p>
              <a:p>
                <a:pPr marL="0" indent="0">
                  <a:buNone/>
                </a:pPr>
                <a:r>
                  <a:rPr lang="pl-PL" sz="1800" dirty="0"/>
                  <a:t>g</a:t>
                </a:r>
                <a:r>
                  <a:rPr lang="pl-PL" sz="1800" dirty="0" smtClean="0"/>
                  <a:t>dzie: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l-PL" sz="1800" dirty="0" smtClean="0"/>
                  <a:t>	- niezerowy wektor, ortogonalny do hiperpłaszczyzny 	  	  względem której ma nastąpić odbicie</a:t>
                </a:r>
              </a:p>
              <a:p>
                <a:pPr marL="0" indent="0">
                  <a:buNone/>
                </a:pPr>
                <a:endParaRPr lang="pl-PL" sz="1800" dirty="0" smtClean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2132856"/>
                <a:ext cx="7200800" cy="4032448"/>
              </a:xfrm>
              <a:blipFill>
                <a:blip r:embed="rId2"/>
                <a:stretch>
                  <a:fillRect l="-67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Macierz </a:t>
            </a:r>
            <a:r>
              <a:rPr lang="pl-PL" dirty="0" err="1" smtClean="0"/>
              <a:t>Householdera</a:t>
            </a:r>
            <a:r>
              <a:rPr lang="pl-PL" dirty="0" smtClean="0"/>
              <a:t>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29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Zastosowanie dla macierzy </a:t>
            </a:r>
            <a:r>
              <a:rPr lang="pl-PL" dirty="0" err="1" smtClean="0"/>
              <a:t>trójdiagonalnych</a:t>
            </a:r>
            <a:r>
              <a:rPr lang="pl-PL" dirty="0" smtClean="0"/>
              <a:t>: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rostokąt 2"/>
              <p:cNvSpPr/>
              <p:nvPr/>
            </p:nvSpPr>
            <p:spPr>
              <a:xfrm>
                <a:off x="2566020" y="2133696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smtClean="0"/>
                  <a:t>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Prostoką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020" y="2133696"/>
                <a:ext cx="1944216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rostokąt 3"/>
              <p:cNvSpPr/>
              <p:nvPr/>
            </p:nvSpPr>
            <p:spPr>
              <a:xfrm>
                <a:off x="5302324" y="2132856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smtClean="0"/>
                  <a:t>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24" y="2132856"/>
                <a:ext cx="1944216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Prostokąt 4"/>
              <p:cNvSpPr/>
              <p:nvPr/>
            </p:nvSpPr>
            <p:spPr>
              <a:xfrm>
                <a:off x="8038628" y="2132856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smtClean="0"/>
                  <a:t>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628" y="2132856"/>
                <a:ext cx="1944216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rostokąt 5"/>
              <p:cNvSpPr/>
              <p:nvPr/>
            </p:nvSpPr>
            <p:spPr>
              <a:xfrm>
                <a:off x="2566020" y="4581968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6" name="Prostoką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020" y="4581968"/>
                <a:ext cx="1944216" cy="1754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rostokąt 6"/>
              <p:cNvSpPr/>
              <p:nvPr/>
            </p:nvSpPr>
            <p:spPr>
              <a:xfrm>
                <a:off x="5302324" y="4576823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24" y="4576823"/>
                <a:ext cx="1944216" cy="1754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Prostokąt 7"/>
              <p:cNvSpPr/>
              <p:nvPr/>
            </p:nvSpPr>
            <p:spPr>
              <a:xfrm>
                <a:off x="8038628" y="4571678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628" y="4571678"/>
                <a:ext cx="1944216" cy="1754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Prostokąt 8"/>
              <p:cNvSpPr/>
              <p:nvPr/>
            </p:nvSpPr>
            <p:spPr>
              <a:xfrm>
                <a:off x="4942284" y="1787857"/>
                <a:ext cx="496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284" y="1787857"/>
                <a:ext cx="496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rostokąt 9"/>
              <p:cNvSpPr/>
              <p:nvPr/>
            </p:nvSpPr>
            <p:spPr>
              <a:xfrm>
                <a:off x="7678588" y="1793833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588" y="1793833"/>
                <a:ext cx="501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rostokąt 10"/>
              <p:cNvSpPr/>
              <p:nvPr/>
            </p:nvSpPr>
            <p:spPr>
              <a:xfrm>
                <a:off x="2133972" y="4293096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972" y="4293096"/>
                <a:ext cx="501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Prostokąt 11"/>
              <p:cNvSpPr/>
              <p:nvPr/>
            </p:nvSpPr>
            <p:spPr>
              <a:xfrm>
                <a:off x="4936961" y="4279710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2" name="Prostoką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961" y="4279710"/>
                <a:ext cx="501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Prostokąt 12"/>
              <p:cNvSpPr/>
              <p:nvPr/>
            </p:nvSpPr>
            <p:spPr>
              <a:xfrm>
                <a:off x="7678588" y="4261214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3" name="Prostoką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588" y="4261214"/>
                <a:ext cx="501997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Prostokąt 13"/>
              <p:cNvSpPr/>
              <p:nvPr/>
            </p:nvSpPr>
            <p:spPr>
              <a:xfrm>
                <a:off x="2133971" y="1822711"/>
                <a:ext cx="396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4" name="Prostoką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971" y="1822711"/>
                <a:ext cx="3969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41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Zastosowanie dla macierzy </a:t>
            </a:r>
            <a:r>
              <a:rPr lang="pl-PL" dirty="0" err="1"/>
              <a:t>trójdiagonalnych</a:t>
            </a:r>
            <a:r>
              <a:rPr lang="pl-PL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844824"/>
                <a:ext cx="8605432" cy="46064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l-PL" sz="1600" dirty="0" smtClean="0"/>
                  <a:t>Odbicia </a:t>
                </a:r>
                <a:r>
                  <a:rPr lang="pl-PL" sz="1600" dirty="0" err="1" smtClean="0"/>
                  <a:t>Householdera</a:t>
                </a:r>
                <a:r>
                  <a:rPr lang="pl-PL" sz="1600" dirty="0" smtClean="0"/>
                  <a:t> stosujemy w celu przekształcenia macierzy </a:t>
                </a: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sz="1600" dirty="0" smtClean="0"/>
                  <a:t> do macierzy górnej macierzy trójkątnej </a:t>
                </a:r>
                <a:r>
                  <a:rPr lang="pl-PL" sz="1600" dirty="0"/>
                  <a:t>(</a:t>
                </a:r>
                <a:r>
                  <a:rPr lang="pl-PL" sz="1600" dirty="0" smtClean="0"/>
                  <a:t>wykonujemy to w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l-PL" sz="1600" dirty="0" smtClean="0"/>
                  <a:t> krokach):</a:t>
                </a: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844824"/>
                <a:ext cx="8605432" cy="460648"/>
              </a:xfrm>
              <a:blipFill>
                <a:blip r:embed="rId2"/>
                <a:stretch>
                  <a:fillRect l="-283" t="-13333" b="-14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rostokąt 3"/>
              <p:cNvSpPr/>
              <p:nvPr/>
            </p:nvSpPr>
            <p:spPr>
              <a:xfrm>
                <a:off x="4438228" y="2492896"/>
                <a:ext cx="3888432" cy="3839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dirty="0" smtClean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dirty="0" smtClean="0"/>
                  <a:t> </a:t>
                </a:r>
                <a:endParaRPr lang="pl-PL" dirty="0"/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 </a:t>
                </a:r>
                <a:r>
                  <a:rPr lang="pl-PL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dirty="0" smtClean="0"/>
                  <a:t> </a:t>
                </a:r>
                <a:endParaRPr lang="pl-PL" dirty="0"/>
              </a:p>
              <a:p>
                <a:pPr>
                  <a:lnSpc>
                    <a:spcPct val="150000"/>
                  </a:lnSpc>
                </a:pPr>
                <a:r>
                  <a:rPr lang="pl-PL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pl-PL" dirty="0" smtClean="0"/>
                  <a:t> </a:t>
                </a:r>
                <a:endParaRPr lang="pl-PL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dirty="0" smtClean="0"/>
                  <a:t> </a:t>
                </a:r>
                <a:endParaRPr lang="pl-PL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dirty="0" smtClean="0"/>
                  <a:t> </a:t>
                </a:r>
                <a:endParaRPr lang="pl-PL" dirty="0"/>
              </a:p>
              <a:p>
                <a:pPr>
                  <a:lnSpc>
                    <a:spcPct val="150000"/>
                  </a:lnSpc>
                </a:pPr>
                <a:r>
                  <a:rPr lang="pl-PL" dirty="0" smtClean="0"/>
                  <a:t>	 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l-PL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dirty="0" smtClean="0"/>
                  <a:t> </a:t>
                </a:r>
                <a:endParaRPr lang="pl-PL" dirty="0"/>
              </a:p>
              <a:p>
                <a:pPr>
                  <a:lnSpc>
                    <a:spcPct val="150000"/>
                  </a:lnSpc>
                </a:pPr>
                <a:r>
                  <a:rPr lang="pl-PL" dirty="0" smtClean="0"/>
                  <a:t>	 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dirty="0" smtClean="0"/>
                  <a:t> </a:t>
                </a:r>
                <a:endParaRPr lang="pl-PL" dirty="0"/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	</a:t>
                </a:r>
                <a:r>
                  <a:rPr lang="pl-PL" dirty="0" smtClean="0"/>
                  <a:t> 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∙…∙</m:t>
                        </m:r>
                        <m:sSubSup>
                          <m:sSubSup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pl-PL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dirty="0" smtClean="0"/>
                  <a:t> </a:t>
                </a:r>
                <a:endParaRPr lang="pl-PL" dirty="0"/>
              </a:p>
              <a:p>
                <a:pPr>
                  <a:lnSpc>
                    <a:spcPct val="150000"/>
                  </a:lnSpc>
                </a:pPr>
                <a:r>
                  <a:rPr lang="pl-PL" dirty="0" smtClean="0"/>
                  <a:t>	 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dirty="0" smtClean="0"/>
                  <a:t> </a:t>
                </a:r>
                <a:endParaRPr lang="pl-PL" dirty="0"/>
              </a:p>
            </p:txBody>
          </p:sp>
        </mc:Choice>
        <mc:Fallback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2492896"/>
                <a:ext cx="3888432" cy="3839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06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Zastosowanie dla macierzy </a:t>
            </a:r>
            <a:r>
              <a:rPr lang="pl-PL" dirty="0" err="1"/>
              <a:t>trójdiagonalnych</a:t>
            </a:r>
            <a:r>
              <a:rPr lang="pl-PL" dirty="0"/>
              <a:t>: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15211" y="1960240"/>
            <a:ext cx="8605432" cy="460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/>
              <a:t>W każdej iteracji odwrotnej metody potęgowej rozwiązujemy układ równań liniowych: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rostokąt 3"/>
              <p:cNvSpPr/>
              <p:nvPr/>
            </p:nvSpPr>
            <p:spPr>
              <a:xfrm>
                <a:off x="3973711" y="2420888"/>
                <a:ext cx="3888432" cy="2238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dirty="0" smtClean="0"/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pl-PL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pl-PL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l-PL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dirty="0" smtClean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pl-PL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dirty="0" smtClean="0"/>
                  <a:t>		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pl-PL" dirty="0"/>
                  <a:t> </a:t>
                </a:r>
                <a:endParaRPr lang="pl-PL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dirty="0" smtClean="0"/>
                  <a:t> 	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pl-PL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11" y="2420888"/>
                <a:ext cx="3888432" cy="22388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78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70100"/>
              </p:ext>
            </p:extLst>
          </p:nvPr>
        </p:nvGraphicFramePr>
        <p:xfrm>
          <a:off x="1664834" y="1556792"/>
          <a:ext cx="8640960" cy="4248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68967745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70623087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8371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72007468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555107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206397737"/>
                    </a:ext>
                  </a:extLst>
                </a:gridCol>
              </a:tblGrid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7349181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5177664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5781981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4264070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2736591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7259146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7313893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709468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627533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1166360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809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8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620688"/>
            <a:ext cx="9782801" cy="652933"/>
          </a:xfrm>
        </p:spPr>
        <p:txBody>
          <a:bodyPr rtlCol="0">
            <a:normAutofit/>
          </a:bodyPr>
          <a:lstStyle/>
          <a:p>
            <a:pPr rtl="0"/>
            <a:r>
              <a:rPr lang="pl-P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Stosowane oznaczenia: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1593436" y="1772816"/>
                <a:ext cx="6878806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dirty="0"/>
                  <a:t>	- </a:t>
                </a:r>
                <a:r>
                  <a:rPr lang="pl-PL" dirty="0" smtClean="0"/>
                  <a:t>macierz,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l-PL" dirty="0" smtClean="0"/>
                  <a:t>	- wartość własna macierzy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dirty="0" smtClean="0"/>
                  <a:t>, </a:t>
                </a:r>
              </a:p>
              <a:p>
                <a:r>
                  <a:rPr lang="pl-PL" dirty="0" smtClean="0"/>
                  <a:t>	  wyznaczona przy pomocy metody potęgowej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pl-PL" dirty="0"/>
                  <a:t>	- wartość własna </a:t>
                </a:r>
                <a:r>
                  <a:rPr lang="pl-PL" dirty="0" smtClean="0"/>
                  <a:t>macierzy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dirty="0" smtClean="0"/>
                  <a:t>, </a:t>
                </a:r>
              </a:p>
              <a:p>
                <a:r>
                  <a:rPr lang="pl-PL" dirty="0"/>
                  <a:t>	</a:t>
                </a:r>
                <a:r>
                  <a:rPr lang="pl-PL" dirty="0" smtClean="0"/>
                  <a:t>  wyznaczona </a:t>
                </a:r>
                <a:r>
                  <a:rPr lang="pl-PL" dirty="0"/>
                  <a:t>przy pomocy </a:t>
                </a:r>
                <a:r>
                  <a:rPr lang="pl-PL" dirty="0" smtClean="0"/>
                  <a:t>odwrotnej metody potęgowej</a:t>
                </a:r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l-PL" dirty="0" smtClean="0"/>
                  <a:t> 	- wektor własny macierzy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pl-PL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l-PL" dirty="0" smtClean="0"/>
                  <a:t>	- wektor unormowany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dirty="0" smtClean="0"/>
                  <a:t>	- norma wektora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dirty="0" smtClean="0"/>
                  <a:t>	- sprzężenie hermitowskie </a:t>
                </a:r>
                <a:r>
                  <a:rPr lang="pl-PL" dirty="0"/>
                  <a:t>wektora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dirty="0"/>
                  <a:t>	- </a:t>
                </a:r>
                <a:r>
                  <a:rPr lang="pl-PL" dirty="0" smtClean="0"/>
                  <a:t>macierz odwrotna do nieosobliwej macierzy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l-PL" dirty="0" smtClean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dirty="0"/>
                  <a:t>	- macierz </a:t>
                </a:r>
                <a:r>
                  <a:rPr lang="pl-PL" dirty="0" err="1" smtClean="0"/>
                  <a:t>Householdera</a:t>
                </a:r>
                <a:r>
                  <a:rPr lang="pl-PL" dirty="0" smtClean="0"/>
                  <a:t>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dirty="0" smtClean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l-PL" dirty="0"/>
                  <a:t>	- </a:t>
                </a:r>
                <a:r>
                  <a:rPr lang="pl-PL" dirty="0" smtClean="0"/>
                  <a:t>macierz jednostkowa,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i="1" dirty="0" smtClean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1772816"/>
                <a:ext cx="6878806" cy="3416320"/>
              </a:xfrm>
              <a:prstGeom prst="rect">
                <a:avLst/>
              </a:prstGeom>
              <a:blipFill>
                <a:blip r:embed="rId3"/>
                <a:stretch>
                  <a:fillRect t="-1071" b="-196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2780928"/>
            <a:ext cx="8329031" cy="1499399"/>
          </a:xfrm>
        </p:spPr>
        <p:txBody>
          <a:bodyPr/>
          <a:lstStyle/>
          <a:p>
            <a:r>
              <a:rPr lang="pl-PL" dirty="0" smtClean="0"/>
              <a:t>Idea zaimplementowanych metod numerycznych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761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3356991"/>
            <a:ext cx="8283272" cy="897273"/>
          </a:xfrm>
        </p:spPr>
        <p:txBody>
          <a:bodyPr/>
          <a:lstStyle/>
          <a:p>
            <a:r>
              <a:rPr lang="pl-PL" dirty="0" smtClean="0"/>
              <a:t>Metoda Potęgowa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0053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844824"/>
                <a:ext cx="6229168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1800" dirty="0" smtClean="0"/>
                  <a:t>Macierz </a:t>
                </a: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1800" dirty="0" smtClean="0"/>
                  <a:t> posiada dominującą wartość własną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1800" dirty="0" smtClean="0"/>
                  <a:t>, czyli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 …≥</m:t>
                    </m:r>
                    <m:d>
                      <m:dPr>
                        <m:begChr m:val="|"/>
                        <m:endChr m:val="|"/>
                        <m:ctrlP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1800" dirty="0" smtClean="0"/>
                  <a:t>.</a:t>
                </a:r>
              </a:p>
              <a:p>
                <a:r>
                  <a:rPr lang="pl-PL" sz="1800" dirty="0"/>
                  <a:t>Macierz </a:t>
                </a: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1800" dirty="0" smtClean="0"/>
                  <a:t> posiada </a:t>
                </a:r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1800" dirty="0" smtClean="0"/>
                  <a:t> liniowo niezależnych wektorów własnych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1800" dirty="0" smtClean="0"/>
                  <a:t>.</a:t>
                </a:r>
              </a:p>
              <a:p>
                <a:r>
                  <a:rPr lang="pl-PL" sz="1800" dirty="0" smtClean="0"/>
                  <a:t>Dla wektora początkowego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1800" dirty="0" smtClean="0"/>
                  <a:t> zachodzi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r>
                      <a:rPr lang="pl-PL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pl-PL" sz="1800" dirty="0" smtClean="0"/>
                  <a:t>.</a:t>
                </a:r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844824"/>
                <a:ext cx="6229168" cy="2836912"/>
              </a:xfrm>
              <a:blipFill>
                <a:blip r:embed="rId2"/>
                <a:stretch>
                  <a:fillRect l="-587" t="-21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</a:t>
            </a:r>
            <a:r>
              <a:rPr lang="pl-PL" dirty="0" smtClean="0"/>
              <a:t>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71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iteracyjny: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2782044" y="2060848"/>
                <a:ext cx="4182683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i="1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dirty="0" smtClean="0"/>
                  <a:t>,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060848"/>
                <a:ext cx="4182683" cy="438262"/>
              </a:xfrm>
              <a:prstGeom prst="rect">
                <a:avLst/>
              </a:prstGeom>
              <a:blipFill>
                <a:blip r:embed="rId2"/>
                <a:stretch>
                  <a:fillRect b="-180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2854052" y="4103208"/>
                <a:ext cx="2133469" cy="367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𝑚𝑎𝑥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52" y="4103208"/>
                <a:ext cx="2133469" cy="367473"/>
              </a:xfrm>
              <a:prstGeom prst="rect">
                <a:avLst/>
              </a:prstGeom>
              <a:blipFill>
                <a:blip r:embed="rId3"/>
                <a:stretch>
                  <a:fillRect l="-2000" r="-1714" b="-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2782044" y="2771596"/>
                <a:ext cx="1666803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l-PL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pl-PL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771596"/>
                <a:ext cx="1666803" cy="1025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Warunek stopu: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16832"/>
                <a:ext cx="9782801" cy="22608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l-PL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𝑖𝑔𝑛</m:t>
                          </m:r>
                          <m:d>
                            <m:d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16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l-PL" sz="1600" dirty="0" smtClean="0"/>
              </a:p>
              <a:p>
                <a:pPr marL="0" indent="0">
                  <a:buNone/>
                </a:pPr>
                <a:r>
                  <a:rPr lang="pl-PL" sz="1600" dirty="0"/>
                  <a:t>g</a:t>
                </a:r>
                <a:r>
                  <a:rPr lang="pl-PL" sz="1600" dirty="0" smtClean="0"/>
                  <a:t>dzie: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   1,  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sz="16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pl-PL" sz="1600" dirty="0" smtClean="0"/>
                  <a:t>	- maksymalna co do modułu współrzędna wektora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16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16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sz="1600" dirty="0"/>
                  <a:t>	- parametr określający dokładność</a:t>
                </a:r>
              </a:p>
              <a:p>
                <a:pPr marL="0" indent="0">
                  <a:buNone/>
                </a:pPr>
                <a:endParaRPr lang="pl-PL" sz="16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16832"/>
                <a:ext cx="9782801" cy="2260848"/>
              </a:xfrm>
              <a:blipFill>
                <a:blip r:embed="rId2"/>
                <a:stretch>
                  <a:fillRect l="-312" t="-21833" b="-3504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8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Własności: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6768752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1800" dirty="0" smtClean="0"/>
                  <a:t>Szybkość zbieżności metody potęgowej zależy od ilorazu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l-PL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l-PL" sz="1800" dirty="0" smtClean="0"/>
                  <a:t>.</a:t>
                </a:r>
              </a:p>
              <a:p>
                <a:r>
                  <a:rPr lang="pl-PL" sz="1800" dirty="0" smtClean="0"/>
                  <a:t>Błąd przybliżenia maleje tak szybko, jak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l-PL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l-PL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l-PL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1800" dirty="0" smtClean="0"/>
                  <a:t>.</a:t>
                </a:r>
              </a:p>
              <a:p>
                <a:r>
                  <a:rPr lang="pl-PL" sz="1800" dirty="0" smtClean="0"/>
                  <a:t>Metoda potęgowa jest bardzo wolno zbieżna, jeżeli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1800" dirty="0" smtClean="0"/>
                  <a:t>.</a:t>
                </a:r>
                <a:endParaRPr lang="pl-PL" sz="1800" dirty="0"/>
              </a:p>
            </p:txBody>
          </p:sp>
        </mc:Choice>
        <mc:Fallback xmlns=""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6768752" cy="2836912"/>
              </a:xfrm>
              <a:blipFill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5900" y="3356992"/>
            <a:ext cx="8283272" cy="897273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Odwrotna Metoda Potęgowa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20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matyk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9_TF02787947.potx" id="{8682BD3A-B4AE-40B7-A24E-776BF3F1C34C}" vid="{1D4AD935-C8E4-41ED-AB2B-F4B9574EA3E2}"/>
    </a:ext>
  </a:extLst>
</a:theme>
</file>

<file path=ppt/theme/theme2.xml><?xml version="1.0" encoding="utf-8"?>
<a:theme xmlns:a="http://schemas.openxmlformats.org/drawingml/2006/main" name="Motyw pakietu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związana z edukacją matematyczną, z symbolem Pi (panoramiczna)</Template>
  <TotalTime>855</TotalTime>
  <Words>1833</Words>
  <Application>Microsoft Office PowerPoint</Application>
  <PresentationFormat>Niestandardowy</PresentationFormat>
  <Paragraphs>129</Paragraphs>
  <Slides>19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Euphemia</vt:lpstr>
      <vt:lpstr>Matematyka 16:9</vt:lpstr>
      <vt:lpstr>Obliczanie wskaźnika uwarunkowanie trójprzekątniowej, symetrycznej i rzeczywistej macierzy A. Wskaźnik uwarunkowania definiujemy jako: cond(A)=λ_max/λ_min  Do obliczenia λ_max stosujemy metodę potęgową, a do obliczenia λ_min - odwrotną metodę potęgową.  Odpowiednie układy równań rozwiązujemy używając odbić Householdera. Program ma działać poprawnie dla macierzy o rozmiarze do 200000.</vt:lpstr>
      <vt:lpstr>Stosowane oznaczenia:</vt:lpstr>
      <vt:lpstr>Idea zaimplementowanych metod numerycznych</vt:lpstr>
      <vt:lpstr>Metoda Potęgowa</vt:lpstr>
      <vt:lpstr>Założenia:</vt:lpstr>
      <vt:lpstr>Krok iteracyjny:</vt:lpstr>
      <vt:lpstr>Warunek stopu:</vt:lpstr>
      <vt:lpstr>Własności:</vt:lpstr>
      <vt:lpstr>Odwrotna Metoda Potęgowa</vt:lpstr>
      <vt:lpstr>Założenia:</vt:lpstr>
      <vt:lpstr>Krok iteracyjny:</vt:lpstr>
      <vt:lpstr>Warunek stopu:</vt:lpstr>
      <vt:lpstr>Własności:</vt:lpstr>
      <vt:lpstr>Transformacje Householdera</vt:lpstr>
      <vt:lpstr>Macierz Householdera:</vt:lpstr>
      <vt:lpstr>Zastosowanie dla macierzy trójdiagonalnych:</vt:lpstr>
      <vt:lpstr>Zastosowanie dla macierzy trójdiagonalnych:</vt:lpstr>
      <vt:lpstr>Zastosowanie dla macierzy trójdiagonalnych: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Układ Tytuł</dc:title>
  <dc:creator>AG</dc:creator>
  <cp:lastModifiedBy>AG</cp:lastModifiedBy>
  <cp:revision>91</cp:revision>
  <dcterms:created xsi:type="dcterms:W3CDTF">2023-11-06T19:47:00Z</dcterms:created>
  <dcterms:modified xsi:type="dcterms:W3CDTF">2023-12-27T14:52:05Z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