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313" r:id="rId25"/>
    <p:sldId id="315" r:id="rId2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uwarunkowania 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479" r="-1445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27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/>
              <a:t>Householdera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249" r="-6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Transformacje </a:t>
            </a:r>
            <a:r>
              <a:rPr lang="pl-PL" sz="4000" dirty="0" err="1" smtClean="0"/>
              <a:t>Householdera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/>
                  <a:t>	- niezerowy wektor, ortogonalny do </a:t>
                </a:r>
                <a:r>
                  <a:rPr lang="pl-PL" sz="2400" dirty="0" smtClean="0"/>
                  <a:t>hiperpłaszczyzny, </a:t>
                </a:r>
                <a:r>
                  <a:rPr lang="pl-PL" sz="2400" dirty="0" smtClean="0"/>
                  <a:t>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Macierz </a:t>
            </a:r>
            <a:r>
              <a:rPr lang="pl-PL" sz="3200" dirty="0" err="1" smtClean="0"/>
              <a:t>Householdera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 </a:t>
                </a:r>
                <a:r>
                  <a:rPr lang="pl-PL" sz="2400" dirty="0" smtClean="0"/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 (tym samym odwracalna)</a:t>
                </a:r>
              </a:p>
              <a:p>
                <a:r>
                  <a:rPr lang="pl-PL" sz="2400" dirty="0" smtClean="0">
                    <a:ea typeface="Cambria Math" panose="02040503050406030204" pitchFamily="18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  <a:blipFill>
                <a:blip r:embed="rId2"/>
                <a:stretch>
                  <a:fillRect l="-833" t="-38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Macierze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  <a:blipFill>
                <a:blip r:embed="rId2"/>
                <a:stretch>
                  <a:fillRect l="-873" t="-34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 dla macierzy </a:t>
            </a:r>
            <a:r>
              <a:rPr lang="pl-PL" sz="3200" dirty="0" err="1" smtClean="0"/>
              <a:t>trójdiagonalnych</a:t>
            </a:r>
            <a:r>
              <a:rPr lang="pl-PL" sz="3200" dirty="0" smtClean="0"/>
              <a:t>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Odbicia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do macierzy górnej macierzy trójkątnej </a:t>
                </a:r>
                <a:r>
                  <a:rPr lang="pl-PL" sz="2400" dirty="0"/>
                  <a:t>(</a:t>
                </a:r>
                <a:r>
                  <a:rPr lang="pl-PL" sz="2400" dirty="0" smtClean="0"/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 krokach).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  <a:blipFill>
                <a:blip r:embed="rId2"/>
                <a:stretch>
                  <a:fillRect l="-2152" t="-24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 </a:t>
                </a: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	</a:t>
                </a:r>
                <a:r>
                  <a:rPr lang="pl-PL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∙…∙</m:t>
                        </m:r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/>
                  <a:t>	- wartość własna </a:t>
                </a:r>
                <a:r>
                  <a:rPr lang="pl-PL" sz="2400" dirty="0" smtClean="0"/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/>
                  <a:t>	</a:t>
                </a:r>
                <a:r>
                  <a:rPr lang="pl-PL" sz="2400" dirty="0" smtClean="0"/>
                  <a:t>  wyznaczona </a:t>
                </a:r>
                <a:r>
                  <a:rPr lang="pl-PL" sz="2400" dirty="0"/>
                  <a:t>przy pomocy </a:t>
                </a:r>
                <a:r>
                  <a:rPr lang="pl-PL" sz="2400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	- sprzężenie hermitowskie </a:t>
                </a:r>
                <a:r>
                  <a:rPr lang="pl-PL" sz="2400" dirty="0"/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	- macierz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blipFill>
                <a:blip r:embed="rId3"/>
                <a:stretch>
                  <a:fillRect l="-207" t="-943" b="-22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/>
              <a:t>W każdej iteracji odwrotnej metody potęgowej rozwiązujemy układ równań liniowych: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pl-PL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	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/>
                  <a:t> </a:t>
                </a:r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	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/>
              <a:t>Eksperyment numeryczny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/>
              <a:t>Porównanie metod rozwiązywania układów równań </a:t>
            </a:r>
            <a:r>
              <a:rPr lang="pl-PL" sz="2400" dirty="0" smtClean="0"/>
              <a:t>liniowych w </a:t>
            </a:r>
            <a:r>
              <a:rPr lang="pl-PL" sz="2400" dirty="0"/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/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/>
                  <a:t>:</a:t>
                </a:r>
                <a:endParaRPr lang="pl-PL" sz="3200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3684" b="-347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</a:t>
                </a:r>
                <a:r>
                  <a:rPr lang="pl-PL" sz="2400" dirty="0"/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l-PL" sz="2400" dirty="0"/>
                  <a:t>.</a:t>
                </a:r>
              </a:p>
              <a:p>
                <a:r>
                  <a:rPr lang="pl-PL" sz="2400" dirty="0" smtClean="0"/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</a:t>
                </a:r>
              </a:p>
              <a:p>
                <a:r>
                  <a:rPr lang="pl-PL" sz="2400" dirty="0" smtClean="0"/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 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539" r="-4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/>
                  <a:t>:</a:t>
                </a:r>
                <a:endParaRPr lang="pl-PL" sz="2400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Wykres przedstawia czas wykonania </a:t>
                </a:r>
                <a:r>
                  <a:rPr lang="pl-PL" sz="1200" dirty="0" smtClean="0"/>
                  <a:t>odwrotnej metody </a:t>
                </a:r>
                <a:r>
                  <a:rPr lang="pl-PL" sz="1200" dirty="0" smtClean="0"/>
                  <a:t>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/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/>
                  <a:t>.</a:t>
                </a:r>
                <a:endParaRPr lang="pl-PL" sz="1200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t="-1316" b="-78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Porównanie dokładności rozwiązań poprzez obliczanie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/>
                  <a:t>:</a:t>
                </a:r>
                <a:endParaRPr lang="pl-PL" sz="2400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  <a:blipFill>
                <a:blip r:embed="rId2"/>
                <a:stretch>
                  <a:fillRect l="-910" b="-2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9" y="1484784"/>
            <a:ext cx="9053553" cy="467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Wykres przedstawia wartość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1200" dirty="0" smtClean="0"/>
                  <a:t> w funkcji rozmiaru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200" dirty="0" smtClean="0"/>
                  <a:t>macierzy układu dla rozkładu </a:t>
                </a:r>
                <a14:m>
                  <m:oMath xmlns:m="http://schemas.openxmlformats.org/officeDocument/2006/math"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1200" dirty="0" smtClean="0"/>
                  <a:t> i transformacji </a:t>
                </a:r>
                <a:r>
                  <a:rPr lang="pl-PL" sz="1200" dirty="0" err="1" smtClean="0"/>
                  <a:t>Householdera</a:t>
                </a:r>
                <a:r>
                  <a:rPr lang="pl-PL" sz="1200" dirty="0" smtClean="0"/>
                  <a:t>.</a:t>
                </a:r>
                <a:endParaRPr lang="pl-PL" sz="1200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blipFill>
                <a:blip r:embed="rId4"/>
                <a:stretch>
                  <a:fillRect l="-88" t="-2632" b="-78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Implementacja rozkładu LU była dla mnie znacząco prostsza niż implementacja transformacji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Czas obliczeniowy dla rozkład LU jest średnio dwukrotnie krótszy niż czas obliczeniowy transformacji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Rozkład LU wydaje się dawać średnio mniejszy błąd w postaci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  <a:blipFill>
                <a:blip r:embed="rId2"/>
                <a:stretch>
                  <a:fillRect l="-810" t="-3030" r="-10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/>
              <a:t>Idea zaimplementowanych metod numerycznych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2796" r="-1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  <a:blipFill>
                <a:blip r:embed="rId2"/>
                <a:stretch>
                  <a:fillRect l="-935" b="-12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Odwrotna 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971</TotalTime>
  <Words>2130</Words>
  <Application>Microsoft Office PowerPoint</Application>
  <PresentationFormat>Niestandardowy</PresentationFormat>
  <Paragraphs>147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Euphemia</vt:lpstr>
      <vt:lpstr>Matematyka 16:9</vt:lpstr>
      <vt:lpstr>Obliczanie wskaźnika uwarunkowania trójprzekątniowej, symetrycznej i rzeczywistej macierzy A. Wskaźnik uwarunkowania definiujemy jako: cond(A)=|λ_max |/|λ_min |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Porównanie dokładności rozwiązań poprzez obliczanie normy ‖Ax-b‖:</vt:lpstr>
      <vt:lpstr>Wnioski: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114</cp:revision>
  <dcterms:created xsi:type="dcterms:W3CDTF">2023-11-06T19:47:00Z</dcterms:created>
  <dcterms:modified xsi:type="dcterms:W3CDTF">2023-12-30T11:06:46Z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