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89" r:id="rId4"/>
    <p:sldId id="290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316" r:id="rId13"/>
    <p:sldId id="299" r:id="rId14"/>
    <p:sldId id="300" r:id="rId15"/>
    <p:sldId id="301" r:id="rId16"/>
    <p:sldId id="307" r:id="rId17"/>
    <p:sldId id="308" r:id="rId18"/>
    <p:sldId id="304" r:id="rId19"/>
    <p:sldId id="305" r:id="rId20"/>
    <p:sldId id="306" r:id="rId21"/>
    <p:sldId id="310" r:id="rId22"/>
    <p:sldId id="312" r:id="rId23"/>
    <p:sldId id="311" r:id="rId24"/>
    <p:sldId id="313" r:id="rId25"/>
    <p:sldId id="315" r:id="rId26"/>
  </p:sldIdLst>
  <p:sldSz cx="12188825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9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9B836B-1D14-4898-A0A6-D61FF17C9DBC}" type="datetime1">
              <a:rPr lang="pl-PL" smtClean="0"/>
              <a:t>01.01.2024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49425D-C08F-42D2-9661-205968B2C1FB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956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l-PL" smtClean="0"/>
              <a:pPr rtl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96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1" name="Prostokąt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2" name="Prostokąt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3" name="Łącznik prosty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5" name="Łącznik prosty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91712C-DFA3-4BBB-949A-441F8D94FB78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5AF6E0-399A-47E1-A1DB-7B7324AFFA86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0" name="Prostokąt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1" name="Łącznik prosty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7926C-DC73-443E-A62B-EE34064092FB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E2A44-E43C-4DB0-9333-8D36003B44E7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0" name="Prostokąt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4" name="Prostokąt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1" name="Prostokąt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22" name="Łącznik prosty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23" name="Łącznik prosty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7" name="Prostokąt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8" name="Prostokąt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29" name="Prostokąt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30" name="Prostokąt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1" name="Łącznik prosty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33" name="Łącznik prosty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A63387-177D-4170-9A3F-154CB0D93663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FAE661-66FE-4314-8504-F784411951F4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DE8A6F-0E38-430F-8DDD-319E6F7E6EAA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227057-05C3-4648-ABCB-F25BC875C77C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6" name="Prostokąt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D6C040-6C40-4FE1-A91C-782E8F88FE59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F1E1EE-6F53-47AB-A934-DBB9363F4AE6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F116C8-0054-4794-B06D-CBA61F961298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8" name="Prostokąt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9" name="Prostokąt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l-PL" noProof="0" dirty="0"/>
          </a:p>
        </p:txBody>
      </p:sp>
      <p:sp>
        <p:nvSpPr>
          <p:cNvPr id="13" name="Prostokąt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cxnSp>
        <p:nvCxnSpPr>
          <p:cNvPr id="14" name="Łącznik prosty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l-PL" noProof="0" dirty="0"/>
          </a:p>
        </p:txBody>
      </p:sp>
      <p:cxnSp>
        <p:nvCxnSpPr>
          <p:cNvPr id="16" name="Łącznik prosty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513D91F-FF86-4B7D-8E15-3B9D5855F3A0}" type="datetime1">
              <a:rPr lang="pl-PL" smtClean="0"/>
              <a:pPr/>
              <a:t>01.01.2024</a:t>
            </a:fld>
            <a:endParaRPr lang="pl-PL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</p:spPr>
            <p:txBody>
              <a:bodyPr rtlCol="0"/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Obliczanie wskaźnika uwarunkowania trójprzekątniowej, symetrycznej i rzeczywistej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Wskaźnik uwarunkowania definiujemy jako:</a:t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cond</m:t>
                      </m:r>
                      <m:d>
                        <m:d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l-PL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A</m:t>
                          </m:r>
                        </m:e>
                      </m:d>
                      <m:r>
                        <a:rPr lang="pl-PL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stosujemy metodę potęgową, a do obliczenia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- odwrotną metodę potęgową. 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Odpowiednie układy równań rozwiązujemy używając odbić </a:t>
                </a:r>
                <a:r>
                  <a:rPr lang="pl-PL" sz="2400" dirty="0" err="1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/>
                </a:r>
                <a:br>
                  <a:rPr lang="pl-PL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Program ma działać poprawnie dla macierzy o rozmiarze do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638028" y="908720"/>
                <a:ext cx="8856984" cy="3816424"/>
              </a:xfrm>
              <a:blipFill>
                <a:blip r:embed="rId3"/>
                <a:stretch>
                  <a:fillRect l="-1101" t="-479" r="-1445" b="-36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12645" y="5877272"/>
            <a:ext cx="6906103" cy="288032"/>
          </a:xfrm>
        </p:spPr>
        <p:txBody>
          <a:bodyPr rtlCol="0">
            <a:noAutofit/>
          </a:bodyPr>
          <a:lstStyle/>
          <a:p>
            <a:pPr rtl="0"/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Adam </a:t>
            </a:r>
            <a:r>
              <a:rPr lang="pl-PL" sz="1600" dirty="0" err="1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Grącikowski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, 327350 - grupa 1, piątek 16:15 - projekt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2. </a:t>
            </a:r>
            <a:r>
              <a:rPr lang="pl-PL" sz="1600" dirty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zadanie </a:t>
            </a:r>
            <a:r>
              <a:rPr lang="pl-PL" sz="1600" dirty="0" smtClean="0">
                <a:solidFill>
                  <a:schemeClr val="tx1">
                    <a:lumMod val="75000"/>
                  </a:schemeClr>
                </a:solidFill>
                <a:ea typeface="Cambria Math" panose="02040503050406030204" pitchFamily="18" charset="0"/>
                <a:cs typeface="+mj-cs"/>
              </a:rPr>
              <a:t>20.</a:t>
            </a:r>
            <a:endParaRPr lang="pl-PL" sz="1600" dirty="0">
              <a:solidFill>
                <a:schemeClr val="tx1">
                  <a:lumMod val="75000"/>
                </a:schemeClr>
              </a:solidFill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nieosobliwa, 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najmniejszą co do modułu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8245392" cy="2836912"/>
              </a:xfrm>
              <a:blipFill>
                <a:blip r:embed="rId2"/>
                <a:stretch>
                  <a:fillRect l="-961" t="-30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836712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Założenia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1170" y="794458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Krok iteracyjny: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+ 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1916832"/>
                <a:ext cx="4011483" cy="553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94" y="3959192"/>
                <a:ext cx="2784801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6" y="2627580"/>
                <a:ext cx="2216441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ole tekstowe 2"/>
          <p:cNvSpPr txBox="1"/>
          <p:nvPr/>
        </p:nvSpPr>
        <p:spPr>
          <a:xfrm>
            <a:off x="1617935" y="5085184"/>
            <a:ext cx="8454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rozwiązywania układów równań liniowych wykorzystujemy metody oparte na rozkładach macierzy na czynniki lub przekształceniach ortogonalnych takich jak na przykład transformacje </a:t>
            </a:r>
            <a:r>
              <a:rPr lang="pl-P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Warunek stopu: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przybliżenie wartości własnej w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-tym kroku</a:t>
                </a:r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  <a:blipFill>
                <a:blip r:embed="rId2"/>
                <a:stretch>
                  <a:fillRect l="-935" b="-173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9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Odwrotna metoda potęgowa korzysta ze znanej własności mówiącej, że jeżeli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jest wartością własną nieosobliwej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pl-PL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jest wartością własną macierzy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l-PL" sz="240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A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73008" cy="3528392"/>
              </a:xfrm>
              <a:blipFill>
                <a:blip r:embed="rId2"/>
                <a:stretch>
                  <a:fillRect l="-873" t="-24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Transformacje </a:t>
            </a:r>
            <a:r>
              <a:rPr lang="pl-PL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𝑢𝑢</m:t>
                          </m:r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niezerowy wektor, ortogonalny do hiperpłaszczyzny, 	  	  względem której ma nastąpić odbicie</a:t>
                </a:r>
              </a:p>
              <a:p>
                <a:pPr marL="0" indent="0">
                  <a:buNone/>
                </a:pPr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2132856"/>
                <a:ext cx="8496944" cy="2376264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Macierz </a:t>
            </a:r>
            <a:r>
              <a:rPr lang="pl-P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Householdera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383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505056" cy="3960440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Hermitowska, czyli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jest unitarna, czyli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(tym samym odwracalna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Spektrum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Wyznacznik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równy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Dla każdego wektora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mamy: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𝐻𝑥</m:t>
                            </m:r>
                          </m:e>
                        </m:d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Dla każdej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</m:t>
                    </m:r>
                    <m: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mamy: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l-PL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Dla każdej macierzy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</m:t>
                    </m:r>
                    <m:r>
                      <a:rPr lang="pl-PL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mamy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𝑐𝑜𝑛𝑑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𝐻𝑀</m:t>
                        </m:r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𝑐𝑜𝑛𝑑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l-PL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505056" cy="3960440"/>
              </a:xfrm>
              <a:blipFill>
                <a:blip r:embed="rId2"/>
                <a:stretch>
                  <a:fillRect l="-833" t="-215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8132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Zastosowanie: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88132" y="1844824"/>
                <a:ext cx="9782801" cy="1656184"/>
              </a:xfrm>
            </p:spPr>
            <p:txBody>
              <a:bodyPr>
                <a:no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Macierze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są często stosowane w implementacji rozkładu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Znane z geometrii optycznej (dział fizyki zajmujący się zjawiskami świetlnymi) prawo odbicia można opisać przy pomocy macierzy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8132" y="1844824"/>
                <a:ext cx="9782801" cy="1656184"/>
              </a:xfrm>
              <a:blipFill>
                <a:blip r:embed="rId2"/>
                <a:stretch>
                  <a:fillRect l="-873" t="-5166" r="-436" b="-44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0/Reflection_angles.svg/170px-Reflection_angl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72" y="3861048"/>
            <a:ext cx="2198108" cy="2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87965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556792"/>
            <a:ext cx="8969632" cy="5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701924" y="1700808"/>
                <a:ext cx="4608512" cy="18722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Odbicia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stosujemy w celu przekształcenia macierzy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do macierzy górnej macierzy trójkątnej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wykonujemy to w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krokach).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924" y="1700808"/>
                <a:ext cx="4608512" cy="1872208"/>
              </a:xfrm>
              <a:blipFill>
                <a:blip r:embed="rId2"/>
                <a:stretch>
                  <a:fillRect l="-1984" t="-4560" r="-31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1844824"/>
            <a:ext cx="478514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0263" y="692696"/>
            <a:ext cx="9782801" cy="652933"/>
          </a:xfrm>
        </p:spPr>
        <p:txBody>
          <a:bodyPr rtlCol="0">
            <a:normAutofit/>
          </a:bodyPr>
          <a:lstStyle/>
          <a:p>
            <a:pPr rtl="0"/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Stosowane oznaczenia: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93436" y="1772816"/>
                <a:ext cx="8208979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macierz,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wartość własna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wyznaczona przy pomocy metody potęgowej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wartość własna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wyznaczona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przy pomocy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odwrotnej metody potęgowej</a:t>
                </a: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	- wektor własny macierzy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wektor unormowany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norma 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sprzężenie hermitowskie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wektora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odwrotna do nieosobliwej macierzy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macierz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jednostkowa,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pl-PL" sz="24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772816"/>
                <a:ext cx="8208979" cy="4524315"/>
              </a:xfrm>
              <a:prstGeom prst="rect">
                <a:avLst/>
              </a:prstGeom>
              <a:blipFill>
                <a:blip r:embed="rId3"/>
                <a:stretch>
                  <a:fillRect l="-223" t="-1078" r="-223" b="-21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15211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Zastosowanie dla macierzy </a:t>
            </a:r>
            <a:r>
              <a:rPr lang="pl-P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trójdiagonalnych</a:t>
            </a: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15211" y="1960240"/>
            <a:ext cx="8605432" cy="820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 każdej iteracji odwrotnej metody potęgowej rozwiązujemy układ równań liniowych: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27" y="3068960"/>
            <a:ext cx="39624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284984"/>
            <a:ext cx="8283272" cy="681248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Eksperyment numeryczny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98613" y="4259997"/>
            <a:ext cx="7304111" cy="825188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Porównanie metod rozwiązywania układów równań 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liniowych w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odwrotnej metodzie potęgowej.</a:t>
            </a:r>
          </a:p>
        </p:txBody>
      </p:sp>
    </p:spTree>
    <p:extLst>
      <p:ext uri="{BB962C8B-B14F-4D97-AF65-F5344CB8AC3E}">
        <p14:creationId xmlns:p14="http://schemas.microsoft.com/office/powerpoint/2010/main" val="33498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</p:spPr>
            <p:txBody>
              <a:bodyPr>
                <a:normAutofit/>
              </a:bodyPr>
              <a:lstStyle/>
              <a:p>
                <a:r>
                  <a:rPr lang="pl-P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Rozkład </a:t>
                </a:r>
                <a14:m>
                  <m:oMath xmlns:m="http://schemas.openxmlformats.org/officeDocument/2006/math">
                    <m:r>
                      <a:rPr lang="pl-PL" sz="3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3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59843"/>
                <a:ext cx="9782801" cy="580925"/>
              </a:xfrm>
              <a:blipFill>
                <a:blip r:embed="rId2"/>
                <a:stretch>
                  <a:fillRect l="-1558" t="-12632" b="-357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Odwrotna metoda potęgowa zakłada, że macierz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jest nieosobliwa, </a:t>
                </a: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czyli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Dzięki temu założeniu, do rozwiązywania układów równań możemy wykorzystać rozkład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oparty na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𝐺𝐸𝑃𝑃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Koszt rozkładu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operacji arytmetycznych.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Dzięki temu, rozwiązanie pojedynczego układu równań wymaga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operacji arytmetycznych. 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3124944"/>
              </a:xfrm>
              <a:blipFill>
                <a:blip r:embed="rId3"/>
                <a:stretch>
                  <a:fillRect l="-810" t="-273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Porównanie czasu obliczeniowego dla macierzy o rozmiarze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4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548680"/>
                <a:ext cx="9253504" cy="879797"/>
              </a:xfrm>
              <a:blipFill>
                <a:blip r:embed="rId2"/>
                <a:stretch>
                  <a:fillRect l="-988" b="-159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36" y="1556792"/>
            <a:ext cx="8972523" cy="4691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Wykres przedstawia czas wykonania odwrotnej metody potęgowej dla macierzy o rozmiarze </a:t>
                </a:r>
                <a14:m>
                  <m:oMath xmlns:m="http://schemas.openxmlformats.org/officeDocument/2006/math"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  <m:r>
                      <a:rPr lang="pl-PL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1200" i="1" dirty="0"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 funkcji zadanej liczby iteracji </a:t>
                </a:r>
                <a14:m>
                  <m:oMath xmlns:m="http://schemas.openxmlformats.org/officeDocument/2006/math"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8" y="6237312"/>
                <a:ext cx="7992888" cy="461665"/>
              </a:xfrm>
              <a:prstGeom prst="rect">
                <a:avLst/>
              </a:prstGeom>
              <a:blipFill>
                <a:blip r:embed="rId4"/>
                <a:stretch>
                  <a:fillRect l="-76" b="-92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Porównanie dokładności rozwiązań poprzez obliczanie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93436" y="764704"/>
                <a:ext cx="10045592" cy="508917"/>
              </a:xfrm>
              <a:blipFill>
                <a:blip r:embed="rId2"/>
                <a:stretch>
                  <a:fillRect l="-910" b="-273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59" y="1484784"/>
            <a:ext cx="9053553" cy="467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Wykres przedstawia wartość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 funkcji rozmiaru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macierzy układu dla rozkładu </a:t>
                </a:r>
                <a14:m>
                  <m:oMath xmlns:m="http://schemas.openxmlformats.org/officeDocument/2006/math">
                    <m:r>
                      <a:rPr lang="pl-PL" sz="1200" i="1" dirty="0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 transformacji </a:t>
                </a:r>
                <a:r>
                  <a:rPr lang="pl-PL" sz="12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51" y="6309320"/>
                <a:ext cx="6912768" cy="461665"/>
              </a:xfrm>
              <a:prstGeom prst="rect">
                <a:avLst/>
              </a:prstGeom>
              <a:blipFill>
                <a:blip r:embed="rId4"/>
                <a:stretch>
                  <a:fillRect l="-88" t="-1316" b="-92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9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652933"/>
          </a:xfrm>
        </p:spPr>
        <p:txBody>
          <a:bodyPr/>
          <a:lstStyle/>
          <a:p>
            <a:r>
              <a:rPr lang="pl-PL" dirty="0" smtClean="0">
                <a:latin typeface="Calibri" panose="020F0502020204030204" pitchFamily="34" charset="0"/>
                <a:cs typeface="Calibri" panose="020F0502020204030204" pitchFamily="34" charset="0"/>
              </a:rPr>
              <a:t>Wnioski:</a:t>
            </a:r>
            <a:endParaRPr lang="pl-P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Implementacja rozkładu LU była dla mnie znacząco prostsza niż implementacja transformacji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Czas obliczeniowy dla rozkład LU jest średnio dwukrotnie krótszy niż czas obliczeniowy transformacji </a:t>
                </a:r>
                <a:r>
                  <a:rPr lang="pl-PL" sz="2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Householdera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Rozkład LU wydaje się dawać średnio mniejszy błąd w postaci normy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620888"/>
              </a:xfrm>
              <a:blipFill>
                <a:blip r:embed="rId2"/>
                <a:stretch>
                  <a:fillRect l="-810" t="-3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428669" y="2780928"/>
            <a:ext cx="8329031" cy="1499399"/>
          </a:xfrm>
        </p:spPr>
        <p:txBody>
          <a:bodyPr/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 zaimplementowanych metod numerycznych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8613" y="3356991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Metoda Potęgowa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dominującą wartość własną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czyli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 …≥</m:t>
                    </m:r>
                    <m:d>
                      <m:dPr>
                        <m:begChr m:val="|"/>
                        <m:endChr m:val="|"/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Macierz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posiada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liniowo niezależnych wektorów własnych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Dla wektora początkowego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zachodzi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844824"/>
                <a:ext cx="7957360" cy="2836912"/>
              </a:xfrm>
              <a:blipFill>
                <a:blip r:embed="rId2"/>
                <a:stretch>
                  <a:fillRect l="-995" t="-30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Założenia</a:t>
            </a:r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91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Krok iteracyjny: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  <m:r>
                      <a:rPr lang="pl-PL" sz="2400" i="1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sSup>
                      <m:s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pl-PL" sz="2400" dirty="0" smtClean="0"/>
                  <a:t>,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bSup>
                    <m:r>
                      <a:rPr lang="pl-PL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≠0</m:t>
                    </m:r>
                  </m:oMath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060848"/>
                <a:ext cx="5490990" cy="553613"/>
              </a:xfrm>
              <a:prstGeom prst="rect">
                <a:avLst/>
              </a:prstGeom>
              <a:blipFill>
                <a:blip r:embed="rId2"/>
                <a:stretch>
                  <a:fillRect b="-208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4103208"/>
                <a:ext cx="2836674" cy="490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l-PL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pl-PL" sz="2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2771596"/>
                <a:ext cx="2213235" cy="1367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Warunek stopu: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dzie: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- przybliżenie wartości własnej w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-tym kroku</a:t>
                </a:r>
                <a:endParaRPr lang="pl-PL" sz="2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- parametr określający dokładność</a:t>
                </a:r>
              </a:p>
              <a:p>
                <a:pPr marL="0" indent="0">
                  <a:buNone/>
                </a:pP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72816"/>
                <a:ext cx="9782801" cy="2808312"/>
              </a:xfrm>
              <a:blipFill>
                <a:blip r:embed="rId2"/>
                <a:stretch>
                  <a:fillRect l="-935" b="-21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9997" y="764704"/>
            <a:ext cx="9782801" cy="5809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Własności: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844824"/>
                <a:ext cx="9001000" cy="2376264"/>
              </a:xfrm>
            </p:spPr>
            <p:txBody>
              <a:bodyPr>
                <a:normAutofit/>
              </a:bodyPr>
              <a:lstStyle/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Szybkość zbieżności metody potęgowej zależy od ilorazu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pl-P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Błąd przybliżenia maleje tak szybko, jak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l-PL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l-P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pl-P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Metoda potęgowa jest bardzo wolno zbieżna, jeżeli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pl-P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pl-PL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844824"/>
                <a:ext cx="9001000" cy="2376264"/>
              </a:xfrm>
              <a:blipFill>
                <a:blip r:embed="rId2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85900" y="3356992"/>
            <a:ext cx="8283272" cy="897273"/>
          </a:xfrm>
        </p:spPr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Odwrotna Metoda Potęgowa</a:t>
            </a:r>
            <a:endParaRPr lang="pl-P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matyk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9_TF02787947.potx" id="{8682BD3A-B4AE-40B7-A24E-776BF3F1C34C}" vid="{1D4AD935-C8E4-41ED-AB2B-F4B9574EA3E2}"/>
    </a:ext>
  </a:extLst>
</a:theme>
</file>

<file path=ppt/theme/theme2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związana z edukacją matematyczną, z symbolem Pi (panoramiczna)</Template>
  <TotalTime>985</TotalTime>
  <Words>1596</Words>
  <Application>Microsoft Office PowerPoint</Application>
  <PresentationFormat>Niestandardowy</PresentationFormat>
  <Paragraphs>92</Paragraphs>
  <Slides>25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Euphemia</vt:lpstr>
      <vt:lpstr>Matematyka 16:9</vt:lpstr>
      <vt:lpstr>Obliczanie wskaźnika uwarunkowania trójprzekątniowej, symetrycznej i rzeczywistej macierzy A. Wskaźnik uwarunkowania definiujemy jako: cond(A)=|λ_max |/|λ_min |  Do obliczenia λ_max stosujemy metodę potęgową, a do obliczenia λ_min - odwrotną metodę potęgową.  Odpowiednie układy równań rozwiązujemy używając odbić Householdera. Program ma działać poprawnie dla macierzy o rozmiarze do 200000.</vt:lpstr>
      <vt:lpstr>Stosowane oznaczenia:</vt:lpstr>
      <vt:lpstr>Idea zaimplementowanych metod numerycznych</vt:lpstr>
      <vt:lpstr>Metoda Potęgowa</vt:lpstr>
      <vt:lpstr>Założenia:</vt:lpstr>
      <vt:lpstr>Krok iteracyjny:</vt:lpstr>
      <vt:lpstr>Warunek stopu:</vt:lpstr>
      <vt:lpstr>Własności:</vt:lpstr>
      <vt:lpstr>Odwrotna Metoda Potęgowa</vt:lpstr>
      <vt:lpstr>Założenia:</vt:lpstr>
      <vt:lpstr>Krok iteracyjny:</vt:lpstr>
      <vt:lpstr>Warunek stopu:</vt:lpstr>
      <vt:lpstr>Własności:</vt:lpstr>
      <vt:lpstr>Transformacje Householdera</vt:lpstr>
      <vt:lpstr>Macierz Householdera:</vt:lpstr>
      <vt:lpstr>Własności:</vt:lpstr>
      <vt:lpstr>Zastosowanie:</vt:lpstr>
      <vt:lpstr>Zastosowanie dla macierzy trójdiagonalnych:</vt:lpstr>
      <vt:lpstr>Zastosowanie dla macierzy trójdiagonalnych:</vt:lpstr>
      <vt:lpstr>Zastosowanie dla macierzy trójdiagonalnych:</vt:lpstr>
      <vt:lpstr>Eksperyment numeryczny</vt:lpstr>
      <vt:lpstr>Rozkład LU:</vt:lpstr>
      <vt:lpstr>Porównanie czasu obliczeniowego dla macierzy o rozmiarze 200000×200000:</vt:lpstr>
      <vt:lpstr>Porównanie dokładności rozwiązań poprzez obliczanie normy ‖Ax-b‖:</vt:lpstr>
      <vt:lpstr>Wnioski: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AG</dc:creator>
  <cp:lastModifiedBy>AG</cp:lastModifiedBy>
  <cp:revision>120</cp:revision>
  <dcterms:created xsi:type="dcterms:W3CDTF">2023-11-06T19:47:00Z</dcterms:created>
  <dcterms:modified xsi:type="dcterms:W3CDTF">2024-01-01T10:58:26Z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