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7" r:id="rId17"/>
    <p:sldId id="308" r:id="rId18"/>
    <p:sldId id="304" r:id="rId19"/>
    <p:sldId id="305" r:id="rId20"/>
    <p:sldId id="306" r:id="rId21"/>
    <p:sldId id="310" r:id="rId22"/>
    <p:sldId id="312" r:id="rId23"/>
    <p:sldId id="311" r:id="rId24"/>
    <p:sldId id="313" r:id="rId25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30.12.2023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30.12.2023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uwarunkowanie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160" r="-1514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4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  <a:blipFill>
                <a:blip r:embed="rId2"/>
                <a:stretch>
                  <a:fillRect l="-961" t="-27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836712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Założenia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1170" y="794458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Krok iteracyjny: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1617935" y="5085184"/>
            <a:ext cx="8454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Do rozwiązywania układów równań liniowych wykorzystujemy metody oparte na rozkładach macierzy na czynniki lub przekształceniach ortogonalnych takich jak na przykład transformacje </a:t>
            </a:r>
            <a:r>
              <a:rPr lang="pl-PL" sz="2400" dirty="0" err="1" smtClean="0"/>
              <a:t>Householdera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Warunek stopu: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2400" dirty="0"/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/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/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  <a:blipFill>
                <a:blip r:embed="rId2"/>
                <a:stretch>
                  <a:fillRect l="-873" t="-2249" r="-6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Transformacje </a:t>
            </a:r>
            <a:r>
              <a:rPr lang="pl-PL" sz="4000" dirty="0" err="1" smtClean="0"/>
              <a:t>Householdera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2132856"/>
                <a:ext cx="8496944" cy="40324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2400" dirty="0" smtClean="0"/>
                  <a:t>	- niezerowy wektor, ortogonalny do hiperpłaszczyzny 	  	  względem której ma nastąpić odbicie</a:t>
                </a:r>
              </a:p>
              <a:p>
                <a:pPr marL="0" indent="0">
                  <a:buNone/>
                </a:pPr>
                <a:endParaRPr lang="pl-PL" sz="2400" dirty="0" smtClean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2132856"/>
                <a:ext cx="8496944" cy="4032448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Macierz </a:t>
            </a:r>
            <a:r>
              <a:rPr lang="pl-PL" sz="3200" dirty="0" err="1" smtClean="0"/>
              <a:t>Householdera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42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383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505056" cy="208823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/>
                  <a:t> jest Hermitowska, czyli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/>
                  <a:t> </a:t>
                </a:r>
                <a:r>
                  <a:rPr lang="pl-PL" sz="2400" dirty="0" smtClean="0"/>
                  <a:t>jest unitarna, czyli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 (tym samym odwracalna)</a:t>
                </a:r>
              </a:p>
              <a:p>
                <a:r>
                  <a:rPr lang="pl-PL" sz="2400" dirty="0" smtClean="0">
                    <a:ea typeface="Cambria Math" panose="02040503050406030204" pitchFamily="18" charset="0"/>
                  </a:rPr>
                  <a:t>Spektrum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Wyznacznik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/>
                  <a:t> jest równy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/>
                  <a:t>.</a:t>
                </a:r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505056" cy="2088232"/>
              </a:xfrm>
              <a:blipFill>
                <a:blip r:embed="rId2"/>
                <a:stretch>
                  <a:fillRect l="-833" t="-38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8132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Zastosowanie: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88132" y="1844824"/>
                <a:ext cx="9782801" cy="2332856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Macierze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 są często stosowane w implementacji rozkładu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Znane z geometrii optycznej (dział fizyki zajmujący się zjawiskami świetlnymi) prawo odbicia można opisać przy pomocy macierzy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8132" y="1844824"/>
                <a:ext cx="9782801" cy="2332856"/>
              </a:xfrm>
              <a:blipFill>
                <a:blip r:embed="rId2"/>
                <a:stretch>
                  <a:fillRect l="-873" t="-34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0/Reflection_angles.svg/170px-Reflection_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72" y="3861048"/>
            <a:ext cx="2198108" cy="2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87965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Zastosowanie dla macierzy </a:t>
            </a:r>
            <a:r>
              <a:rPr lang="pl-PL" sz="3200" dirty="0" err="1" smtClean="0"/>
              <a:t>trójdiagonalnych</a:t>
            </a:r>
            <a:r>
              <a:rPr lang="pl-PL" sz="3200" dirty="0" smtClean="0"/>
              <a:t>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/>
              <p:cNvSpPr/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stokąt 13"/>
              <p:cNvSpPr/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4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Zastosowanie dla macierzy </a:t>
            </a:r>
            <a:r>
              <a:rPr lang="pl-PL" sz="3200" dirty="0" err="1"/>
              <a:t>trójdiagonalnych</a:t>
            </a:r>
            <a:r>
              <a:rPr lang="pl-PL" sz="32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01924" y="1700808"/>
                <a:ext cx="4248472" cy="3240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2400" dirty="0" smtClean="0"/>
                  <a:t>Odbicia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 stosujemy w celu przekształcenia macierzy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do macierzy górnej macierzy trójkątnej </a:t>
                </a:r>
                <a:r>
                  <a:rPr lang="pl-PL" sz="2400" dirty="0"/>
                  <a:t>(</a:t>
                </a:r>
                <a:r>
                  <a:rPr lang="pl-PL" sz="2400" dirty="0" smtClean="0"/>
                  <a:t>wykonujemy to w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/>
                  <a:t> krokach).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924" y="1700808"/>
                <a:ext cx="4248472" cy="3240360"/>
              </a:xfrm>
              <a:blipFill>
                <a:blip r:embed="rId2"/>
                <a:stretch>
                  <a:fillRect l="-2152" t="-24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6484836" y="1556792"/>
                <a:ext cx="5040560" cy="5088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/>
                  <a:t> </a:t>
                </a:r>
                <a:r>
                  <a:rPr lang="pl-PL" sz="24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/>
                  <a:t>	</a:t>
                </a:r>
                <a:r>
                  <a:rPr lang="pl-PL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∙…∙</m:t>
                        </m:r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36" y="1556792"/>
                <a:ext cx="5040560" cy="5088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0263" y="692696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8812028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macierz,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/>
                  <a:t>	- wartość własna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, </a:t>
                </a:r>
              </a:p>
              <a:p>
                <a:r>
                  <a:rPr lang="pl-PL" sz="2400" dirty="0" smtClean="0"/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sz="2400" dirty="0"/>
                  <a:t>	- wartość własna </a:t>
                </a:r>
                <a:r>
                  <a:rPr lang="pl-PL" sz="2400" dirty="0" smtClean="0"/>
                  <a:t>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, </a:t>
                </a:r>
              </a:p>
              <a:p>
                <a:r>
                  <a:rPr lang="pl-PL" sz="2400" dirty="0"/>
                  <a:t>	</a:t>
                </a:r>
                <a:r>
                  <a:rPr lang="pl-PL" sz="2400" dirty="0" smtClean="0"/>
                  <a:t>  wyznaczona </a:t>
                </a:r>
                <a:r>
                  <a:rPr lang="pl-PL" sz="2400" dirty="0"/>
                  <a:t>przy pomocy </a:t>
                </a:r>
                <a:r>
                  <a:rPr lang="pl-PL" sz="2400" dirty="0" smtClean="0"/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2400" dirty="0" smtClean="0"/>
                  <a:t> 	- wektor własny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sz="2400" dirty="0" smtClean="0"/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sz="2400" dirty="0" smtClean="0"/>
                  <a:t>	- norma 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	- sprzężenie hermitowskie </a:t>
                </a:r>
                <a:r>
                  <a:rPr lang="pl-PL" sz="2400" dirty="0"/>
                  <a:t>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/>
                  <a:t>	- macierz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 jednostkowa,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i="1" dirty="0" smtClean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8812028" cy="4524315"/>
              </a:xfrm>
              <a:prstGeom prst="rect">
                <a:avLst/>
              </a:prstGeom>
              <a:blipFill>
                <a:blip r:embed="rId3"/>
                <a:stretch>
                  <a:fillRect l="-207" t="-943" b="-22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521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Zastosowanie dla macierzy </a:t>
            </a:r>
            <a:r>
              <a:rPr lang="pl-PL" sz="3200" dirty="0" err="1"/>
              <a:t>trójdiagonalnych</a:t>
            </a:r>
            <a:r>
              <a:rPr lang="pl-PL" sz="3200" dirty="0"/>
              <a:t>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15211" y="1960240"/>
            <a:ext cx="8605432" cy="820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 smtClean="0"/>
              <a:t>W każdej iteracji odwrotnej metody potęgowej rozwiązujemy układ równań liniowych: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3381412" y="3068960"/>
                <a:ext cx="5073029" cy="295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pl-PL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	 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sz="2400" dirty="0"/>
                  <a:t> </a:t>
                </a:r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	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12" y="3068960"/>
                <a:ext cx="5073029" cy="2954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284984"/>
            <a:ext cx="8283272" cy="681248"/>
          </a:xfrm>
        </p:spPr>
        <p:txBody>
          <a:bodyPr>
            <a:normAutofit/>
          </a:bodyPr>
          <a:lstStyle/>
          <a:p>
            <a:r>
              <a:rPr lang="pl-PL" sz="4000" dirty="0" smtClean="0"/>
              <a:t>Eksperyment numeryczny</a:t>
            </a:r>
            <a:endParaRPr lang="pl-PL" sz="40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7"/>
            <a:ext cx="7304111" cy="825188"/>
          </a:xfrm>
        </p:spPr>
        <p:txBody>
          <a:bodyPr>
            <a:normAutofit/>
          </a:bodyPr>
          <a:lstStyle/>
          <a:p>
            <a:r>
              <a:rPr lang="pl-PL" sz="2400" dirty="0"/>
              <a:t>Porównanie metod rozwiązywania układów równań </a:t>
            </a:r>
            <a:r>
              <a:rPr lang="pl-PL" sz="2400" dirty="0" smtClean="0"/>
              <a:t>liniowych w </a:t>
            </a:r>
            <a:r>
              <a:rPr lang="pl-PL" sz="2400" dirty="0"/>
              <a:t>odwrotnej metodzie potęgowej.</a:t>
            </a:r>
          </a:p>
        </p:txBody>
      </p:sp>
    </p:spTree>
    <p:extLst>
      <p:ext uri="{BB962C8B-B14F-4D97-AF65-F5344CB8AC3E}">
        <p14:creationId xmlns:p14="http://schemas.microsoft.com/office/powerpoint/2010/main" val="33498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</p:spPr>
            <p:txBody>
              <a:bodyPr>
                <a:normAutofit/>
              </a:bodyPr>
              <a:lstStyle/>
              <a:p>
                <a:r>
                  <a:rPr lang="pl-PL" sz="3200" dirty="0" smtClean="0"/>
                  <a:t>Rozkład </a:t>
                </a:r>
                <a14:m>
                  <m:oMath xmlns:m="http://schemas.openxmlformats.org/officeDocument/2006/math">
                    <m:r>
                      <a:rPr lang="pl-PL" sz="3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3200" dirty="0" smtClean="0"/>
                  <a:t>:</a:t>
                </a:r>
                <a:endParaRPr lang="pl-PL" sz="3200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  <a:blipFill>
                <a:blip r:embed="rId2"/>
                <a:stretch>
                  <a:fillRect l="-1558" t="-13684" b="-3473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Odwrotna metoda potęgowa zakłada, że macierz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jest nieosobliwa, </a:t>
                </a:r>
                <a:r>
                  <a:rPr lang="pl-PL" sz="2400" dirty="0"/>
                  <a:t>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l-PL" sz="2400" dirty="0"/>
                  <a:t>.</a:t>
                </a:r>
              </a:p>
              <a:p>
                <a:r>
                  <a:rPr lang="pl-PL" sz="2400" dirty="0" smtClean="0"/>
                  <a:t>Dzięki temu założeniu, do rozwiązywania układów równań możemy wykorzystać rozkład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/>
                  <a:t> oparty na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𝐺𝐸𝑃𝑃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Koszt rozkładu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/>
                  <a:t> to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/>
                  <a:t> operacji arytmetycznych.</a:t>
                </a:r>
              </a:p>
              <a:p>
                <a:r>
                  <a:rPr lang="pl-PL" sz="2400" dirty="0" smtClean="0"/>
                  <a:t>Dzięki temu, rozwiązanie pojedynczego układu równań wymaga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/>
                  <a:t> operacji arytmetycznych. 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  <a:blipFill>
                <a:blip r:embed="rId3"/>
                <a:stretch>
                  <a:fillRect l="-810" t="-2539" r="-4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Porównanie czasu obliczeniowego dla macierzy o rozmiarze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2400" dirty="0" smtClean="0"/>
                  <a:t>:</a:t>
                </a:r>
                <a:endParaRPr lang="pl-PL" sz="2400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  <a:blipFill>
                <a:blip r:embed="rId2"/>
                <a:stretch>
                  <a:fillRect l="-988"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36" y="1556792"/>
            <a:ext cx="8972523" cy="4691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Wykres przedstawia czas wykonania metody potęgowej dla macierzy o rozmiarze </a:t>
                </a:r>
                <a14:m>
                  <m:oMath xmlns:m="http://schemas.openxmlformats.org/officeDocument/2006/math"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1200" dirty="0" smtClean="0"/>
                  <a:t> w funkcji zadanej liczby iteracji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200" dirty="0" smtClean="0"/>
                  <a:t>.</a:t>
                </a:r>
                <a:endParaRPr lang="pl-PL" sz="12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blipFill>
                <a:blip r:embed="rId4"/>
                <a:stretch>
                  <a:fillRect l="-76" t="-1316" b="-78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Porównanie dokładności rozwiązań poprzez obliczanie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/>
                  <a:t>:</a:t>
                </a:r>
                <a:endParaRPr lang="pl-PL" sz="2400" dirty="0"/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  <a:blipFill>
                <a:blip r:embed="rId2"/>
                <a:stretch>
                  <a:fillRect l="-910" b="-2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59" y="1484784"/>
            <a:ext cx="9053553" cy="4679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/>
              <p:cNvSpPr txBox="1"/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Wykres przedstawia </a:t>
                </a:r>
                <a:r>
                  <a:rPr lang="pl-PL" sz="1200" dirty="0" smtClean="0"/>
                  <a:t>wartość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1200" dirty="0" smtClean="0"/>
                  <a:t> w </a:t>
                </a:r>
                <a:r>
                  <a:rPr lang="pl-PL" sz="1200" dirty="0" smtClean="0"/>
                  <a:t>funkcji </a:t>
                </a:r>
                <a:r>
                  <a:rPr lang="pl-PL" sz="1200" dirty="0" smtClean="0"/>
                  <a:t>rozmiaru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200" dirty="0" smtClean="0"/>
                  <a:t>macierzy układu dla rozkładu </a:t>
                </a:r>
                <a14:m>
                  <m:oMath xmlns:m="http://schemas.openxmlformats.org/officeDocument/2006/math"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1200" dirty="0" smtClean="0"/>
                  <a:t> i transformacji </a:t>
                </a:r>
                <a:r>
                  <a:rPr lang="pl-PL" sz="1200" dirty="0" err="1" smtClean="0"/>
                  <a:t>Householdera</a:t>
                </a:r>
                <a:r>
                  <a:rPr lang="pl-PL" sz="1200" dirty="0" smtClean="0"/>
                  <a:t>.</a:t>
                </a:r>
                <a:endParaRPr lang="pl-PL" sz="1200" dirty="0"/>
              </a:p>
            </p:txBody>
          </p:sp>
        </mc:Choice>
        <mc:Fallback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blipFill>
                <a:blip r:embed="rId4"/>
                <a:stretch>
                  <a:fillRect l="-88" t="-2632" b="-78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sz="4000" dirty="0" smtClean="0"/>
              <a:t>Idea zaimplementowanych metod numerycznych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Metoda Potęgowa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  <a:blipFill>
                <a:blip r:embed="rId2"/>
                <a:stretch>
                  <a:fillRect l="-995" t="-2796" r="-13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Założenia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Krok iteracyjny: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  <a:blipFill>
                <a:blip r:embed="rId2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Warunek stopu: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  <a:blipFill>
                <a:blip r:embed="rId2"/>
                <a:stretch>
                  <a:fillRect l="-935" b="-12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9997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0100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01000" cy="2836912"/>
              </a:xfr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Odwrotna Metoda Potęgowa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932</TotalTime>
  <Words>2077</Words>
  <Application>Microsoft Office PowerPoint</Application>
  <PresentationFormat>Niestandardowy</PresentationFormat>
  <Paragraphs>143</Paragraphs>
  <Slides>24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Euphemia</vt:lpstr>
      <vt:lpstr>Matematyka 16:9</vt:lpstr>
      <vt:lpstr>Obliczanie wskaźnika uwarunkowanie trójprzekątniowej, symetrycznej i rzeczywistej macierzy A. Wskaźnik uwarunkowania definiujemy jako: cond(A)=λ_max/λ_min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Macierz Householdera:</vt:lpstr>
      <vt:lpstr>Własności:</vt:lpstr>
      <vt:lpstr>Zastosowanie:</vt:lpstr>
      <vt:lpstr>Zastosowanie dla macierzy trójdiagonalnych:</vt:lpstr>
      <vt:lpstr>Zastosowanie dla macierzy trójdiagonalnych:</vt:lpstr>
      <vt:lpstr>Zastosowanie dla macierzy trójdiagonalnych:</vt:lpstr>
      <vt:lpstr>Eksperyment numeryczny</vt:lpstr>
      <vt:lpstr>Rozkład LU:</vt:lpstr>
      <vt:lpstr>Porównanie czasu obliczeniowego dla macierzy o rozmiarze 200000×200000:</vt:lpstr>
      <vt:lpstr>Porównanie dokładności rozwiązań poprzez obliczanie normy ‖Ax-b‖: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109</cp:revision>
  <dcterms:created xsi:type="dcterms:W3CDTF">2023-11-06T19:47:00Z</dcterms:created>
  <dcterms:modified xsi:type="dcterms:W3CDTF">2023-12-30T10:06:54Z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