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287" r:id="rId25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27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/>
              <a:t>Householdera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249" r="-6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Transformacje </a:t>
            </a:r>
            <a:r>
              <a:rPr lang="pl-PL" sz="4000" dirty="0" err="1" smtClean="0"/>
              <a:t>Householdera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/>
                  <a:t>	- niezerowy wektor, ortogonalny do hiperpłaszczyzny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Macierz </a:t>
            </a:r>
            <a:r>
              <a:rPr lang="pl-PL" sz="3200" dirty="0" err="1" smtClean="0"/>
              <a:t>Householdera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 </a:t>
                </a:r>
                <a:r>
                  <a:rPr lang="pl-PL" sz="2400" dirty="0" smtClean="0"/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 (tym samym odwracalna)</a:t>
                </a:r>
              </a:p>
              <a:p>
                <a:r>
                  <a:rPr lang="pl-PL" sz="2400" dirty="0" smtClean="0">
                    <a:ea typeface="Cambria Math" panose="02040503050406030204" pitchFamily="18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  <a:blipFill>
                <a:blip r:embed="rId2"/>
                <a:stretch>
                  <a:fillRect l="-833" t="-38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Macierze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  <a:blipFill>
                <a:blip r:embed="rId2"/>
                <a:stretch>
                  <a:fillRect l="-873" t="-34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 dla macierzy </a:t>
            </a:r>
            <a:r>
              <a:rPr lang="pl-PL" sz="3200" dirty="0" err="1" smtClean="0"/>
              <a:t>trójdiagonalnych</a:t>
            </a:r>
            <a:r>
              <a:rPr lang="pl-PL" sz="3200" dirty="0" smtClean="0"/>
              <a:t>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Odbicia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do macierzy górnej macierzy trójkątnej </a:t>
                </a:r>
                <a:r>
                  <a:rPr lang="pl-PL" sz="2400" dirty="0"/>
                  <a:t>(</a:t>
                </a:r>
                <a:r>
                  <a:rPr lang="pl-PL" sz="2400" dirty="0" smtClean="0"/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 krokach).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  <a:blipFill>
                <a:blip r:embed="rId2"/>
                <a:stretch>
                  <a:fillRect l="-2152" t="-24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 </a:t>
                </a: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	</a:t>
                </a:r>
                <a:r>
                  <a:rPr lang="pl-PL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∙…∙</m:t>
                        </m:r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/>
                  <a:t>	- wartość własna </a:t>
                </a:r>
                <a:r>
                  <a:rPr lang="pl-PL" sz="2400" dirty="0" smtClean="0"/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/>
                  <a:t>	</a:t>
                </a:r>
                <a:r>
                  <a:rPr lang="pl-PL" sz="2400" dirty="0" smtClean="0"/>
                  <a:t>  wyznaczona </a:t>
                </a:r>
                <a:r>
                  <a:rPr lang="pl-PL" sz="2400" dirty="0"/>
                  <a:t>przy pomocy </a:t>
                </a:r>
                <a:r>
                  <a:rPr lang="pl-PL" sz="2400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	- sprzężenie hermitowskie </a:t>
                </a:r>
                <a:r>
                  <a:rPr lang="pl-PL" sz="2400" dirty="0"/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	- macierz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blipFill>
                <a:blip r:embed="rId3"/>
                <a:stretch>
                  <a:fillRect l="-207" t="-943" b="-22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/>
              <a:t>W każdej iteracji odwrotnej metody potęgowej rozwiązujemy układ równań liniowych: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pl-PL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	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/>
                  <a:t> </a:t>
                </a:r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	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/>
              <a:t>Eksperyment numeryczny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/>
              <a:t>Porównanie metod rozwiązywania układów równań </a:t>
            </a:r>
            <a:r>
              <a:rPr lang="pl-PL" sz="2400" dirty="0" smtClean="0"/>
              <a:t>liniowych w </a:t>
            </a:r>
            <a:r>
              <a:rPr lang="pl-PL" sz="2400" dirty="0"/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/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/>
                  <a:t>:</a:t>
                </a:r>
                <a:endParaRPr lang="pl-PL" sz="3200" dirty="0"/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3684" b="-347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</a:t>
                </a:r>
                <a:r>
                  <a:rPr lang="pl-PL" sz="2400" dirty="0"/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/>
                  <a:t>.</a:t>
                </a:r>
              </a:p>
              <a:p>
                <a:r>
                  <a:rPr lang="pl-PL" sz="2400" dirty="0" smtClean="0"/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</a:t>
                </a:r>
              </a:p>
              <a:p>
                <a:r>
                  <a:rPr lang="pl-PL" sz="2400" dirty="0" smtClean="0"/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 </a:t>
                </a: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539" r="-4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/>
                  <a:t>:</a:t>
                </a:r>
                <a:endParaRPr lang="pl-PL" sz="2400" dirty="0"/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Wykres przedstawia czas wykonania metody 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/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/>
                  <a:t>.</a:t>
                </a:r>
                <a:endParaRPr lang="pl-PL" sz="1200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t="-1316" b="-78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0100"/>
              </p:ext>
            </p:extLst>
          </p:nvPr>
        </p:nvGraphicFramePr>
        <p:xfrm>
          <a:off x="1664834" y="1556792"/>
          <a:ext cx="8640960" cy="424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896774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062308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837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200746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510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0639773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91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17766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7819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6407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73659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25914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31389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0946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2753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16636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/>
              <a:t>Idea zaimplementowanych metod numerycznych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2796" r="-1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  <a:blipFill>
                <a:blip r:embed="rId2"/>
                <a:stretch>
                  <a:fillRect l="-935" b="-12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Odwrotna 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928</TotalTime>
  <Words>2047</Words>
  <Application>Microsoft Office PowerPoint</Application>
  <PresentationFormat>Niestandardowy</PresentationFormat>
  <Paragraphs>146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107</cp:revision>
  <dcterms:created xsi:type="dcterms:W3CDTF">2023-11-06T19:47:00Z</dcterms:created>
  <dcterms:modified xsi:type="dcterms:W3CDTF">2023-12-30T10:02:01Z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