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0" r:id="rId3"/>
    <p:sldId id="289" r:id="rId4"/>
    <p:sldId id="290" r:id="rId5"/>
    <p:sldId id="288" r:id="rId6"/>
    <p:sldId id="291" r:id="rId7"/>
    <p:sldId id="293" r:id="rId8"/>
    <p:sldId id="294" r:id="rId9"/>
    <p:sldId id="295" r:id="rId10"/>
    <p:sldId id="296" r:id="rId11"/>
    <p:sldId id="297" r:id="rId12"/>
    <p:sldId id="316" r:id="rId13"/>
    <p:sldId id="299" r:id="rId14"/>
    <p:sldId id="300" r:id="rId15"/>
    <p:sldId id="301" r:id="rId16"/>
    <p:sldId id="307" r:id="rId17"/>
    <p:sldId id="308" r:id="rId18"/>
    <p:sldId id="304" r:id="rId19"/>
    <p:sldId id="305" r:id="rId20"/>
    <p:sldId id="306" r:id="rId21"/>
    <p:sldId id="310" r:id="rId22"/>
    <p:sldId id="312" r:id="rId23"/>
    <p:sldId id="311" r:id="rId24"/>
    <p:sldId id="313" r:id="rId25"/>
    <p:sldId id="315" r:id="rId26"/>
  </p:sldIdLst>
  <p:sldSz cx="12188825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8" d="100"/>
          <a:sy n="88" d="100"/>
        </p:scale>
        <p:origin x="494" y="62"/>
      </p:cViewPr>
      <p:guideLst>
        <p:guide orient="horz" pos="2160"/>
        <p:guide pos="3839"/>
        <p:guide pos="100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59B836B-1D14-4898-A0A6-D61FF17C9DBC}" type="datetime1">
              <a:rPr lang="pl-PL" smtClean="0"/>
              <a:t>02.01.2024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B49425D-C08F-42D2-9661-205968B2C1FB}" type="datetime1">
              <a:rPr lang="pl-PL" smtClean="0"/>
              <a:pPr/>
              <a:t>02.01.2024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 smtClean="0"/>
              <a:t>Kliknij, aby edytować style wzorców tekstu</a:t>
            </a:r>
          </a:p>
          <a:p>
            <a:pPr lvl="1" rtl="0"/>
            <a:r>
              <a:rPr lang="pl-PL" noProof="0" dirty="0" smtClean="0"/>
              <a:t>Drugi poziom</a:t>
            </a:r>
          </a:p>
          <a:p>
            <a:pPr lvl="2" rtl="0"/>
            <a:r>
              <a:rPr lang="pl-PL" noProof="0" dirty="0" smtClean="0"/>
              <a:t>Trzeci poziom</a:t>
            </a:r>
          </a:p>
          <a:p>
            <a:pPr lvl="3" rtl="0"/>
            <a:r>
              <a:rPr lang="pl-PL" noProof="0" dirty="0" smtClean="0"/>
              <a:t>Czwarty poziom</a:t>
            </a:r>
          </a:p>
          <a:p>
            <a:pPr lvl="4" rtl="0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l-PL" smtClean="0"/>
              <a:pPr rtl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956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l-PL" smtClean="0"/>
              <a:pPr rtl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967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0" name="Prostokąt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1" name="Prostokąt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2" name="Prostokąt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3" name="Łącznik prosty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5" name="Łącznik prosty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 smtClean="0"/>
              <a:t>Kliknij, aby edytować styl wzorca podtytułu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91712C-DFA3-4BBB-949A-441F8D94FB78}" type="datetime1">
              <a:rPr lang="pl-PL" smtClean="0"/>
              <a:pPr/>
              <a:t>02.01.2024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5AF6E0-399A-47E1-A1DB-7B7324AFFA86}" type="datetime1">
              <a:rPr lang="pl-PL" smtClean="0"/>
              <a:pPr/>
              <a:t>02.01.2024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0" name="Prostokąt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1" name="Łącznik prosty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14" name="Łącznik prosty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7926C-DC73-443E-A62B-EE34064092FB}" type="datetime1">
              <a:rPr lang="pl-PL" smtClean="0"/>
              <a:pPr/>
              <a:t>02.01.2024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FE2A44-E43C-4DB0-9333-8D36003B44E7}" type="datetime1">
              <a:rPr lang="pl-PL" smtClean="0"/>
              <a:pPr/>
              <a:t>02.01.2024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0" name="Prostokąt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4" name="Prostokąt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1" name="Prostokąt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22" name="Łącznik prosty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stokąt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23" name="Łącznik prosty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rostokąt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7" name="Prostokąt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8" name="Prostokąt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9" name="Prostokąt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30" name="Prostokąt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31" name="Łącznik prosty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33" name="Łącznik prosty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A63387-177D-4170-9A3F-154CB0D93663}" type="datetime1">
              <a:rPr lang="pl-PL" smtClean="0"/>
              <a:pPr/>
              <a:t>02.01.2024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CFAE661-66FE-4314-8504-F784411951F4}" type="datetime1">
              <a:rPr lang="pl-PL" smtClean="0"/>
              <a:pPr/>
              <a:t>02.01.2024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DE8A6F-0E38-430F-8DDD-319E6F7E6EAA}" type="datetime1">
              <a:rPr lang="pl-PL" smtClean="0"/>
              <a:pPr/>
              <a:t>02.01.2024</a:t>
            </a:fld>
            <a:endParaRPr lang="pl-PL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227057-05C3-4648-ABCB-F25BC875C77C}" type="datetime1">
              <a:rPr lang="pl-PL" smtClean="0"/>
              <a:pPr/>
              <a:t>02.01.2024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6" name="Prostokąt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cxnSp>
        <p:nvCxnSpPr>
          <p:cNvPr id="7" name="Łącznik prosty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ostokąt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D6C040-6C40-4FE1-A91C-782E8F88FE59}" type="datetime1">
              <a:rPr lang="pl-PL" smtClean="0"/>
              <a:pPr/>
              <a:t>02.01.2024</a:t>
            </a:fld>
            <a:endParaRPr lang="pl-PL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cxnSp>
        <p:nvCxnSpPr>
          <p:cNvPr id="10" name="Łącznik prosty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F1E1EE-6F53-47AB-A934-DBB9363F4AE6}" type="datetime1">
              <a:rPr lang="pl-PL" smtClean="0"/>
              <a:pPr/>
              <a:t>02.01.2024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 smtClean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F116C8-0054-4794-B06D-CBA61F961298}" type="datetime1">
              <a:rPr lang="pl-PL" smtClean="0"/>
              <a:pPr/>
              <a:t>02.01.2024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  <p:cxnSp>
        <p:nvCxnSpPr>
          <p:cNvPr id="10" name="Łącznik prosty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3" name="Prostokąt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4" name="Łącznik prosty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16" name="Łącznik prosty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 dirty="0" smtClean="0"/>
              <a:t>Kliknij, aby edytować styl wzorca tytułu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 smtClean="0"/>
              <a:t>Kliknij, aby edytować style wzorców tekstu</a:t>
            </a:r>
          </a:p>
          <a:p>
            <a:pPr lvl="1" rtl="0"/>
            <a:r>
              <a:rPr lang="pl-PL" noProof="0" dirty="0" smtClean="0"/>
              <a:t>Drugi poziom</a:t>
            </a:r>
          </a:p>
          <a:p>
            <a:pPr lvl="2" rtl="0"/>
            <a:r>
              <a:rPr lang="pl-PL" noProof="0" dirty="0" smtClean="0"/>
              <a:t>Trzeci poziom</a:t>
            </a:r>
          </a:p>
          <a:p>
            <a:pPr lvl="3" rtl="0"/>
            <a:r>
              <a:rPr lang="pl-PL" noProof="0" dirty="0" smtClean="0"/>
              <a:t>Czwarty poziom</a:t>
            </a:r>
          </a:p>
          <a:p>
            <a:pPr lvl="4" rtl="0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513D91F-FF86-4B7D-8E15-3B9D5855F3A0}" type="datetime1">
              <a:rPr lang="pl-PL" smtClean="0"/>
              <a:pPr/>
              <a:t>02.01.2024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/>
              <p:cNvSpPr>
                <a:spLocks noGrp="1"/>
              </p:cNvSpPr>
              <p:nvPr>
                <p:ph type="ctrTitle"/>
              </p:nvPr>
            </p:nvSpPr>
            <p:spPr>
              <a:xfrm>
                <a:off x="2638028" y="908720"/>
                <a:ext cx="8856984" cy="3816424"/>
              </a:xfrm>
            </p:spPr>
            <p:txBody>
              <a:bodyPr rtlCol="0"/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Obliczanie wskaźnika uwarunkowania trójprzekątniowej, symetrycznej i rzeczywistej macierzy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b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Wskaźnik uwarunkowania definiujemy jako:</a:t>
                </a:r>
                <a:b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cond</m:t>
                      </m:r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A</m:t>
                          </m:r>
                        </m:e>
                      </m:d>
                      <m:r>
                        <a:rPr lang="pl-P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/>
                </a:r>
                <a:b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Do obliczenia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stosujemy metodę potęgową, a do obliczenia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- odwrotną metodę potęgową. </a:t>
                </a:r>
                <a: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/>
                </a:r>
                <a:b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Odpowiednie układy równań rozwiązujemy używając odbić </a:t>
                </a:r>
                <a:r>
                  <a:rPr lang="pl-PL" sz="2400" dirty="0" err="1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Householdera</a:t>
                </a: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/>
                </a:r>
                <a:b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Program ma działać poprawnie dla macierzy o rozmiarze do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200000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endParaRPr lang="pl-PL" sz="24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638028" y="908720"/>
                <a:ext cx="8856984" cy="3816424"/>
              </a:xfrm>
              <a:blipFill>
                <a:blip r:embed="rId3"/>
                <a:stretch>
                  <a:fillRect l="-1101" t="-479" r="-1445" b="-367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212645" y="5877272"/>
            <a:ext cx="6906103" cy="288032"/>
          </a:xfrm>
        </p:spPr>
        <p:txBody>
          <a:bodyPr rtlCol="0">
            <a:noAutofit/>
          </a:bodyPr>
          <a:lstStyle/>
          <a:p>
            <a:pPr rtl="0"/>
            <a:r>
              <a:rPr lang="pl-PL" sz="1600" dirty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Adam </a:t>
            </a:r>
            <a:r>
              <a:rPr lang="pl-PL" sz="1600" dirty="0" err="1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Grącikowski</a:t>
            </a:r>
            <a:r>
              <a:rPr lang="pl-PL" sz="1600" dirty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, 327350 - grupa 1, piątek 16:15 - projekt </a:t>
            </a:r>
            <a:r>
              <a:rPr lang="pl-PL" sz="1600" dirty="0" smtClean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2. </a:t>
            </a:r>
            <a:r>
              <a:rPr lang="pl-PL" sz="1600" dirty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zadanie </a:t>
            </a:r>
            <a:r>
              <a:rPr lang="pl-PL" sz="1600" dirty="0" smtClean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20.</a:t>
            </a:r>
            <a:endParaRPr lang="pl-PL" sz="1600" dirty="0">
              <a:solidFill>
                <a:schemeClr val="tx1">
                  <a:lumMod val="75000"/>
                </a:schemeClr>
              </a:solidFill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844824"/>
                <a:ext cx="8245392" cy="2836912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jest nieosobliwa, czyli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posiada najmniejszą co do modułu wartość własną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czyli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≥…≥</m:t>
                    </m:r>
                    <m:d>
                      <m:dPr>
                        <m:begChr m:val="|"/>
                        <m:endChr m:val="|"/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posiada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liniowo niezależnych wektorów własnych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844824"/>
                <a:ext cx="8245392" cy="2836912"/>
              </a:xfrm>
              <a:blipFill>
                <a:blip r:embed="rId2"/>
                <a:stretch>
                  <a:fillRect l="-961" t="-301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1593436" y="836712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Założenia</a:t>
            </a:r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4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1170" y="794458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Krok iteracyjny: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2778086" y="1916832"/>
                <a:ext cx="4011483" cy="553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(0)</m:t>
                          </m:r>
                        </m:sup>
                      </m:sSubSup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pl-PL" sz="2400" i="1">
                          <a:latin typeface="Cambria Math" panose="02040503050406030204" pitchFamily="18" charset="0"/>
                        </a:rPr>
                        <m:t>+ …+</m:t>
                      </m:r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(0)</m:t>
                          </m:r>
                        </m:sup>
                      </m:sSubSup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086" y="1916832"/>
                <a:ext cx="4011483" cy="5536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/>
              <p:cNvSpPr txBox="1"/>
              <p:nvPr/>
            </p:nvSpPr>
            <p:spPr>
              <a:xfrm>
                <a:off x="2850094" y="3959192"/>
                <a:ext cx="2677592" cy="453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  <m:sup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bSup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pl-PL" sz="2400" dirty="0"/>
              </a:p>
            </p:txBody>
          </p:sp>
        </mc:Choice>
        <mc:Fallback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094" y="3959192"/>
                <a:ext cx="2677592" cy="4533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/>
              <p:cNvSpPr txBox="1"/>
              <p:nvPr/>
            </p:nvSpPr>
            <p:spPr>
              <a:xfrm>
                <a:off x="2778086" y="2627580"/>
                <a:ext cx="2216441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pl-PL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r>
                                <a:rPr lang="pl-PL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086" y="2627580"/>
                <a:ext cx="2216441" cy="1367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pole tekstowe 2"/>
              <p:cNvSpPr txBox="1"/>
              <p:nvPr/>
            </p:nvSpPr>
            <p:spPr>
              <a:xfrm>
                <a:off x="1617935" y="5085184"/>
                <a:ext cx="845428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Do rozwiązywania układów równań liniowych wykorzystujemy metody oparte na rozkładach macierzy na czynniki lub przekształceniach ortogonalnych takich jak na przykład transformacje </a:t>
                </a:r>
                <a:r>
                  <a:rPr lang="pl-PL" sz="2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Householdera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lub rozkład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𝐿𝑈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pole tekstow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935" y="5085184"/>
                <a:ext cx="8454288" cy="1569660"/>
              </a:xfrm>
              <a:prstGeom prst="rect">
                <a:avLst/>
              </a:prstGeom>
              <a:blipFill>
                <a:blip r:embed="rId5"/>
                <a:stretch>
                  <a:fillRect l="-1081" t="-3101" b="-77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07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Warunek stopu: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772816"/>
                <a:ext cx="9782801" cy="280831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pl-PL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l-PL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dzie: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- przybliżenie wartości własnej w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-tym kroku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- parametr określający dokładność</a:t>
                </a:r>
              </a:p>
              <a:p>
                <a:pPr marL="0" indent="0">
                  <a:buNone/>
                </a:pPr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772816"/>
                <a:ext cx="9782801" cy="2808312"/>
              </a:xfrm>
              <a:blipFill>
                <a:blip r:embed="rId2"/>
                <a:stretch>
                  <a:fillRect l="-935" b="-173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69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991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Własności: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844824"/>
                <a:ext cx="9073008" cy="3528392"/>
              </a:xfrm>
            </p:spPr>
            <p:txBody>
              <a:bodyPr>
                <a:noAutofit/>
              </a:bodyPr>
              <a:lstStyle/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Odwrotna metoda potęgowa korzysta ze znanej własności mówiącej, że jeżeli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jest wartością własną nieosobliwej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  <m:r>
                          <m:rPr>
                            <m:nor/>
                          </m:rPr>
                          <a:rPr lang="pl-PL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jest wartością własną macierzy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l-PL" sz="240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A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Szybkość zbieżności metody potęgowej zależy od ilorazu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l-PL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Błąd przybliżenia maleje tak szybko, jak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Metoda potęgowa jest bardzo wolno zbieżna, jeżeli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844824"/>
                <a:ext cx="9073008" cy="3528392"/>
              </a:xfrm>
              <a:blipFill>
                <a:blip r:embed="rId2"/>
                <a:stretch>
                  <a:fillRect l="-873" t="-242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6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85900" y="3356992"/>
            <a:ext cx="8283272" cy="897273"/>
          </a:xfrm>
        </p:spPr>
        <p:txBody>
          <a:bodyPr>
            <a:normAutofit/>
          </a:bodyPr>
          <a:lstStyle/>
          <a:p>
            <a:r>
              <a:rPr lang="pl-PL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Transformacje </a:t>
            </a:r>
            <a:r>
              <a:rPr lang="pl-PL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Householdera</a:t>
            </a:r>
            <a:endParaRPr lang="pl-P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92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2132856"/>
                <a:ext cx="8496944" cy="23762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𝑢𝑢</m:t>
                          </m:r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dzie: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- niezerowy wektor, ortogonalny do hiperpłaszczyzny, 	  	  względem której ma nastąpić odbicie</a:t>
                </a:r>
              </a:p>
              <a:p>
                <a:pPr marL="0" indent="0">
                  <a:buNone/>
                </a:pPr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2132856"/>
                <a:ext cx="8496944" cy="2376264"/>
              </a:xfrm>
              <a:blipFill>
                <a:blip r:embed="rId2"/>
                <a:stretch>
                  <a:fillRect l="-107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Macierz </a:t>
            </a:r>
            <a:r>
              <a:rPr lang="pl-PL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Householdera</a:t>
            </a:r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92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3831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Własności: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844824"/>
                <a:ext cx="9505056" cy="3960440"/>
              </a:xfrm>
            </p:spPr>
            <p:txBody>
              <a:bodyPr>
                <a:noAutofit/>
              </a:bodyPr>
              <a:lstStyle/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jest Hermitowska, czyli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jest unitarna, czyli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(tym samym odwracalna).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Spektrum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pl-P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−1, 1</m:t>
                        </m:r>
                      </m:e>
                    </m:d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Wyznacznik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jest równy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Dla każdego wektora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pl-PL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mamy: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l-PL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𝐻𝑥</m:t>
                            </m:r>
                          </m:e>
                        </m:d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l-PL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Dla każdej macierzy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M</m:t>
                    </m:r>
                    <m:r>
                      <a:rPr lang="pl-PL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mamy: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l-PL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𝐻</m:t>
                            </m:r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</m:e>
                        </m:d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l-PL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</m:e>
                        </m:d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Dla każdej macierzy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M</m:t>
                    </m:r>
                    <m:r>
                      <a:rPr lang="pl-PL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mamy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𝑐𝑜𝑛𝑑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l-PL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𝐻𝑀</m:t>
                        </m:r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𝑐𝑜𝑛𝑑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l-PL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pl-PL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844824"/>
                <a:ext cx="9505056" cy="3960440"/>
              </a:xfrm>
              <a:blipFill>
                <a:blip r:embed="rId2"/>
                <a:stretch>
                  <a:fillRect l="-833" t="-215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50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88132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Zastosowanie: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88132" y="1844824"/>
                <a:ext cx="9782801" cy="1656184"/>
              </a:xfrm>
            </p:spPr>
            <p:txBody>
              <a:bodyPr>
                <a:noAutofit/>
              </a:bodyPr>
              <a:lstStyle/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Macierze </a:t>
                </a:r>
                <a:r>
                  <a:rPr lang="pl-PL" sz="2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Householdera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są często stosowane w implementacji rozkładu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Znane z geometrii optycznej (dział fizyki zajmujący się zjawiskami świetlnymi) prawo odbicia można opisać przy pomocy macierzy </a:t>
                </a:r>
                <a:r>
                  <a:rPr lang="pl-PL" sz="2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Householdera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8132" y="1844824"/>
                <a:ext cx="9782801" cy="1656184"/>
              </a:xfrm>
              <a:blipFill>
                <a:blip r:embed="rId2"/>
                <a:stretch>
                  <a:fillRect l="-873" t="-5166" r="-436" b="-442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1/10/Reflection_angles.svg/170px-Reflection_angl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172" y="3861048"/>
            <a:ext cx="2198108" cy="263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17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9916" y="787965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Zastosowanie dla macierzy </a:t>
            </a:r>
            <a:r>
              <a:rPr lang="pl-PL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trójdiagonalnych</a:t>
            </a:r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Obraz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1556792"/>
            <a:ext cx="8969632" cy="511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1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Zastosowanie dla macierzy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trójdiagonalnych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701924" y="1700808"/>
                <a:ext cx="4608512" cy="187220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Odbicia </a:t>
                </a:r>
                <a:r>
                  <a:rPr lang="pl-PL" sz="2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Householdera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stosujemy w celu przekształcenia macierzy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do 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górnej 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macierzy trójkątnej </a:t>
                </a:r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wykonujemy to w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krokach).</a:t>
                </a:r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1924" y="1700808"/>
                <a:ext cx="4608512" cy="1872208"/>
              </a:xfrm>
              <a:blipFill>
                <a:blip r:embed="rId2"/>
                <a:stretch>
                  <a:fillRect l="-1984" t="-4560" r="-18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36" y="1844824"/>
            <a:ext cx="4785145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6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80263" y="692696"/>
            <a:ext cx="9782801" cy="652933"/>
          </a:xfrm>
        </p:spPr>
        <p:txBody>
          <a:bodyPr rtlCol="0">
            <a:normAutofit/>
          </a:bodyPr>
          <a:lstStyle/>
          <a:p>
            <a:pPr rtl="0"/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Stosowane oznaczenia: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/>
              <p:cNvSpPr txBox="1"/>
              <p:nvPr/>
            </p:nvSpPr>
            <p:spPr>
              <a:xfrm>
                <a:off x="1593436" y="1772816"/>
                <a:ext cx="8208979" cy="452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- 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macierz,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pl-P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- wartość własna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  wyznaczona przy pomocy metody potęgowej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- wartość własna 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wyznaczona </a:t>
                </a:r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przy pomocy 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odwrotnej metody potęgowej</a:t>
                </a:r>
              </a:p>
              <a:p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	- wektor własny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- wektor unormowany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- norma wektora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- sprzężenie hermitowskie </a:t>
                </a:r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wektora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- 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macierz odwrotna do nieosobliwej macierzy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- macierz </a:t>
                </a:r>
                <a:r>
                  <a:rPr lang="pl-PL" sz="2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Householdera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- 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macierz jednostkowa,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sz="2400" i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6" y="1772816"/>
                <a:ext cx="8208979" cy="4524315"/>
              </a:xfrm>
              <a:prstGeom prst="rect">
                <a:avLst/>
              </a:prstGeom>
              <a:blipFill>
                <a:blip r:embed="rId3"/>
                <a:stretch>
                  <a:fillRect l="-223" t="-1078" r="-223" b="-21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15211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Zastosowanie dla macierzy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trójdiagonalnych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615211" y="1960240"/>
            <a:ext cx="8605432" cy="820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 każdej iteracji odwrotnej metody potęgowej rozwiązujemy układ równań liniowych: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727" y="3068960"/>
            <a:ext cx="39624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8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8613" y="3284984"/>
            <a:ext cx="8283272" cy="681248"/>
          </a:xfrm>
        </p:spPr>
        <p:txBody>
          <a:bodyPr>
            <a:normAutofit/>
          </a:bodyPr>
          <a:lstStyle/>
          <a:p>
            <a:r>
              <a:rPr lang="pl-PL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Eksperyment numeryczny</a:t>
            </a:r>
            <a:endParaRPr lang="pl-P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98613" y="4259997"/>
            <a:ext cx="7304111" cy="825188"/>
          </a:xfrm>
        </p:spPr>
        <p:txBody>
          <a:bodyPr>
            <a:normAutofit/>
          </a:bodyPr>
          <a:lstStyle/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Porównanie metod rozwiązywania układów równań </a:t>
            </a:r>
            <a:r>
              <a:rPr lang="pl-P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liniowych w 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odwrotnej metodzie potęgowej.</a:t>
            </a:r>
          </a:p>
        </p:txBody>
      </p:sp>
    </p:spTree>
    <p:extLst>
      <p:ext uri="{BB962C8B-B14F-4D97-AF65-F5344CB8AC3E}">
        <p14:creationId xmlns:p14="http://schemas.microsoft.com/office/powerpoint/2010/main" val="334989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/>
              <p:cNvSpPr>
                <a:spLocks noGrp="1"/>
              </p:cNvSpPr>
              <p:nvPr>
                <p:ph type="title"/>
              </p:nvPr>
            </p:nvSpPr>
            <p:spPr>
              <a:xfrm>
                <a:off x="1593436" y="759843"/>
                <a:ext cx="9782801" cy="580925"/>
              </a:xfrm>
            </p:spPr>
            <p:txBody>
              <a:bodyPr>
                <a:normAutofit/>
              </a:bodyPr>
              <a:lstStyle/>
              <a:p>
                <a:r>
                  <a:rPr lang="pl-PL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Rozkład </a:t>
                </a:r>
                <a14:m>
                  <m:oMath xmlns:m="http://schemas.openxmlformats.org/officeDocument/2006/math">
                    <m:r>
                      <a:rPr lang="pl-PL" sz="3200" i="1" dirty="0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pl-PL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pl-PL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93436" y="759843"/>
                <a:ext cx="9782801" cy="580925"/>
              </a:xfrm>
              <a:blipFill>
                <a:blip r:embed="rId2"/>
                <a:stretch>
                  <a:fillRect l="-1558" t="-12632" b="-3578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3124944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Odwrotna metoda potęgowa zakłada, że macierz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jest nieosobliwa, </a:t>
                </a:r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czyli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 sz="240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Dzięki temu założeniu, do rozwiązywania układów równań możemy wykorzystać rozkład </a:t>
                </a:r>
                <a14:m>
                  <m:oMath xmlns:m="http://schemas.openxmlformats.org/officeDocument/2006/math">
                    <m:r>
                      <a:rPr lang="pl-PL" sz="2400" i="1" dirty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oparty na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 panose="02040503050406030204" pitchFamily="18" charset="0"/>
                      </a:rPr>
                      <m:t>𝐺𝐸𝑃𝑃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Koszt rozkładu </a:t>
                </a:r>
                <a14:m>
                  <m:oMath xmlns:m="http://schemas.openxmlformats.org/officeDocument/2006/math">
                    <m:r>
                      <a:rPr lang="pl-PL" sz="2400" i="1" dirty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operacji arytmetycznych.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Dzięki temu, rozwiązanie pojedynczego układu równań wymaga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operacji arytmetycznych. </a:t>
                </a:r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3124944"/>
              </a:xfrm>
              <a:blipFill>
                <a:blip r:embed="rId3"/>
                <a:stretch>
                  <a:fillRect l="-810" t="-273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45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/>
              <p:cNvSpPr>
                <a:spLocks noGrp="1"/>
              </p:cNvSpPr>
              <p:nvPr>
                <p:ph type="title"/>
              </p:nvPr>
            </p:nvSpPr>
            <p:spPr>
              <a:xfrm>
                <a:off x="1629916" y="548680"/>
                <a:ext cx="9253504" cy="879797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Porównanie czasu obliczeniowego dla macierzy o rozmiarze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 panose="02040503050406030204" pitchFamily="18" charset="0"/>
                      </a:rPr>
                      <m:t>200000</m:t>
                    </m:r>
                    <m:r>
                      <a:rPr lang="pl-PL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sz="2400" i="1" dirty="0">
                        <a:latin typeface="Cambria Math" panose="02040503050406030204" pitchFamily="18" charset="0"/>
                      </a:rPr>
                      <m:t>200000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29916" y="548680"/>
                <a:ext cx="9253504" cy="879797"/>
              </a:xfrm>
              <a:blipFill>
                <a:blip r:embed="rId2"/>
                <a:stretch>
                  <a:fillRect l="-988" b="-1597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536" y="1556792"/>
            <a:ext cx="8972523" cy="46915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2638028" y="6237312"/>
                <a:ext cx="79928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Wykres przedstawia czas wykonania odwrotnej metody potęgowej dla macierzy o rozmiarze </a:t>
                </a:r>
                <a14:m>
                  <m:oMath xmlns:m="http://schemas.openxmlformats.org/officeDocument/2006/math">
                    <m:r>
                      <a:rPr lang="pl-PL" sz="1200" i="1" dirty="0">
                        <a:latin typeface="Cambria Math" panose="02040503050406030204" pitchFamily="18" charset="0"/>
                      </a:rPr>
                      <m:t>200000</m:t>
                    </m:r>
                    <m:r>
                      <a:rPr lang="pl-PL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sz="1200" i="1" dirty="0">
                        <a:latin typeface="Cambria Math" panose="02040503050406030204" pitchFamily="18" charset="0"/>
                      </a:rPr>
                      <m:t>200000</m:t>
                    </m:r>
                  </m:oMath>
                </a14:m>
                <a:r>
                  <a:rPr lang="pl-PL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 funkcji zadanej liczby iteracji </a:t>
                </a:r>
                <a14:m>
                  <m:oMath xmlns:m="http://schemas.openxmlformats.org/officeDocument/2006/math">
                    <m:r>
                      <a:rPr lang="pl-PL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pl-PL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028" y="6237312"/>
                <a:ext cx="7992888" cy="461665"/>
              </a:xfrm>
              <a:prstGeom prst="rect">
                <a:avLst/>
              </a:prstGeom>
              <a:blipFill>
                <a:blip r:embed="rId4"/>
                <a:stretch>
                  <a:fillRect l="-76" b="-921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22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/>
              <p:cNvSpPr>
                <a:spLocks noGrp="1"/>
              </p:cNvSpPr>
              <p:nvPr>
                <p:ph type="title"/>
              </p:nvPr>
            </p:nvSpPr>
            <p:spPr>
              <a:xfrm>
                <a:off x="1593436" y="764704"/>
                <a:ext cx="10045592" cy="508917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Porównanie dokładności rozwiązań poprzez obliczanie normy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93436" y="764704"/>
                <a:ext cx="10045592" cy="508917"/>
              </a:xfrm>
              <a:blipFill>
                <a:blip r:embed="rId2"/>
                <a:stretch>
                  <a:fillRect l="-910" b="-2738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059" y="1484784"/>
            <a:ext cx="9053553" cy="46791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/>
              <p:cNvSpPr txBox="1"/>
              <p:nvPr/>
            </p:nvSpPr>
            <p:spPr>
              <a:xfrm>
                <a:off x="3028451" y="6309320"/>
                <a:ext cx="6912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Wykres przedstawia wartość normy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l-PL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200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pl-PL" sz="12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pl-PL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l-PL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 funkcji rozmiaru </a:t>
                </a:r>
                <a14:m>
                  <m:oMath xmlns:m="http://schemas.openxmlformats.org/officeDocument/2006/math">
                    <m:r>
                      <a:rPr lang="pl-PL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macierzy układu dla rozkładu </a:t>
                </a:r>
                <a14:m>
                  <m:oMath xmlns:m="http://schemas.openxmlformats.org/officeDocument/2006/math">
                    <m:r>
                      <a:rPr lang="pl-PL" sz="1200" i="1" dirty="0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pl-PL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 transformacji </a:t>
                </a:r>
                <a:r>
                  <a:rPr lang="pl-PL" sz="12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Householdera</a:t>
                </a:r>
                <a:r>
                  <a:rPr lang="pl-PL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pl-PL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pole tekstow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451" y="6309320"/>
                <a:ext cx="6912768" cy="461665"/>
              </a:xfrm>
              <a:prstGeom prst="rect">
                <a:avLst/>
              </a:prstGeom>
              <a:blipFill>
                <a:blip r:embed="rId4"/>
                <a:stretch>
                  <a:fillRect l="-88" t="-1316" b="-921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96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652933"/>
          </a:xfrm>
        </p:spPr>
        <p:txBody>
          <a:bodyPr/>
          <a:lstStyle/>
          <a:p>
            <a:r>
              <a:rPr lang="pl-PL" dirty="0" smtClean="0">
                <a:latin typeface="Calibri" panose="020F0502020204030204" pitchFamily="34" charset="0"/>
                <a:cs typeface="Calibri" panose="020F0502020204030204" pitchFamily="34" charset="0"/>
              </a:rPr>
              <a:t>Wnioski:</a:t>
            </a:r>
            <a:endParaRPr lang="pl-P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2620888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Implementacja rozkładu LU była dla mnie znacząco prostsza niż implementacja transformacji </a:t>
                </a:r>
                <a:r>
                  <a:rPr lang="pl-PL" sz="2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Householdera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Czas obliczeniowy dla rozkład LU jest średnio dwukrotnie krótszy niż czas obliczeniowy transformacji </a:t>
                </a:r>
                <a:r>
                  <a:rPr lang="pl-PL" sz="2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Householdera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Rozkład LU wydaje się dawać średnio mniejszy błąd w postaci normy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2620888"/>
              </a:xfrm>
              <a:blipFill>
                <a:blip r:embed="rId2"/>
                <a:stretch>
                  <a:fillRect l="-810" t="-326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1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428669" y="2780928"/>
            <a:ext cx="8329031" cy="1499399"/>
          </a:xfrm>
        </p:spPr>
        <p:txBody>
          <a:bodyPr/>
          <a:lstStyle/>
          <a:p>
            <a:r>
              <a:rPr lang="pl-PL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Idea zaimplementowanych metod numerycznych</a:t>
            </a:r>
            <a:endParaRPr lang="pl-P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1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8613" y="3356991"/>
            <a:ext cx="8283272" cy="897273"/>
          </a:xfrm>
        </p:spPr>
        <p:txBody>
          <a:bodyPr>
            <a:normAutofit/>
          </a:bodyPr>
          <a:lstStyle/>
          <a:p>
            <a:r>
              <a:rPr lang="pl-PL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Metoda Potęgowa</a:t>
            </a:r>
            <a:endParaRPr lang="pl-P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3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844824"/>
                <a:ext cx="7957360" cy="2836912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posiada dominującą wartość własną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czyli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 …≥</m:t>
                    </m:r>
                    <m:d>
                      <m:dPr>
                        <m:begChr m:val="|"/>
                        <m:endChr m:val="|"/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posiada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liniowo niezależnych wektorów własnych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Dla wektora początkowego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Sup>
                      <m:sSubSupPr>
                        <m:ctrlP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 …+</m:t>
                    </m:r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zachodzi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r>
                      <a:rPr lang="pl-P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844824"/>
                <a:ext cx="7957360" cy="2836912"/>
              </a:xfrm>
              <a:blipFill>
                <a:blip r:embed="rId2"/>
                <a:stretch>
                  <a:fillRect l="-995" t="-301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Założenia</a:t>
            </a:r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991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Krok iteracyjny: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2782044" y="2060848"/>
                <a:ext cx="5490990" cy="553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2400" i="1">
                        <a:latin typeface="Cambria Math" panose="02040503050406030204" pitchFamily="18" charset="0"/>
                      </a:rPr>
                      <m:t>+ …+</m:t>
                    </m:r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2400" dirty="0" smtClean="0"/>
                  <a:t>,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≠0</m:t>
                    </m:r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2060848"/>
                <a:ext cx="5490990" cy="553613"/>
              </a:xfrm>
              <a:prstGeom prst="rect">
                <a:avLst/>
              </a:prstGeom>
              <a:blipFill>
                <a:blip r:embed="rId2"/>
                <a:stretch>
                  <a:fillRect b="-2087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/>
              <p:cNvSpPr txBox="1"/>
              <p:nvPr/>
            </p:nvSpPr>
            <p:spPr>
              <a:xfrm>
                <a:off x="2854052" y="4103208"/>
                <a:ext cx="2602572" cy="453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pl-PL" sz="2400" dirty="0"/>
              </a:p>
            </p:txBody>
          </p:sp>
        </mc:Choice>
        <mc:Fallback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052" y="4103208"/>
                <a:ext cx="2602572" cy="4533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/>
              <p:cNvSpPr txBox="1"/>
              <p:nvPr/>
            </p:nvSpPr>
            <p:spPr>
              <a:xfrm>
                <a:off x="2782044" y="2771596"/>
                <a:ext cx="2213235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pl-PL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r>
                                <a:rPr lang="pl-PL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pl-PL" sz="24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2771596"/>
                <a:ext cx="2213235" cy="1367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Warunek stopu: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772816"/>
                <a:ext cx="9782801" cy="280831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pl-PL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l-PL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dzie: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- przybliżenie wartości własnej w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-tym kroku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- parametr określający dokładność</a:t>
                </a:r>
              </a:p>
              <a:p>
                <a:pPr marL="0" indent="0">
                  <a:buNone/>
                </a:pPr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772816"/>
                <a:ext cx="9782801" cy="2808312"/>
              </a:xfrm>
              <a:blipFill>
                <a:blip r:embed="rId2"/>
                <a:stretch>
                  <a:fillRect l="-935" b="-217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86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09997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Własności: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844824"/>
                <a:ext cx="9001000" cy="2376264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Szybkość zbieżności metody potęgowej zależy od ilorazu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l-PL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Błąd przybliżenia maleje tak szybko, jak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Metoda potęgowa jest bardzo wolno zbieżna, jeżeli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844824"/>
                <a:ext cx="9001000" cy="2376264"/>
              </a:xfrm>
              <a:blipFill>
                <a:blip r:embed="rId2"/>
                <a:stretch>
                  <a:fillRect l="-88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3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85900" y="3356992"/>
            <a:ext cx="8283272" cy="897273"/>
          </a:xfrm>
        </p:spPr>
        <p:txBody>
          <a:bodyPr>
            <a:normAutofit/>
          </a:bodyPr>
          <a:lstStyle/>
          <a:p>
            <a:r>
              <a:rPr lang="pl-PL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Odwrotna Metoda Potęgowa</a:t>
            </a:r>
            <a:endParaRPr lang="pl-P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matyk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9_TF02787947.potx" id="{8682BD3A-B4AE-40B7-A24E-776BF3F1C34C}" vid="{1D4AD935-C8E4-41ED-AB2B-F4B9574EA3E2}"/>
    </a:ext>
  </a:extLst>
</a:theme>
</file>

<file path=ppt/theme/theme2.xml><?xml version="1.0" encoding="utf-8"?>
<a:theme xmlns:a="http://schemas.openxmlformats.org/drawingml/2006/main" name="Motyw pakietu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związana z edukacją matematyczną, z symbolem Pi (panoramiczna)</Template>
  <TotalTime>988</TotalTime>
  <Words>1599</Words>
  <Application>Microsoft Office PowerPoint</Application>
  <PresentationFormat>Niestandardowy</PresentationFormat>
  <Paragraphs>92</Paragraphs>
  <Slides>25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Euphemia</vt:lpstr>
      <vt:lpstr>Matematyka 16:9</vt:lpstr>
      <vt:lpstr>Obliczanie wskaźnika uwarunkowania trójprzekątniowej, symetrycznej i rzeczywistej macierzy A. Wskaźnik uwarunkowania definiujemy jako: cond(A)=|λ_max |/|λ_min |  Do obliczenia λ_max stosujemy metodę potęgową, a do obliczenia λ_min - odwrotną metodę potęgową.  Odpowiednie układy równań rozwiązujemy używając odbić Householdera. Program ma działać poprawnie dla macierzy o rozmiarze do 200000.</vt:lpstr>
      <vt:lpstr>Stosowane oznaczenia:</vt:lpstr>
      <vt:lpstr>Idea zaimplementowanych metod numerycznych</vt:lpstr>
      <vt:lpstr>Metoda Potęgowa</vt:lpstr>
      <vt:lpstr>Założenia:</vt:lpstr>
      <vt:lpstr>Krok iteracyjny:</vt:lpstr>
      <vt:lpstr>Warunek stopu:</vt:lpstr>
      <vt:lpstr>Własności:</vt:lpstr>
      <vt:lpstr>Odwrotna Metoda Potęgowa</vt:lpstr>
      <vt:lpstr>Założenia:</vt:lpstr>
      <vt:lpstr>Krok iteracyjny:</vt:lpstr>
      <vt:lpstr>Warunek stopu:</vt:lpstr>
      <vt:lpstr>Własności:</vt:lpstr>
      <vt:lpstr>Transformacje Householdera</vt:lpstr>
      <vt:lpstr>Macierz Householdera:</vt:lpstr>
      <vt:lpstr>Własności:</vt:lpstr>
      <vt:lpstr>Zastosowanie:</vt:lpstr>
      <vt:lpstr>Zastosowanie dla macierzy trójdiagonalnych:</vt:lpstr>
      <vt:lpstr>Zastosowanie dla macierzy trójdiagonalnych:</vt:lpstr>
      <vt:lpstr>Zastosowanie dla macierzy trójdiagonalnych:</vt:lpstr>
      <vt:lpstr>Eksperyment numeryczny</vt:lpstr>
      <vt:lpstr>Rozkład LU:</vt:lpstr>
      <vt:lpstr>Porównanie czasu obliczeniowego dla macierzy o rozmiarze 200000×200000:</vt:lpstr>
      <vt:lpstr>Porównanie dokładności rozwiązań poprzez obliczanie normy ‖Ax-b‖:</vt:lpstr>
      <vt:lpstr>Wnioski: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Układ Tytuł</dc:title>
  <dc:creator>AG</dc:creator>
  <cp:lastModifiedBy>AG</cp:lastModifiedBy>
  <cp:revision>124</cp:revision>
  <dcterms:created xsi:type="dcterms:W3CDTF">2023-11-06T19:47:00Z</dcterms:created>
  <dcterms:modified xsi:type="dcterms:W3CDTF">2024-01-02T15:58:41Z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