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58" r:id="rId5"/>
    <p:sldId id="299" r:id="rId6"/>
    <p:sldId id="259" r:id="rId7"/>
    <p:sldId id="261" r:id="rId8"/>
    <p:sldId id="262" r:id="rId9"/>
    <p:sldId id="300" r:id="rId10"/>
    <p:sldId id="260" r:id="rId11"/>
    <p:sldId id="263" r:id="rId12"/>
    <p:sldId id="264" r:id="rId13"/>
    <p:sldId id="285" r:id="rId14"/>
    <p:sldId id="265" r:id="rId15"/>
    <p:sldId id="266" r:id="rId16"/>
    <p:sldId id="267" r:id="rId17"/>
    <p:sldId id="268" r:id="rId18"/>
    <p:sldId id="269" r:id="rId19"/>
    <p:sldId id="270" r:id="rId20"/>
    <p:sldId id="271" r:id="rId21"/>
    <p:sldId id="273" r:id="rId22"/>
    <p:sldId id="272" r:id="rId23"/>
    <p:sldId id="286" r:id="rId24"/>
    <p:sldId id="274" r:id="rId25"/>
    <p:sldId id="287" r:id="rId26"/>
    <p:sldId id="290" r:id="rId27"/>
    <p:sldId id="296" r:id="rId28"/>
    <p:sldId id="297" r:id="rId29"/>
    <p:sldId id="275" r:id="rId30"/>
    <p:sldId id="289" r:id="rId31"/>
    <p:sldId id="284" r:id="rId32"/>
    <p:sldId id="276" r:id="rId33"/>
    <p:sldId id="277" r:id="rId34"/>
    <p:sldId id="283" r:id="rId35"/>
    <p:sldId id="278" r:id="rId36"/>
    <p:sldId id="282" r:id="rId37"/>
    <p:sldId id="292" r:id="rId38"/>
    <p:sldId id="293" r:id="rId39"/>
    <p:sldId id="294" r:id="rId40"/>
    <p:sldId id="291" r:id="rId41"/>
    <p:sldId id="279" r:id="rId42"/>
    <p:sldId id="280" r:id="rId43"/>
    <p:sldId id="28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Grbac" initials="AG" lastIdx="1" clrIdx="0">
    <p:extLst>
      <p:ext uri="{19B8F6BF-5375-455C-9EA6-DF929625EA0E}">
        <p15:presenceInfo xmlns:p15="http://schemas.microsoft.com/office/powerpoint/2012/main" userId="bf251c0310e24f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0C-4FBB-B810-D97174AA6A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0C-4FBB-B810-D97174AA6ADF}"/>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Sheet1!$A$1:$A$2</c:f>
              <c:strCache>
                <c:ptCount val="2"/>
                <c:pt idx="0">
                  <c:v>Single Visits</c:v>
                </c:pt>
                <c:pt idx="1">
                  <c:v>Multiple Visits</c:v>
                </c:pt>
              </c:strCache>
            </c:strRef>
          </c:cat>
          <c:val>
            <c:numRef>
              <c:f>Sheet1!$B$1:$B$2</c:f>
              <c:numCache>
                <c:formatCode>General</c:formatCode>
                <c:ptCount val="2"/>
                <c:pt idx="0">
                  <c:v>153390</c:v>
                </c:pt>
                <c:pt idx="1">
                  <c:v>356637</c:v>
                </c:pt>
              </c:numCache>
            </c:numRef>
          </c:val>
          <c:extLst>
            <c:ext xmlns:c16="http://schemas.microsoft.com/office/drawing/2014/chart" uri="{C3380CC4-5D6E-409C-BE32-E72D297353CC}">
              <c16:uniqueId val="{00000004-B40C-4FBB-B810-D97174AA6AD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Sheet2!$A$1:$A$3</c:f>
              <c:strCache>
                <c:ptCount val="3"/>
                <c:pt idx="0">
                  <c:v>Sweet</c:v>
                </c:pt>
                <c:pt idx="1">
                  <c:v>Savoury</c:v>
                </c:pt>
                <c:pt idx="2">
                  <c:v>Both</c:v>
                </c:pt>
              </c:strCache>
            </c:strRef>
          </c:cat>
          <c:val>
            <c:numRef>
              <c:f>Sheet2!$B$1:$B$3</c:f>
              <c:numCache>
                <c:formatCode>General</c:formatCode>
                <c:ptCount val="3"/>
                <c:pt idx="0">
                  <c:v>48971</c:v>
                </c:pt>
                <c:pt idx="1">
                  <c:v>226630</c:v>
                </c:pt>
                <c:pt idx="2">
                  <c:v>234426</c:v>
                </c:pt>
              </c:numCache>
            </c:numRef>
          </c:val>
          <c:extLst>
            <c:ext xmlns:c16="http://schemas.microsoft.com/office/drawing/2014/chart" uri="{C3380CC4-5D6E-409C-BE32-E72D297353CC}">
              <c16:uniqueId val="{00000000-BA0F-43AD-A7FF-85CE778354E5}"/>
            </c:ext>
          </c:extLst>
        </c:ser>
        <c:dLbls>
          <c:showLegendKey val="0"/>
          <c:showVal val="0"/>
          <c:showCatName val="0"/>
          <c:showSerName val="0"/>
          <c:showPercent val="0"/>
          <c:showBubbleSize val="0"/>
        </c:dLbls>
        <c:gapWidth val="38"/>
        <c:axId val="422848176"/>
        <c:axId val="440079096"/>
      </c:barChart>
      <c:catAx>
        <c:axId val="4228481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0079096"/>
        <c:crosses val="autoZero"/>
        <c:auto val="1"/>
        <c:lblAlgn val="ctr"/>
        <c:lblOffset val="100"/>
        <c:noMultiLvlLbl val="0"/>
      </c:catAx>
      <c:valAx>
        <c:axId val="440079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2848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20-4607-B217-E266646F4C1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20-4607-B217-E266646F4C1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520-4607-B217-E266646F4C1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520-4607-B217-E266646F4C1C}"/>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Sheet3!$A$1:$A$4</c:f>
              <c:strCache>
                <c:ptCount val="4"/>
                <c:pt idx="0">
                  <c:v>Pasta</c:v>
                </c:pt>
                <c:pt idx="1">
                  <c:v>Pasta Sauce</c:v>
                </c:pt>
                <c:pt idx="2">
                  <c:v>Syrups</c:v>
                </c:pt>
                <c:pt idx="3">
                  <c:v>Pancake Mixes</c:v>
                </c:pt>
              </c:strCache>
            </c:strRef>
          </c:cat>
          <c:val>
            <c:numRef>
              <c:f>Sheet3!$C$1:$C$4</c:f>
              <c:numCache>
                <c:formatCode>0%</c:formatCode>
                <c:ptCount val="4"/>
                <c:pt idx="0">
                  <c:v>0.46318485015258953</c:v>
                </c:pt>
                <c:pt idx="1">
                  <c:v>0.3719142643119917</c:v>
                </c:pt>
                <c:pt idx="2">
                  <c:v>0.11656261701867331</c:v>
                </c:pt>
                <c:pt idx="3">
                  <c:v>4.8338268516745456E-2</c:v>
                </c:pt>
              </c:numCache>
            </c:numRef>
          </c:val>
          <c:extLst>
            <c:ext xmlns:c16="http://schemas.microsoft.com/office/drawing/2014/chart" uri="{C3380CC4-5D6E-409C-BE32-E72D297353CC}">
              <c16:uniqueId val="{00000008-5520-4607-B217-E266646F4C1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Sheet1!$A$1:$A$4</cx:f>
        <cx:lvl ptCount="4">
          <cx:pt idx="0">Active Customers 
@ Year 1 End</cx:pt>
          <cx:pt idx="1">Lost Customers 
Year 2</cx:pt>
          <cx:pt idx="2">New Customers
Year 2</cx:pt>
          <cx:pt idx="3">Active Customers 
@ Year 2 End</cx:pt>
        </cx:lvl>
      </cx:strDim>
      <cx:numDim type="val">
        <cx:f>Sheet1!$B$1:$B$4</cx:f>
        <cx:lvl ptCount="4" formatCode="General">
          <cx:pt idx="0">364141</cx:pt>
          <cx:pt idx="1">-126480</cx:pt>
          <cx:pt idx="2">145886</cx:pt>
          <cx:pt idx="3">383547</cx:pt>
        </cx:lvl>
      </cx:numDim>
    </cx:data>
  </cx:chartData>
  <cx:chart>
    <cx:plotArea>
      <cx:plotAreaRegion>
        <cx:series layoutId="waterfall" uniqueId="{D3037866-7817-45C2-B1FF-196918D0A82D}">
          <cx:dataLabels pos="outEnd">
            <cx:visibility seriesName="0" categoryName="0" value="1"/>
          </cx:dataLabels>
          <cx:dataId val="0"/>
          <cx:layoutPr>
            <cx:subtotals>
              <cx:idx val="0"/>
              <cx:idx val="3"/>
            </cx:subtotals>
          </cx:layoutPr>
        </cx:series>
      </cx:plotAreaRegion>
      <cx:axis id="0">
        <cx:catScaling gapWidth="0.5"/>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BE96B-BFB1-4C45-A7FD-BFA0C7CD4A47}" type="doc">
      <dgm:prSet loTypeId="urn:microsoft.com/office/officeart/2005/8/layout/process1" loCatId="process" qsTypeId="urn:microsoft.com/office/officeart/2005/8/quickstyle/simple1" qsCatId="simple" csTypeId="urn:microsoft.com/office/officeart/2005/8/colors/accent1_2" csCatId="accent1" phldr="1"/>
      <dgm:spPr/>
    </dgm:pt>
    <dgm:pt modelId="{9855812F-2685-4B54-B0A1-94DA90844FFF}">
      <dgm:prSet phldrT="[Text]"/>
      <dgm:spPr/>
      <dgm:t>
        <a:bodyPr/>
        <a:lstStyle/>
        <a:p>
          <a:r>
            <a:rPr lang="en-AU" dirty="0"/>
            <a:t>Step 1:</a:t>
          </a:r>
        </a:p>
      </dgm:t>
    </dgm:pt>
    <dgm:pt modelId="{CBE54631-725C-4951-8FF5-97948268D1EA}" type="parTrans" cxnId="{212556E7-4229-46E2-ABF9-5F2650DEA2B5}">
      <dgm:prSet/>
      <dgm:spPr/>
      <dgm:t>
        <a:bodyPr/>
        <a:lstStyle/>
        <a:p>
          <a:endParaRPr lang="en-AU"/>
        </a:p>
      </dgm:t>
    </dgm:pt>
    <dgm:pt modelId="{DABD99DE-DB20-4909-99F7-86E8B458D3B1}" type="sibTrans" cxnId="{212556E7-4229-46E2-ABF9-5F2650DEA2B5}">
      <dgm:prSet/>
      <dgm:spPr/>
      <dgm:t>
        <a:bodyPr/>
        <a:lstStyle/>
        <a:p>
          <a:endParaRPr lang="en-AU"/>
        </a:p>
      </dgm:t>
    </dgm:pt>
    <dgm:pt modelId="{2B10EEE6-F3A9-4E6C-9C5A-07FEC7CCF690}">
      <dgm:prSet phldrT="[Text]"/>
      <dgm:spPr/>
      <dgm:t>
        <a:bodyPr/>
        <a:lstStyle/>
        <a:p>
          <a:r>
            <a:rPr lang="en-AU" dirty="0"/>
            <a:t>Step 2:</a:t>
          </a:r>
        </a:p>
      </dgm:t>
    </dgm:pt>
    <dgm:pt modelId="{0AFE6276-209A-4D8A-BCA4-680DE9B206C0}" type="parTrans" cxnId="{71FD77AF-88E3-4B6C-9D12-4DD02EC18A6A}">
      <dgm:prSet/>
      <dgm:spPr/>
      <dgm:t>
        <a:bodyPr/>
        <a:lstStyle/>
        <a:p>
          <a:endParaRPr lang="en-AU"/>
        </a:p>
      </dgm:t>
    </dgm:pt>
    <dgm:pt modelId="{87F97E8B-ECE5-4A15-8F61-0DA528E32967}" type="sibTrans" cxnId="{71FD77AF-88E3-4B6C-9D12-4DD02EC18A6A}">
      <dgm:prSet/>
      <dgm:spPr/>
      <dgm:t>
        <a:bodyPr/>
        <a:lstStyle/>
        <a:p>
          <a:endParaRPr lang="en-AU"/>
        </a:p>
      </dgm:t>
    </dgm:pt>
    <dgm:pt modelId="{4DF14C8B-F9FF-4731-9B2E-3DB9B1F7AD68}">
      <dgm:prSet phldrT="[Text]"/>
      <dgm:spPr/>
      <dgm:t>
        <a:bodyPr/>
        <a:lstStyle/>
        <a:p>
          <a:r>
            <a:rPr lang="en-AU" dirty="0"/>
            <a:t>EDA</a:t>
          </a:r>
        </a:p>
      </dgm:t>
    </dgm:pt>
    <dgm:pt modelId="{C18A5600-EA08-480B-819B-BD30FF44F72D}" type="parTrans" cxnId="{7BA285C8-89A4-4E85-98E4-411B00ECEFC8}">
      <dgm:prSet/>
      <dgm:spPr/>
      <dgm:t>
        <a:bodyPr/>
        <a:lstStyle/>
        <a:p>
          <a:endParaRPr lang="en-AU"/>
        </a:p>
      </dgm:t>
    </dgm:pt>
    <dgm:pt modelId="{B6D287A5-DD91-4758-95DA-D6BA0BC66477}" type="sibTrans" cxnId="{7BA285C8-89A4-4E85-98E4-411B00ECEFC8}">
      <dgm:prSet/>
      <dgm:spPr/>
      <dgm:t>
        <a:bodyPr/>
        <a:lstStyle/>
        <a:p>
          <a:endParaRPr lang="en-AU"/>
        </a:p>
      </dgm:t>
    </dgm:pt>
    <dgm:pt modelId="{82818275-469B-4D8A-BF12-5A2AA3C3ABBE}">
      <dgm:prSet phldrT="[Text]"/>
      <dgm:spPr/>
      <dgm:t>
        <a:bodyPr/>
        <a:lstStyle/>
        <a:p>
          <a:r>
            <a:rPr lang="en-AU" dirty="0"/>
            <a:t>Fix Data Quality</a:t>
          </a:r>
        </a:p>
      </dgm:t>
    </dgm:pt>
    <dgm:pt modelId="{457FC317-F893-4072-8047-9CA4AF2EEB8B}" type="parTrans" cxnId="{C3B3F068-AD91-475E-8AA3-196281737E62}">
      <dgm:prSet/>
      <dgm:spPr/>
      <dgm:t>
        <a:bodyPr/>
        <a:lstStyle/>
        <a:p>
          <a:endParaRPr lang="en-AU"/>
        </a:p>
      </dgm:t>
    </dgm:pt>
    <dgm:pt modelId="{BAE72DC1-5619-4AC5-95E6-BA8A0B218C43}" type="sibTrans" cxnId="{C3B3F068-AD91-475E-8AA3-196281737E62}">
      <dgm:prSet/>
      <dgm:spPr/>
      <dgm:t>
        <a:bodyPr/>
        <a:lstStyle/>
        <a:p>
          <a:endParaRPr lang="en-AU"/>
        </a:p>
      </dgm:t>
    </dgm:pt>
    <dgm:pt modelId="{9B8A3A11-A5B5-4129-BD81-99EDC4B4E76F}">
      <dgm:prSet phldrT="[Text]"/>
      <dgm:spPr/>
      <dgm:t>
        <a:bodyPr/>
        <a:lstStyle/>
        <a:p>
          <a:r>
            <a:rPr lang="en-AU" dirty="0"/>
            <a:t>Data Profiling</a:t>
          </a:r>
        </a:p>
      </dgm:t>
    </dgm:pt>
    <dgm:pt modelId="{0B8AEDFB-80C5-4FEB-850E-E066EC889054}" type="parTrans" cxnId="{8877966A-67E1-4156-8927-B596116B4F1D}">
      <dgm:prSet/>
      <dgm:spPr/>
      <dgm:t>
        <a:bodyPr/>
        <a:lstStyle/>
        <a:p>
          <a:endParaRPr lang="en-AU"/>
        </a:p>
      </dgm:t>
    </dgm:pt>
    <dgm:pt modelId="{F828517C-9C1E-4C76-B334-728817CC0BDD}" type="sibTrans" cxnId="{8877966A-67E1-4156-8927-B596116B4F1D}">
      <dgm:prSet/>
      <dgm:spPr/>
      <dgm:t>
        <a:bodyPr/>
        <a:lstStyle/>
        <a:p>
          <a:endParaRPr lang="en-AU"/>
        </a:p>
      </dgm:t>
    </dgm:pt>
    <dgm:pt modelId="{B9D975C1-F476-4EF8-86A4-51F146B0B5BB}">
      <dgm:prSet phldrT="[Text]"/>
      <dgm:spPr/>
      <dgm:t>
        <a:bodyPr/>
        <a:lstStyle/>
        <a:p>
          <a:r>
            <a:rPr lang="en-AU" dirty="0"/>
            <a:t>Visualisation</a:t>
          </a:r>
        </a:p>
      </dgm:t>
    </dgm:pt>
    <dgm:pt modelId="{C1E709A4-233B-4823-8D36-310C992FCAAE}" type="parTrans" cxnId="{9BEAA324-E162-4E96-9B7B-C2B9EFD74BEB}">
      <dgm:prSet/>
      <dgm:spPr/>
      <dgm:t>
        <a:bodyPr/>
        <a:lstStyle/>
        <a:p>
          <a:endParaRPr lang="en-AU"/>
        </a:p>
      </dgm:t>
    </dgm:pt>
    <dgm:pt modelId="{45996910-D21D-42C7-B6BC-4D0ABB48CA5E}" type="sibTrans" cxnId="{9BEAA324-E162-4E96-9B7B-C2B9EFD74BEB}">
      <dgm:prSet/>
      <dgm:spPr/>
      <dgm:t>
        <a:bodyPr/>
        <a:lstStyle/>
        <a:p>
          <a:endParaRPr lang="en-AU"/>
        </a:p>
      </dgm:t>
    </dgm:pt>
    <dgm:pt modelId="{6A95F15D-8EAE-4D54-A424-F08457320189}">
      <dgm:prSet phldrT="[Text]"/>
      <dgm:spPr/>
      <dgm:t>
        <a:bodyPr/>
        <a:lstStyle/>
        <a:p>
          <a:r>
            <a:rPr lang="en-AU" dirty="0"/>
            <a:t>Transformation &amp; Feature Engineering</a:t>
          </a:r>
        </a:p>
      </dgm:t>
    </dgm:pt>
    <dgm:pt modelId="{B79D8652-7192-48A3-AA5A-CF293C703042}" type="parTrans" cxnId="{D3510673-1BB5-41A2-9F03-72E4F3ED5860}">
      <dgm:prSet/>
      <dgm:spPr/>
      <dgm:t>
        <a:bodyPr/>
        <a:lstStyle/>
        <a:p>
          <a:endParaRPr lang="en-AU"/>
        </a:p>
      </dgm:t>
    </dgm:pt>
    <dgm:pt modelId="{92559747-44CB-424E-98A9-BB7C3D2D51A8}" type="sibTrans" cxnId="{D3510673-1BB5-41A2-9F03-72E4F3ED5860}">
      <dgm:prSet/>
      <dgm:spPr/>
      <dgm:t>
        <a:bodyPr/>
        <a:lstStyle/>
        <a:p>
          <a:endParaRPr lang="en-AU"/>
        </a:p>
      </dgm:t>
    </dgm:pt>
    <dgm:pt modelId="{E1BB6417-A5F1-4844-85D6-626CBD5E055E}">
      <dgm:prSet phldrT="[Text]"/>
      <dgm:spPr/>
      <dgm:t>
        <a:bodyPr/>
        <a:lstStyle/>
        <a:p>
          <a:r>
            <a:rPr lang="en-AU" dirty="0"/>
            <a:t>Step 3:</a:t>
          </a:r>
        </a:p>
      </dgm:t>
    </dgm:pt>
    <dgm:pt modelId="{7E731B7C-CEEC-41AE-928A-A2AD3344D589}" type="parTrans" cxnId="{A9AC4519-4EAF-4588-AC92-CF84A67B1D13}">
      <dgm:prSet/>
      <dgm:spPr/>
      <dgm:t>
        <a:bodyPr/>
        <a:lstStyle/>
        <a:p>
          <a:endParaRPr lang="en-AU"/>
        </a:p>
      </dgm:t>
    </dgm:pt>
    <dgm:pt modelId="{272D6B99-A4AC-441A-B366-819ADF4CBDC7}" type="sibTrans" cxnId="{A9AC4519-4EAF-4588-AC92-CF84A67B1D13}">
      <dgm:prSet/>
      <dgm:spPr/>
      <dgm:t>
        <a:bodyPr/>
        <a:lstStyle/>
        <a:p>
          <a:endParaRPr lang="en-AU"/>
        </a:p>
      </dgm:t>
    </dgm:pt>
    <dgm:pt modelId="{5919FFB1-4439-471A-9CA2-3207F222014D}">
      <dgm:prSet phldrT="[Text]"/>
      <dgm:spPr/>
      <dgm:t>
        <a:bodyPr/>
        <a:lstStyle/>
        <a:p>
          <a:r>
            <a:rPr lang="en-AU" dirty="0"/>
            <a:t>Analysis</a:t>
          </a:r>
        </a:p>
      </dgm:t>
    </dgm:pt>
    <dgm:pt modelId="{579E8C11-5B2D-4169-A158-DCF0F0C39F5C}" type="parTrans" cxnId="{88908462-9AE4-4B3B-AF9B-7C0DDBB86996}">
      <dgm:prSet/>
      <dgm:spPr/>
      <dgm:t>
        <a:bodyPr/>
        <a:lstStyle/>
        <a:p>
          <a:endParaRPr lang="en-AU"/>
        </a:p>
      </dgm:t>
    </dgm:pt>
    <dgm:pt modelId="{7838DAC1-D0D6-4231-8CA3-750DB813D13B}" type="sibTrans" cxnId="{88908462-9AE4-4B3B-AF9B-7C0DDBB86996}">
      <dgm:prSet/>
      <dgm:spPr/>
      <dgm:t>
        <a:bodyPr/>
        <a:lstStyle/>
        <a:p>
          <a:endParaRPr lang="en-AU"/>
        </a:p>
      </dgm:t>
    </dgm:pt>
    <dgm:pt modelId="{BE9CFD89-A83A-4124-8E87-1E1BB542CE20}">
      <dgm:prSet phldrT="[Text]"/>
      <dgm:spPr/>
      <dgm:t>
        <a:bodyPr/>
        <a:lstStyle/>
        <a:p>
          <a:r>
            <a:rPr lang="en-AU" dirty="0"/>
            <a:t>Build POC Models</a:t>
          </a:r>
        </a:p>
      </dgm:t>
    </dgm:pt>
    <dgm:pt modelId="{BE55DED0-5A38-4888-A9EB-0F8F09E16158}" type="parTrans" cxnId="{8652D653-66B6-4E8E-9B57-67249890F9AB}">
      <dgm:prSet/>
      <dgm:spPr/>
      <dgm:t>
        <a:bodyPr/>
        <a:lstStyle/>
        <a:p>
          <a:endParaRPr lang="en-AU"/>
        </a:p>
      </dgm:t>
    </dgm:pt>
    <dgm:pt modelId="{7873E7C5-2196-439A-B4A3-3926D1142334}" type="sibTrans" cxnId="{8652D653-66B6-4E8E-9B57-67249890F9AB}">
      <dgm:prSet/>
      <dgm:spPr/>
      <dgm:t>
        <a:bodyPr/>
        <a:lstStyle/>
        <a:p>
          <a:endParaRPr lang="en-AU"/>
        </a:p>
      </dgm:t>
    </dgm:pt>
    <dgm:pt modelId="{DE770D8E-F909-4B39-8992-7DC28BE03186}">
      <dgm:prSet phldrT="[Text]"/>
      <dgm:spPr/>
      <dgm:t>
        <a:bodyPr/>
        <a:lstStyle/>
        <a:p>
          <a:r>
            <a:rPr lang="en-AU" dirty="0"/>
            <a:t>Synthesise Insights</a:t>
          </a:r>
        </a:p>
      </dgm:t>
    </dgm:pt>
    <dgm:pt modelId="{87CF44C4-BA72-490C-A989-43A0FBA6CFCB}" type="parTrans" cxnId="{67533CDC-1C3D-47B8-A1C2-5E80004CFC01}">
      <dgm:prSet/>
      <dgm:spPr/>
      <dgm:t>
        <a:bodyPr/>
        <a:lstStyle/>
        <a:p>
          <a:endParaRPr lang="en-AU"/>
        </a:p>
      </dgm:t>
    </dgm:pt>
    <dgm:pt modelId="{19D29235-DEFC-40F9-9934-EB2CBAC1DA5A}" type="sibTrans" cxnId="{67533CDC-1C3D-47B8-A1C2-5E80004CFC01}">
      <dgm:prSet/>
      <dgm:spPr/>
      <dgm:t>
        <a:bodyPr/>
        <a:lstStyle/>
        <a:p>
          <a:endParaRPr lang="en-AU"/>
        </a:p>
      </dgm:t>
    </dgm:pt>
    <dgm:pt modelId="{9F5EB6C4-91B9-414A-B877-0F5E4992DBE2}" type="pres">
      <dgm:prSet presAssocID="{40ABE96B-BFB1-4C45-A7FD-BFA0C7CD4A47}" presName="Name0" presStyleCnt="0">
        <dgm:presLayoutVars>
          <dgm:dir/>
          <dgm:resizeHandles val="exact"/>
        </dgm:presLayoutVars>
      </dgm:prSet>
      <dgm:spPr/>
    </dgm:pt>
    <dgm:pt modelId="{06F5D2D3-ABFC-408D-A16E-59ECCEA4AF88}" type="pres">
      <dgm:prSet presAssocID="{9855812F-2685-4B54-B0A1-94DA90844FFF}" presName="node" presStyleLbl="node1" presStyleIdx="0" presStyleCnt="3">
        <dgm:presLayoutVars>
          <dgm:bulletEnabled val="1"/>
        </dgm:presLayoutVars>
      </dgm:prSet>
      <dgm:spPr/>
    </dgm:pt>
    <dgm:pt modelId="{C6DEFE64-AE44-4632-9476-63B719A745DF}" type="pres">
      <dgm:prSet presAssocID="{DABD99DE-DB20-4909-99F7-86E8B458D3B1}" presName="sibTrans" presStyleLbl="sibTrans2D1" presStyleIdx="0" presStyleCnt="2"/>
      <dgm:spPr/>
    </dgm:pt>
    <dgm:pt modelId="{67256B81-B694-45D0-AB5D-DE32A15F8435}" type="pres">
      <dgm:prSet presAssocID="{DABD99DE-DB20-4909-99F7-86E8B458D3B1}" presName="connectorText" presStyleLbl="sibTrans2D1" presStyleIdx="0" presStyleCnt="2"/>
      <dgm:spPr/>
    </dgm:pt>
    <dgm:pt modelId="{A0A36BA3-7E78-48F7-B260-E3DC35AF3D5C}" type="pres">
      <dgm:prSet presAssocID="{2B10EEE6-F3A9-4E6C-9C5A-07FEC7CCF690}" presName="node" presStyleLbl="node1" presStyleIdx="1" presStyleCnt="3">
        <dgm:presLayoutVars>
          <dgm:bulletEnabled val="1"/>
        </dgm:presLayoutVars>
      </dgm:prSet>
      <dgm:spPr/>
    </dgm:pt>
    <dgm:pt modelId="{7E48FAA9-6F75-4C33-A971-2F00DEEC7002}" type="pres">
      <dgm:prSet presAssocID="{87F97E8B-ECE5-4A15-8F61-0DA528E32967}" presName="sibTrans" presStyleLbl="sibTrans2D1" presStyleIdx="1" presStyleCnt="2"/>
      <dgm:spPr/>
    </dgm:pt>
    <dgm:pt modelId="{805DA939-54F4-4782-BC96-2F0147F4C14D}" type="pres">
      <dgm:prSet presAssocID="{87F97E8B-ECE5-4A15-8F61-0DA528E32967}" presName="connectorText" presStyleLbl="sibTrans2D1" presStyleIdx="1" presStyleCnt="2"/>
      <dgm:spPr/>
    </dgm:pt>
    <dgm:pt modelId="{8095BA07-BE81-47E6-A83F-F7F55DB1262D}" type="pres">
      <dgm:prSet presAssocID="{E1BB6417-A5F1-4844-85D6-626CBD5E055E}" presName="node" presStyleLbl="node1" presStyleIdx="2" presStyleCnt="3">
        <dgm:presLayoutVars>
          <dgm:bulletEnabled val="1"/>
        </dgm:presLayoutVars>
      </dgm:prSet>
      <dgm:spPr/>
    </dgm:pt>
  </dgm:ptLst>
  <dgm:cxnLst>
    <dgm:cxn modelId="{EC7A5E0B-D513-4DEF-BD6E-E1570C984C34}" type="presOf" srcId="{9855812F-2685-4B54-B0A1-94DA90844FFF}" destId="{06F5D2D3-ABFC-408D-A16E-59ECCEA4AF88}" srcOrd="0" destOrd="0" presId="urn:microsoft.com/office/officeart/2005/8/layout/process1"/>
    <dgm:cxn modelId="{A9AC4519-4EAF-4588-AC92-CF84A67B1D13}" srcId="{40ABE96B-BFB1-4C45-A7FD-BFA0C7CD4A47}" destId="{E1BB6417-A5F1-4844-85D6-626CBD5E055E}" srcOrd="2" destOrd="0" parTransId="{7E731B7C-CEEC-41AE-928A-A2AD3344D589}" sibTransId="{272D6B99-A4AC-441A-B366-819ADF4CBDC7}"/>
    <dgm:cxn modelId="{9BEAA324-E162-4E96-9B7B-C2B9EFD74BEB}" srcId="{9855812F-2685-4B54-B0A1-94DA90844FFF}" destId="{B9D975C1-F476-4EF8-86A4-51F146B0B5BB}" srcOrd="2" destOrd="0" parTransId="{C1E709A4-233B-4823-8D36-310C992FCAAE}" sibTransId="{45996910-D21D-42C7-B6BC-4D0ABB48CA5E}"/>
    <dgm:cxn modelId="{0C857B28-84A3-4BD4-BFB7-DEA2239D2E1F}" type="presOf" srcId="{82818275-469B-4D8A-BF12-5A2AA3C3ABBE}" destId="{A0A36BA3-7E78-48F7-B260-E3DC35AF3D5C}" srcOrd="0" destOrd="1" presId="urn:microsoft.com/office/officeart/2005/8/layout/process1"/>
    <dgm:cxn modelId="{02D02830-4037-426B-BABC-20A5A47ED616}" type="presOf" srcId="{DABD99DE-DB20-4909-99F7-86E8B458D3B1}" destId="{67256B81-B694-45D0-AB5D-DE32A15F8435}" srcOrd="1" destOrd="0" presId="urn:microsoft.com/office/officeart/2005/8/layout/process1"/>
    <dgm:cxn modelId="{88908462-9AE4-4B3B-AF9B-7C0DDBB86996}" srcId="{E1BB6417-A5F1-4844-85D6-626CBD5E055E}" destId="{5919FFB1-4439-471A-9CA2-3207F222014D}" srcOrd="0" destOrd="0" parTransId="{579E8C11-5B2D-4169-A158-DCF0F0C39F5C}" sibTransId="{7838DAC1-D0D6-4231-8CA3-750DB813D13B}"/>
    <dgm:cxn modelId="{C3B3F068-AD91-475E-8AA3-196281737E62}" srcId="{2B10EEE6-F3A9-4E6C-9C5A-07FEC7CCF690}" destId="{82818275-469B-4D8A-BF12-5A2AA3C3ABBE}" srcOrd="0" destOrd="0" parTransId="{457FC317-F893-4072-8047-9CA4AF2EEB8B}" sibTransId="{BAE72DC1-5619-4AC5-95E6-BA8A0B218C43}"/>
    <dgm:cxn modelId="{8877966A-67E1-4156-8927-B596116B4F1D}" srcId="{9855812F-2685-4B54-B0A1-94DA90844FFF}" destId="{9B8A3A11-A5B5-4129-BD81-99EDC4B4E76F}" srcOrd="1" destOrd="0" parTransId="{0B8AEDFB-80C5-4FEB-850E-E066EC889054}" sibTransId="{F828517C-9C1E-4C76-B334-728817CC0BDD}"/>
    <dgm:cxn modelId="{D3510673-1BB5-41A2-9F03-72E4F3ED5860}" srcId="{2B10EEE6-F3A9-4E6C-9C5A-07FEC7CCF690}" destId="{6A95F15D-8EAE-4D54-A424-F08457320189}" srcOrd="1" destOrd="0" parTransId="{B79D8652-7192-48A3-AA5A-CF293C703042}" sibTransId="{92559747-44CB-424E-98A9-BB7C3D2D51A8}"/>
    <dgm:cxn modelId="{8652D653-66B6-4E8E-9B57-67249890F9AB}" srcId="{E1BB6417-A5F1-4844-85D6-626CBD5E055E}" destId="{BE9CFD89-A83A-4124-8E87-1E1BB542CE20}" srcOrd="1" destOrd="0" parTransId="{BE55DED0-5A38-4888-A9EB-0F8F09E16158}" sibTransId="{7873E7C5-2196-439A-B4A3-3926D1142334}"/>
    <dgm:cxn modelId="{9640E678-3F42-4CF9-8E93-39AE04A8E1C1}" type="presOf" srcId="{DABD99DE-DB20-4909-99F7-86E8B458D3B1}" destId="{C6DEFE64-AE44-4632-9476-63B719A745DF}" srcOrd="0" destOrd="0" presId="urn:microsoft.com/office/officeart/2005/8/layout/process1"/>
    <dgm:cxn modelId="{E88BA87D-EF60-4B88-B7D6-94D75A89D173}" type="presOf" srcId="{87F97E8B-ECE5-4A15-8F61-0DA528E32967}" destId="{7E48FAA9-6F75-4C33-A971-2F00DEEC7002}" srcOrd="0" destOrd="0" presId="urn:microsoft.com/office/officeart/2005/8/layout/process1"/>
    <dgm:cxn modelId="{18A4E181-84D2-46B6-9D79-289B2BD6867F}" type="presOf" srcId="{2B10EEE6-F3A9-4E6C-9C5A-07FEC7CCF690}" destId="{A0A36BA3-7E78-48F7-B260-E3DC35AF3D5C}" srcOrd="0" destOrd="0" presId="urn:microsoft.com/office/officeart/2005/8/layout/process1"/>
    <dgm:cxn modelId="{68C28398-D61F-4D4A-AF66-0954FED08FB1}" type="presOf" srcId="{40ABE96B-BFB1-4C45-A7FD-BFA0C7CD4A47}" destId="{9F5EB6C4-91B9-414A-B877-0F5E4992DBE2}" srcOrd="0" destOrd="0" presId="urn:microsoft.com/office/officeart/2005/8/layout/process1"/>
    <dgm:cxn modelId="{E128A79F-9CA6-4927-A548-1F150C0039AD}" type="presOf" srcId="{87F97E8B-ECE5-4A15-8F61-0DA528E32967}" destId="{805DA939-54F4-4782-BC96-2F0147F4C14D}" srcOrd="1" destOrd="0" presId="urn:microsoft.com/office/officeart/2005/8/layout/process1"/>
    <dgm:cxn modelId="{01D1CBA3-9396-47AE-99C8-252EE4689088}" type="presOf" srcId="{DE770D8E-F909-4B39-8992-7DC28BE03186}" destId="{8095BA07-BE81-47E6-A83F-F7F55DB1262D}" srcOrd="0" destOrd="3" presId="urn:microsoft.com/office/officeart/2005/8/layout/process1"/>
    <dgm:cxn modelId="{0C19B4AB-8761-4314-8290-9DA596FDE524}" type="presOf" srcId="{6A95F15D-8EAE-4D54-A424-F08457320189}" destId="{A0A36BA3-7E78-48F7-B260-E3DC35AF3D5C}" srcOrd="0" destOrd="2" presId="urn:microsoft.com/office/officeart/2005/8/layout/process1"/>
    <dgm:cxn modelId="{71FD77AF-88E3-4B6C-9D12-4DD02EC18A6A}" srcId="{40ABE96B-BFB1-4C45-A7FD-BFA0C7CD4A47}" destId="{2B10EEE6-F3A9-4E6C-9C5A-07FEC7CCF690}" srcOrd="1" destOrd="0" parTransId="{0AFE6276-209A-4D8A-BCA4-680DE9B206C0}" sibTransId="{87F97E8B-ECE5-4A15-8F61-0DA528E32967}"/>
    <dgm:cxn modelId="{A06B03C2-07BA-48E0-816D-74A5681B36EC}" type="presOf" srcId="{5919FFB1-4439-471A-9CA2-3207F222014D}" destId="{8095BA07-BE81-47E6-A83F-F7F55DB1262D}" srcOrd="0" destOrd="1" presId="urn:microsoft.com/office/officeart/2005/8/layout/process1"/>
    <dgm:cxn modelId="{7BA285C8-89A4-4E85-98E4-411B00ECEFC8}" srcId="{9855812F-2685-4B54-B0A1-94DA90844FFF}" destId="{4DF14C8B-F9FF-4731-9B2E-3DB9B1F7AD68}" srcOrd="0" destOrd="0" parTransId="{C18A5600-EA08-480B-819B-BD30FF44F72D}" sibTransId="{B6D287A5-DD91-4758-95DA-D6BA0BC66477}"/>
    <dgm:cxn modelId="{3ACD1DDB-7061-425A-A0B2-A730E3017078}" type="presOf" srcId="{E1BB6417-A5F1-4844-85D6-626CBD5E055E}" destId="{8095BA07-BE81-47E6-A83F-F7F55DB1262D}" srcOrd="0" destOrd="0" presId="urn:microsoft.com/office/officeart/2005/8/layout/process1"/>
    <dgm:cxn modelId="{67533CDC-1C3D-47B8-A1C2-5E80004CFC01}" srcId="{E1BB6417-A5F1-4844-85D6-626CBD5E055E}" destId="{DE770D8E-F909-4B39-8992-7DC28BE03186}" srcOrd="2" destOrd="0" parTransId="{87CF44C4-BA72-490C-A989-43A0FBA6CFCB}" sibTransId="{19D29235-DEFC-40F9-9934-EB2CBAC1DA5A}"/>
    <dgm:cxn modelId="{49BC88E5-0382-40E1-B813-07A8DF375D16}" type="presOf" srcId="{9B8A3A11-A5B5-4129-BD81-99EDC4B4E76F}" destId="{06F5D2D3-ABFC-408D-A16E-59ECCEA4AF88}" srcOrd="0" destOrd="2" presId="urn:microsoft.com/office/officeart/2005/8/layout/process1"/>
    <dgm:cxn modelId="{5BBDCCE5-3B1D-4577-9E54-1BF774E2C30B}" type="presOf" srcId="{B9D975C1-F476-4EF8-86A4-51F146B0B5BB}" destId="{06F5D2D3-ABFC-408D-A16E-59ECCEA4AF88}" srcOrd="0" destOrd="3" presId="urn:microsoft.com/office/officeart/2005/8/layout/process1"/>
    <dgm:cxn modelId="{212556E7-4229-46E2-ABF9-5F2650DEA2B5}" srcId="{40ABE96B-BFB1-4C45-A7FD-BFA0C7CD4A47}" destId="{9855812F-2685-4B54-B0A1-94DA90844FFF}" srcOrd="0" destOrd="0" parTransId="{CBE54631-725C-4951-8FF5-97948268D1EA}" sibTransId="{DABD99DE-DB20-4909-99F7-86E8B458D3B1}"/>
    <dgm:cxn modelId="{6B1800EA-9767-4794-BD66-42C11CF236CA}" type="presOf" srcId="{BE9CFD89-A83A-4124-8E87-1E1BB542CE20}" destId="{8095BA07-BE81-47E6-A83F-F7F55DB1262D}" srcOrd="0" destOrd="2" presId="urn:microsoft.com/office/officeart/2005/8/layout/process1"/>
    <dgm:cxn modelId="{85EE37EA-46A8-4AAC-879B-E2489AA14598}" type="presOf" srcId="{4DF14C8B-F9FF-4731-9B2E-3DB9B1F7AD68}" destId="{06F5D2D3-ABFC-408D-A16E-59ECCEA4AF88}" srcOrd="0" destOrd="1" presId="urn:microsoft.com/office/officeart/2005/8/layout/process1"/>
    <dgm:cxn modelId="{B663075D-2EB7-410F-AD3F-FA1D685BAC47}" type="presParOf" srcId="{9F5EB6C4-91B9-414A-B877-0F5E4992DBE2}" destId="{06F5D2D3-ABFC-408D-A16E-59ECCEA4AF88}" srcOrd="0" destOrd="0" presId="urn:microsoft.com/office/officeart/2005/8/layout/process1"/>
    <dgm:cxn modelId="{D6DDBFEB-43DD-4480-8C72-282328FF03F7}" type="presParOf" srcId="{9F5EB6C4-91B9-414A-B877-0F5E4992DBE2}" destId="{C6DEFE64-AE44-4632-9476-63B719A745DF}" srcOrd="1" destOrd="0" presId="urn:microsoft.com/office/officeart/2005/8/layout/process1"/>
    <dgm:cxn modelId="{A72373AA-5506-44EE-A79B-700E66C0F0EF}" type="presParOf" srcId="{C6DEFE64-AE44-4632-9476-63B719A745DF}" destId="{67256B81-B694-45D0-AB5D-DE32A15F8435}" srcOrd="0" destOrd="0" presId="urn:microsoft.com/office/officeart/2005/8/layout/process1"/>
    <dgm:cxn modelId="{B9F6BBEA-502F-40E9-94A1-9BDD46838F14}" type="presParOf" srcId="{9F5EB6C4-91B9-414A-B877-0F5E4992DBE2}" destId="{A0A36BA3-7E78-48F7-B260-E3DC35AF3D5C}" srcOrd="2" destOrd="0" presId="urn:microsoft.com/office/officeart/2005/8/layout/process1"/>
    <dgm:cxn modelId="{B162D08E-7001-4FA0-8CA6-A92679C92F4B}" type="presParOf" srcId="{9F5EB6C4-91B9-414A-B877-0F5E4992DBE2}" destId="{7E48FAA9-6F75-4C33-A971-2F00DEEC7002}" srcOrd="3" destOrd="0" presId="urn:microsoft.com/office/officeart/2005/8/layout/process1"/>
    <dgm:cxn modelId="{B240F307-454A-49F1-83BB-81E948AAA24F}" type="presParOf" srcId="{7E48FAA9-6F75-4C33-A971-2F00DEEC7002}" destId="{805DA939-54F4-4782-BC96-2F0147F4C14D}" srcOrd="0" destOrd="0" presId="urn:microsoft.com/office/officeart/2005/8/layout/process1"/>
    <dgm:cxn modelId="{9F28ED85-7DA5-4A8F-9A42-36CCACA9E64B}" type="presParOf" srcId="{9F5EB6C4-91B9-414A-B877-0F5E4992DBE2}" destId="{8095BA07-BE81-47E6-A83F-F7F55DB1262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5D2D3-ABFC-408D-A16E-59ECCEA4AF88}">
      <dsp:nvSpPr>
        <dsp:cNvPr id="0" name=""/>
        <dsp:cNvSpPr/>
      </dsp:nvSpPr>
      <dsp:spPr>
        <a:xfrm>
          <a:off x="9242" y="855186"/>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dirty="0"/>
            <a:t>Step 1:</a:t>
          </a:r>
        </a:p>
        <a:p>
          <a:pPr marL="171450" lvl="1" indent="-171450" algn="l" defTabSz="844550">
            <a:lnSpc>
              <a:spcPct val="90000"/>
            </a:lnSpc>
            <a:spcBef>
              <a:spcPct val="0"/>
            </a:spcBef>
            <a:spcAft>
              <a:spcPct val="15000"/>
            </a:spcAft>
            <a:buChar char="•"/>
          </a:pPr>
          <a:r>
            <a:rPr lang="en-AU" sz="1900" kern="1200" dirty="0"/>
            <a:t>EDA</a:t>
          </a:r>
        </a:p>
        <a:p>
          <a:pPr marL="171450" lvl="1" indent="-171450" algn="l" defTabSz="844550">
            <a:lnSpc>
              <a:spcPct val="90000"/>
            </a:lnSpc>
            <a:spcBef>
              <a:spcPct val="0"/>
            </a:spcBef>
            <a:spcAft>
              <a:spcPct val="15000"/>
            </a:spcAft>
            <a:buChar char="•"/>
          </a:pPr>
          <a:r>
            <a:rPr lang="en-AU" sz="1900" kern="1200" dirty="0"/>
            <a:t>Data Profiling</a:t>
          </a:r>
        </a:p>
        <a:p>
          <a:pPr marL="171450" lvl="1" indent="-171450" algn="l" defTabSz="844550">
            <a:lnSpc>
              <a:spcPct val="90000"/>
            </a:lnSpc>
            <a:spcBef>
              <a:spcPct val="0"/>
            </a:spcBef>
            <a:spcAft>
              <a:spcPct val="15000"/>
            </a:spcAft>
            <a:buChar char="•"/>
          </a:pPr>
          <a:r>
            <a:rPr lang="en-AU" sz="1900" kern="1200" dirty="0"/>
            <a:t>Visualisation</a:t>
          </a:r>
        </a:p>
      </dsp:txBody>
      <dsp:txXfrm>
        <a:off x="57787" y="903731"/>
        <a:ext cx="2665308" cy="1560349"/>
      </dsp:txXfrm>
    </dsp:sp>
    <dsp:sp modelId="{C6DEFE64-AE44-4632-9476-63B719A745DF}">
      <dsp:nvSpPr>
        <dsp:cNvPr id="0" name=""/>
        <dsp:cNvSpPr/>
      </dsp:nvSpPr>
      <dsp:spPr>
        <a:xfrm>
          <a:off x="3047880" y="1341368"/>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AU" sz="1900" kern="1200"/>
        </a:p>
      </dsp:txBody>
      <dsp:txXfrm>
        <a:off x="3047880" y="1478383"/>
        <a:ext cx="409940" cy="411044"/>
      </dsp:txXfrm>
    </dsp:sp>
    <dsp:sp modelId="{A0A36BA3-7E78-48F7-B260-E3DC35AF3D5C}">
      <dsp:nvSpPr>
        <dsp:cNvPr id="0" name=""/>
        <dsp:cNvSpPr/>
      </dsp:nvSpPr>
      <dsp:spPr>
        <a:xfrm>
          <a:off x="3876600" y="855186"/>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dirty="0"/>
            <a:t>Step 2:</a:t>
          </a:r>
        </a:p>
        <a:p>
          <a:pPr marL="171450" lvl="1" indent="-171450" algn="l" defTabSz="844550">
            <a:lnSpc>
              <a:spcPct val="90000"/>
            </a:lnSpc>
            <a:spcBef>
              <a:spcPct val="0"/>
            </a:spcBef>
            <a:spcAft>
              <a:spcPct val="15000"/>
            </a:spcAft>
            <a:buChar char="•"/>
          </a:pPr>
          <a:r>
            <a:rPr lang="en-AU" sz="1900" kern="1200" dirty="0"/>
            <a:t>Fix Data Quality</a:t>
          </a:r>
        </a:p>
        <a:p>
          <a:pPr marL="171450" lvl="1" indent="-171450" algn="l" defTabSz="844550">
            <a:lnSpc>
              <a:spcPct val="90000"/>
            </a:lnSpc>
            <a:spcBef>
              <a:spcPct val="0"/>
            </a:spcBef>
            <a:spcAft>
              <a:spcPct val="15000"/>
            </a:spcAft>
            <a:buChar char="•"/>
          </a:pPr>
          <a:r>
            <a:rPr lang="en-AU" sz="1900" kern="1200" dirty="0"/>
            <a:t>Transformation &amp; Feature Engineering</a:t>
          </a:r>
        </a:p>
      </dsp:txBody>
      <dsp:txXfrm>
        <a:off x="3925145" y="903731"/>
        <a:ext cx="2665308" cy="1560349"/>
      </dsp:txXfrm>
    </dsp:sp>
    <dsp:sp modelId="{7E48FAA9-6F75-4C33-A971-2F00DEEC7002}">
      <dsp:nvSpPr>
        <dsp:cNvPr id="0" name=""/>
        <dsp:cNvSpPr/>
      </dsp:nvSpPr>
      <dsp:spPr>
        <a:xfrm>
          <a:off x="6915239" y="1341368"/>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AU" sz="1900" kern="1200"/>
        </a:p>
      </dsp:txBody>
      <dsp:txXfrm>
        <a:off x="6915239" y="1478383"/>
        <a:ext cx="409940" cy="411044"/>
      </dsp:txXfrm>
    </dsp:sp>
    <dsp:sp modelId="{8095BA07-BE81-47E6-A83F-F7F55DB1262D}">
      <dsp:nvSpPr>
        <dsp:cNvPr id="0" name=""/>
        <dsp:cNvSpPr/>
      </dsp:nvSpPr>
      <dsp:spPr>
        <a:xfrm>
          <a:off x="7743958" y="855186"/>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dirty="0"/>
            <a:t>Step 3:</a:t>
          </a:r>
        </a:p>
        <a:p>
          <a:pPr marL="171450" lvl="1" indent="-171450" algn="l" defTabSz="844550">
            <a:lnSpc>
              <a:spcPct val="90000"/>
            </a:lnSpc>
            <a:spcBef>
              <a:spcPct val="0"/>
            </a:spcBef>
            <a:spcAft>
              <a:spcPct val="15000"/>
            </a:spcAft>
            <a:buChar char="•"/>
          </a:pPr>
          <a:r>
            <a:rPr lang="en-AU" sz="1900" kern="1200" dirty="0"/>
            <a:t>Analysis</a:t>
          </a:r>
        </a:p>
        <a:p>
          <a:pPr marL="171450" lvl="1" indent="-171450" algn="l" defTabSz="844550">
            <a:lnSpc>
              <a:spcPct val="90000"/>
            </a:lnSpc>
            <a:spcBef>
              <a:spcPct val="0"/>
            </a:spcBef>
            <a:spcAft>
              <a:spcPct val="15000"/>
            </a:spcAft>
            <a:buChar char="•"/>
          </a:pPr>
          <a:r>
            <a:rPr lang="en-AU" sz="1900" kern="1200" dirty="0"/>
            <a:t>Build POC Models</a:t>
          </a:r>
        </a:p>
        <a:p>
          <a:pPr marL="171450" lvl="1" indent="-171450" algn="l" defTabSz="844550">
            <a:lnSpc>
              <a:spcPct val="90000"/>
            </a:lnSpc>
            <a:spcBef>
              <a:spcPct val="0"/>
            </a:spcBef>
            <a:spcAft>
              <a:spcPct val="15000"/>
            </a:spcAft>
            <a:buChar char="•"/>
          </a:pPr>
          <a:r>
            <a:rPr lang="en-AU" sz="1900" kern="1200" dirty="0"/>
            <a:t>Synthesise Insights</a:t>
          </a:r>
        </a:p>
      </dsp:txBody>
      <dsp:txXfrm>
        <a:off x="7792503" y="903731"/>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AF3A-D256-43C6-8D27-6A4089B8F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725E921-2534-4F0D-AA08-121A1E7CB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2FBADA2-1F44-42B8-9B35-2F345C11B6CB}"/>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5" name="Footer Placeholder 4">
            <a:extLst>
              <a:ext uri="{FF2B5EF4-FFF2-40B4-BE49-F238E27FC236}">
                <a16:creationId xmlns:a16="http://schemas.microsoft.com/office/drawing/2014/main" id="{2C0991DE-97D7-471A-94D0-0BB0115B55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161544-1A7E-45CB-BF39-6BF0BC29AA68}"/>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44971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AF79-18E6-4A0A-9590-6E9E71CC436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BAE64EA-1BCF-4D03-B482-69CB300743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6AF7E5-B669-4F07-98EB-BB4BDC8A1B60}"/>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5" name="Footer Placeholder 4">
            <a:extLst>
              <a:ext uri="{FF2B5EF4-FFF2-40B4-BE49-F238E27FC236}">
                <a16:creationId xmlns:a16="http://schemas.microsoft.com/office/drawing/2014/main" id="{7ADC518F-54BF-4957-9F3C-1A05F575055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737EB8-7680-421A-95B9-4B50AD4E52A3}"/>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127490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0EDCD-6AA3-4127-BE02-2674E1E5AF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371267B-0ED3-4FD3-AAC1-D73FDB7819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31F2010-F1FF-48AB-BDFF-05D80352EFF5}"/>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5" name="Footer Placeholder 4">
            <a:extLst>
              <a:ext uri="{FF2B5EF4-FFF2-40B4-BE49-F238E27FC236}">
                <a16:creationId xmlns:a16="http://schemas.microsoft.com/office/drawing/2014/main" id="{75C62F18-1C7F-4AC0-A86C-A53336C598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F6290B-82CC-4EDE-892D-DCAD13ABD3A0}"/>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128228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CB92-ED20-4A50-B1CB-F0203DA7CFF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9283228-1E2B-43A6-A618-2DA18CF71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C88AFA9-76B2-45A4-9578-6278D796C0F7}"/>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5" name="Footer Placeholder 4">
            <a:extLst>
              <a:ext uri="{FF2B5EF4-FFF2-40B4-BE49-F238E27FC236}">
                <a16:creationId xmlns:a16="http://schemas.microsoft.com/office/drawing/2014/main" id="{E1705DF0-5F64-4941-8DAD-95E0B31E60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64EF297-DFBD-49E4-A478-BEF272A61731}"/>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68380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62B0-22B7-4636-BD07-F122008F8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2D93F8-0F71-475A-B4F9-41E8889FED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99FBE-6744-424E-8485-5B473647F4C2}"/>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5" name="Footer Placeholder 4">
            <a:extLst>
              <a:ext uri="{FF2B5EF4-FFF2-40B4-BE49-F238E27FC236}">
                <a16:creationId xmlns:a16="http://schemas.microsoft.com/office/drawing/2014/main" id="{86AC826A-A5F5-499A-BBE4-2C29E2F768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2B2B9AC-0DA5-44C0-98F6-FE783680CFFE}"/>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246894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8CAD-99D2-482C-A890-EE84EA833E2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579F1A9-E02C-4727-906E-40E6E731B9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2B2BD7B-0B63-4755-AE8F-392AFB8800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07EF57B-820C-40B5-8D35-579E5A94E670}"/>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6" name="Footer Placeholder 5">
            <a:extLst>
              <a:ext uri="{FF2B5EF4-FFF2-40B4-BE49-F238E27FC236}">
                <a16:creationId xmlns:a16="http://schemas.microsoft.com/office/drawing/2014/main" id="{FCC539C5-23C3-4E1F-A4AA-10EEE509A76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8E16109-289C-47DC-B542-760A3FA67665}"/>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119271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60F6-507B-4748-B7F5-2913CDDD0CF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B4D67DA-E05F-4AC8-892D-EB9C98FF5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3D672-6528-4647-8A49-34BADB3C1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935605-CB30-4450-95A2-221946FCB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D8C778-64E1-4538-BF3A-9F68EFB8B2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C876A42-1842-4EAF-B870-7BFAC71EE0DB}"/>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8" name="Footer Placeholder 7">
            <a:extLst>
              <a:ext uri="{FF2B5EF4-FFF2-40B4-BE49-F238E27FC236}">
                <a16:creationId xmlns:a16="http://schemas.microsoft.com/office/drawing/2014/main" id="{6F3DA419-6D83-4B2A-B9CF-200C62793DE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28E20E-5F88-4C5F-9513-ABC83C61509D}"/>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24389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FE35-BCCC-4875-A7A5-048E631C765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33E9FF0-5183-4EE9-901E-73121794D11E}"/>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4" name="Footer Placeholder 3">
            <a:extLst>
              <a:ext uri="{FF2B5EF4-FFF2-40B4-BE49-F238E27FC236}">
                <a16:creationId xmlns:a16="http://schemas.microsoft.com/office/drawing/2014/main" id="{D2B14BA9-8293-4E3D-805A-AD4E272497C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B681C40-7979-450C-B346-6ED4B35E5C07}"/>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283209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FCAF4A-92B0-413F-807E-E6B23D927882}"/>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3" name="Footer Placeholder 2">
            <a:extLst>
              <a:ext uri="{FF2B5EF4-FFF2-40B4-BE49-F238E27FC236}">
                <a16:creationId xmlns:a16="http://schemas.microsoft.com/office/drawing/2014/main" id="{4E788ACC-8B2C-4EBA-8295-1EB45D4262D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5678D16-27C2-4252-B87E-E21821178937}"/>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422294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7ED1-F56A-4660-9BBE-7C558B355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476245F-9F1B-4758-A633-D1C174BD6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8A1AE6E-5B5F-4678-85F0-009B77E67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D9526-185C-44FB-BA91-C3121169A577}"/>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6" name="Footer Placeholder 5">
            <a:extLst>
              <a:ext uri="{FF2B5EF4-FFF2-40B4-BE49-F238E27FC236}">
                <a16:creationId xmlns:a16="http://schemas.microsoft.com/office/drawing/2014/main" id="{FEF07AD5-8523-4AB1-83F5-1192E47B380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590CC14-A78A-42BE-B681-74F8D804FE60}"/>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286276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C30A-A7CB-44BE-9A67-2FA522008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C80A6C7-58AC-41A6-B688-00748406D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ECB0255-4FAE-481A-BF60-32D9D79C4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BF95F-122F-4D8C-A016-C35755F5F27E}"/>
              </a:ext>
            </a:extLst>
          </p:cNvPr>
          <p:cNvSpPr>
            <a:spLocks noGrp="1"/>
          </p:cNvSpPr>
          <p:nvPr>
            <p:ph type="dt" sz="half" idx="10"/>
          </p:nvPr>
        </p:nvSpPr>
        <p:spPr/>
        <p:txBody>
          <a:bodyPr/>
          <a:lstStyle/>
          <a:p>
            <a:fld id="{7DA807E9-B90E-4FBE-8F63-EE09D5F6CB3C}" type="datetimeFigureOut">
              <a:rPr lang="en-AU" smtClean="0"/>
              <a:t>14/07/2021</a:t>
            </a:fld>
            <a:endParaRPr lang="en-AU"/>
          </a:p>
        </p:txBody>
      </p:sp>
      <p:sp>
        <p:nvSpPr>
          <p:cNvPr id="6" name="Footer Placeholder 5">
            <a:extLst>
              <a:ext uri="{FF2B5EF4-FFF2-40B4-BE49-F238E27FC236}">
                <a16:creationId xmlns:a16="http://schemas.microsoft.com/office/drawing/2014/main" id="{3EACB473-2EE7-423E-B89F-F9CBCDCB13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0FD39B9-0993-46EC-86F9-86550809DC72}"/>
              </a:ext>
            </a:extLst>
          </p:cNvPr>
          <p:cNvSpPr>
            <a:spLocks noGrp="1"/>
          </p:cNvSpPr>
          <p:nvPr>
            <p:ph type="sldNum" sz="quarter" idx="12"/>
          </p:nvPr>
        </p:nvSpPr>
        <p:spPr/>
        <p:txBody>
          <a:bodyPr/>
          <a:lstStyle/>
          <a:p>
            <a:fld id="{24883DA6-70FE-41EA-996A-65DDC6EE9838}" type="slidenum">
              <a:rPr lang="en-AU" smtClean="0"/>
              <a:t>‹#›</a:t>
            </a:fld>
            <a:endParaRPr lang="en-AU"/>
          </a:p>
        </p:txBody>
      </p:sp>
    </p:spTree>
    <p:extLst>
      <p:ext uri="{BB962C8B-B14F-4D97-AF65-F5344CB8AC3E}">
        <p14:creationId xmlns:p14="http://schemas.microsoft.com/office/powerpoint/2010/main" val="405933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A3CA-6AC4-4BB0-AA6D-547F19C99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A039E07-8A8C-42D4-86C0-6B87B9DF7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C8D0560-0F2D-4713-91CE-CF60959C7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807E9-B90E-4FBE-8F63-EE09D5F6CB3C}" type="datetimeFigureOut">
              <a:rPr lang="en-AU" smtClean="0"/>
              <a:t>14/07/2021</a:t>
            </a:fld>
            <a:endParaRPr lang="en-AU"/>
          </a:p>
        </p:txBody>
      </p:sp>
      <p:sp>
        <p:nvSpPr>
          <p:cNvPr id="5" name="Footer Placeholder 4">
            <a:extLst>
              <a:ext uri="{FF2B5EF4-FFF2-40B4-BE49-F238E27FC236}">
                <a16:creationId xmlns:a16="http://schemas.microsoft.com/office/drawing/2014/main" id="{BA40601D-84F3-4F2D-9A4E-76FA65D4DC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D0B74EC-2EFE-4E80-8E2C-75FA1D8B9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83DA6-70FE-41EA-996A-65DDC6EE9838}" type="slidenum">
              <a:rPr lang="en-AU" smtClean="0"/>
              <a:t>‹#›</a:t>
            </a:fld>
            <a:endParaRPr lang="en-AU"/>
          </a:p>
        </p:txBody>
      </p:sp>
    </p:spTree>
    <p:extLst>
      <p:ext uri="{BB962C8B-B14F-4D97-AF65-F5344CB8AC3E}">
        <p14:creationId xmlns:p14="http://schemas.microsoft.com/office/powerpoint/2010/main" val="331084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Pasta Cakes</a:t>
            </a:r>
          </a:p>
        </p:txBody>
      </p:sp>
      <p:sp>
        <p:nvSpPr>
          <p:cNvPr id="3" name="Subtitle 2">
            <a:extLst>
              <a:ext uri="{FF2B5EF4-FFF2-40B4-BE49-F238E27FC236}">
                <a16:creationId xmlns:a16="http://schemas.microsoft.com/office/drawing/2014/main" id="{86FD8E5F-DC9D-49D8-9C88-D0ED1E305502}"/>
              </a:ext>
            </a:extLst>
          </p:cNvPr>
          <p:cNvSpPr>
            <a:spLocks noGrp="1"/>
          </p:cNvSpPr>
          <p:nvPr>
            <p:ph type="subTitle" idx="1"/>
          </p:nvPr>
        </p:nvSpPr>
        <p:spPr/>
        <p:txBody>
          <a:bodyPr/>
          <a:lstStyle/>
          <a:p>
            <a:r>
              <a:rPr lang="en-AU" dirty="0"/>
              <a:t>Data Exploration &amp; Recommendations</a:t>
            </a:r>
          </a:p>
        </p:txBody>
      </p:sp>
    </p:spTree>
    <p:extLst>
      <p:ext uri="{BB962C8B-B14F-4D97-AF65-F5344CB8AC3E}">
        <p14:creationId xmlns:p14="http://schemas.microsoft.com/office/powerpoint/2010/main" val="150477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Background – </a:t>
            </a:r>
            <a:br>
              <a:rPr lang="en-AU" dirty="0"/>
            </a:br>
            <a:r>
              <a:rPr lang="en-AU" sz="3200" dirty="0"/>
              <a:t>Transformation &amp; Feature Engineering</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9" name="Content Placeholder 2">
            <a:extLst>
              <a:ext uri="{FF2B5EF4-FFF2-40B4-BE49-F238E27FC236}">
                <a16:creationId xmlns:a16="http://schemas.microsoft.com/office/drawing/2014/main" id="{C6DC59A5-5110-4A1D-A3A5-2C04F1E31DE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The pre-processing of the data was split into two steps:</a:t>
            </a:r>
          </a:p>
          <a:p>
            <a:pPr marL="0" indent="0">
              <a:buFont typeface="Arial" panose="020B0604020202020204" pitchFamily="34" charset="0"/>
              <a:buNone/>
            </a:pPr>
            <a:endParaRPr lang="en-AU" dirty="0"/>
          </a:p>
          <a:p>
            <a:r>
              <a:rPr lang="en-AU" dirty="0"/>
              <a:t>Transformation</a:t>
            </a:r>
          </a:p>
          <a:p>
            <a:pPr lvl="1"/>
            <a:r>
              <a:rPr lang="en-AU" dirty="0"/>
              <a:t>This step took existing data and made it more usable in analysis.</a:t>
            </a:r>
          </a:p>
          <a:p>
            <a:endParaRPr lang="en-AU" dirty="0"/>
          </a:p>
          <a:p>
            <a:r>
              <a:rPr lang="en-AU" dirty="0"/>
              <a:t>Feature Engineering</a:t>
            </a:r>
          </a:p>
          <a:p>
            <a:pPr lvl="1"/>
            <a:r>
              <a:rPr lang="en-AU" dirty="0"/>
              <a:t>This step took existing data and created new features which would augment the analysis.</a:t>
            </a:r>
          </a:p>
        </p:txBody>
      </p:sp>
    </p:spTree>
    <p:extLst>
      <p:ext uri="{BB962C8B-B14F-4D97-AF65-F5344CB8AC3E}">
        <p14:creationId xmlns:p14="http://schemas.microsoft.com/office/powerpoint/2010/main" val="226049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Background – </a:t>
            </a:r>
            <a:br>
              <a:rPr lang="en-AU" dirty="0"/>
            </a:br>
            <a:r>
              <a:rPr lang="en-AU" sz="3200" dirty="0"/>
              <a:t>Transformation &amp; Feature Engineering</a:t>
            </a:r>
          </a:p>
        </p:txBody>
      </p:sp>
      <p:sp>
        <p:nvSpPr>
          <p:cNvPr id="9" name="Content Placeholder 2">
            <a:extLst>
              <a:ext uri="{FF2B5EF4-FFF2-40B4-BE49-F238E27FC236}">
                <a16:creationId xmlns:a16="http://schemas.microsoft.com/office/drawing/2014/main" id="{C6DC59A5-5110-4A1D-A3A5-2C04F1E31DEF}"/>
              </a:ext>
            </a:extLst>
          </p:cNvPr>
          <p:cNvSpPr txBox="1">
            <a:spLocks/>
          </p:cNvSpPr>
          <p:nvPr/>
        </p:nvSpPr>
        <p:spPr>
          <a:xfrm>
            <a:off x="990600" y="1978025"/>
            <a:ext cx="10515600" cy="4514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Transformations included:</a:t>
            </a:r>
          </a:p>
          <a:p>
            <a:endParaRPr lang="en-AU" sz="2400" dirty="0"/>
          </a:p>
          <a:p>
            <a:r>
              <a:rPr lang="en-AU" sz="2400" dirty="0"/>
              <a:t>Replacing invalid values of </a:t>
            </a:r>
            <a:r>
              <a:rPr lang="en-AU" sz="2400" dirty="0" err="1"/>
              <a:t>product_size</a:t>
            </a:r>
            <a:r>
              <a:rPr lang="en-AU" sz="2400" dirty="0"/>
              <a:t> with sizes found in </a:t>
            </a:r>
            <a:r>
              <a:rPr lang="en-AU" sz="2400" dirty="0" err="1"/>
              <a:t>product_description</a:t>
            </a:r>
            <a:r>
              <a:rPr lang="en-AU" sz="2400" dirty="0"/>
              <a:t> field</a:t>
            </a:r>
          </a:p>
          <a:p>
            <a:pPr lvl="1"/>
            <a:r>
              <a:rPr lang="en-AU" sz="1800" dirty="0"/>
              <a:t>This reduced the number of products without size from 36 down to 26 out of 927.</a:t>
            </a:r>
          </a:p>
          <a:p>
            <a:r>
              <a:rPr lang="en-AU" sz="2400" dirty="0"/>
              <a:t>Converting the </a:t>
            </a:r>
            <a:r>
              <a:rPr lang="en-AU" sz="2400" dirty="0" err="1"/>
              <a:t>product_size</a:t>
            </a:r>
            <a:r>
              <a:rPr lang="en-AU" sz="2400" dirty="0"/>
              <a:t> field into a number of ounces</a:t>
            </a:r>
          </a:p>
          <a:p>
            <a:pPr lvl="1"/>
            <a:r>
              <a:rPr lang="en-AU" sz="1800" dirty="0"/>
              <a:t>This field has a variety of values and units </a:t>
            </a:r>
            <a:r>
              <a:rPr lang="en-AU" sz="1800" dirty="0" err="1"/>
              <a:t>i.e</a:t>
            </a:r>
            <a:r>
              <a:rPr lang="en-AU" sz="1800" dirty="0"/>
              <a:t> “OZ”, “OUNCES”, “LB”, “LB OZ”, “GAL”. Standardising to ounces keeps everything consistent and comparable.</a:t>
            </a:r>
          </a:p>
          <a:p>
            <a:r>
              <a:rPr lang="en-AU" sz="2400" dirty="0"/>
              <a:t>Removing the “$” from the price to make it a number.</a:t>
            </a:r>
          </a:p>
          <a:p>
            <a:r>
              <a:rPr lang="en-AU" sz="2400" dirty="0"/>
              <a:t>Converting the “Week” value into a “Year” and “</a:t>
            </a:r>
            <a:r>
              <a:rPr lang="en-AU" sz="2400" dirty="0" err="1"/>
              <a:t>WeekOfYear</a:t>
            </a:r>
            <a:r>
              <a:rPr lang="en-AU" sz="2400" dirty="0"/>
              <a:t>”</a:t>
            </a:r>
          </a:p>
        </p:txBody>
      </p:sp>
    </p:spTree>
    <p:extLst>
      <p:ext uri="{BB962C8B-B14F-4D97-AF65-F5344CB8AC3E}">
        <p14:creationId xmlns:p14="http://schemas.microsoft.com/office/powerpoint/2010/main" val="28108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Background – </a:t>
            </a:r>
            <a:br>
              <a:rPr lang="en-AU" dirty="0"/>
            </a:br>
            <a:r>
              <a:rPr lang="en-AU" sz="3200" dirty="0"/>
              <a:t>Transformation &amp; Feature Engineering</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9" name="Content Placeholder 2">
            <a:extLst>
              <a:ext uri="{FF2B5EF4-FFF2-40B4-BE49-F238E27FC236}">
                <a16:creationId xmlns:a16="http://schemas.microsoft.com/office/drawing/2014/main" id="{C6DC59A5-5110-4A1D-A3A5-2C04F1E31DEF}"/>
              </a:ext>
            </a:extLst>
          </p:cNvPr>
          <p:cNvSpPr txBox="1">
            <a:spLocks/>
          </p:cNvSpPr>
          <p:nvPr/>
        </p:nvSpPr>
        <p:spPr>
          <a:xfrm>
            <a:off x="990600" y="1978025"/>
            <a:ext cx="10515600" cy="45148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3300" dirty="0"/>
              <a:t>Feature Engineering included:</a:t>
            </a:r>
          </a:p>
          <a:p>
            <a:pPr marL="0" indent="0">
              <a:buFont typeface="Arial" panose="020B0604020202020204" pitchFamily="34" charset="0"/>
              <a:buNone/>
            </a:pPr>
            <a:endParaRPr lang="en-AU" dirty="0"/>
          </a:p>
          <a:p>
            <a:r>
              <a:rPr lang="en-AU" dirty="0"/>
              <a:t>Grouping product types into “Sweet” or “Savoury”.</a:t>
            </a:r>
          </a:p>
          <a:p>
            <a:r>
              <a:rPr lang="en-AU" dirty="0"/>
              <a:t>Created “price” feature for transactions.</a:t>
            </a:r>
          </a:p>
          <a:p>
            <a:r>
              <a:rPr lang="en-AU" dirty="0"/>
              <a:t>Constructing a “Customer Profile” table with features such as:</a:t>
            </a:r>
          </a:p>
          <a:p>
            <a:pPr lvl="1"/>
            <a:r>
              <a:rPr lang="en-AU" dirty="0"/>
              <a:t>Aggregated metrics (i.e. totals / counts) for sales, visits, distinct products etc.</a:t>
            </a:r>
          </a:p>
          <a:p>
            <a:pPr lvl="1"/>
            <a:r>
              <a:rPr lang="en-AU" dirty="0"/>
              <a:t>Coupon Usage (total times used and % of visits used).</a:t>
            </a:r>
          </a:p>
          <a:p>
            <a:pPr lvl="1"/>
            <a:r>
              <a:rPr lang="en-AU" dirty="0"/>
              <a:t>Number of distinct stores, commodities &amp; brands as well as favourite (most frequent). </a:t>
            </a:r>
          </a:p>
          <a:p>
            <a:pPr lvl="1"/>
            <a:r>
              <a:rPr lang="en-AU" dirty="0"/>
              <a:t>Whether the customer is a “Sweet”, “Savoury” or “Both” purchaser.</a:t>
            </a:r>
          </a:p>
          <a:p>
            <a:pPr lvl="1"/>
            <a:r>
              <a:rPr lang="en-AU" dirty="0"/>
              <a:t>Proposed “Customer Segments”:</a:t>
            </a:r>
          </a:p>
          <a:p>
            <a:pPr lvl="2"/>
            <a:r>
              <a:rPr lang="en-AU" dirty="0"/>
              <a:t>Purchase Segment – How the customer looks in terms of buying behaviour patterns.</a:t>
            </a:r>
          </a:p>
          <a:p>
            <a:pPr lvl="2"/>
            <a:r>
              <a:rPr lang="en-AU" dirty="0"/>
              <a:t>Product Segment – How the customer looks in terms of what they buy.</a:t>
            </a:r>
          </a:p>
          <a:p>
            <a:pPr lvl="2"/>
            <a:r>
              <a:rPr lang="en-AU" dirty="0"/>
              <a:t>RFM Segment – How the customer looks in terms of Recency, Frequency &amp; Monetary values.</a:t>
            </a:r>
          </a:p>
        </p:txBody>
      </p:sp>
    </p:spTree>
    <p:extLst>
      <p:ext uri="{BB962C8B-B14F-4D97-AF65-F5344CB8AC3E}">
        <p14:creationId xmlns:p14="http://schemas.microsoft.com/office/powerpoint/2010/main" val="232233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Questions</a:t>
            </a:r>
          </a:p>
        </p:txBody>
      </p:sp>
      <p:sp>
        <p:nvSpPr>
          <p:cNvPr id="3" name="Subtitle 2">
            <a:extLst>
              <a:ext uri="{FF2B5EF4-FFF2-40B4-BE49-F238E27FC236}">
                <a16:creationId xmlns:a16="http://schemas.microsoft.com/office/drawing/2014/main" id="{86FD8E5F-DC9D-49D8-9C88-D0ED1E305502}"/>
              </a:ext>
            </a:extLst>
          </p:cNvPr>
          <p:cNvSpPr>
            <a:spLocks noGrp="1"/>
          </p:cNvSpPr>
          <p:nvPr>
            <p:ph type="subTitle" idx="1"/>
          </p:nvPr>
        </p:nvSpPr>
        <p:spPr/>
        <p:txBody>
          <a:bodyPr/>
          <a:lstStyle/>
          <a:p>
            <a:r>
              <a:rPr lang="en-AU" dirty="0"/>
              <a:t>Who are our customers?</a:t>
            </a:r>
          </a:p>
        </p:txBody>
      </p:sp>
    </p:spTree>
    <p:extLst>
      <p:ext uri="{BB962C8B-B14F-4D97-AF65-F5344CB8AC3E}">
        <p14:creationId xmlns:p14="http://schemas.microsoft.com/office/powerpoint/2010/main" val="262928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Who are our customers?</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3" name="TextBox 2">
            <a:extLst>
              <a:ext uri="{FF2B5EF4-FFF2-40B4-BE49-F238E27FC236}">
                <a16:creationId xmlns:a16="http://schemas.microsoft.com/office/drawing/2014/main" id="{AA514EAE-64D7-402A-B4BE-7BB54F1CA828}"/>
              </a:ext>
            </a:extLst>
          </p:cNvPr>
          <p:cNvSpPr txBox="1"/>
          <p:nvPr/>
        </p:nvSpPr>
        <p:spPr>
          <a:xfrm>
            <a:off x="1063267" y="1802167"/>
            <a:ext cx="1986442" cy="984885"/>
          </a:xfrm>
          <a:prstGeom prst="rect">
            <a:avLst/>
          </a:prstGeom>
          <a:noFill/>
        </p:spPr>
        <p:txBody>
          <a:bodyPr wrap="none" rtlCol="0">
            <a:spAutoFit/>
          </a:bodyPr>
          <a:lstStyle/>
          <a:p>
            <a:pPr algn="ctr"/>
            <a:r>
              <a:rPr lang="en-AU" sz="4000" dirty="0"/>
              <a:t>383, 547</a:t>
            </a:r>
          </a:p>
          <a:p>
            <a:pPr algn="ctr"/>
            <a:r>
              <a:rPr lang="en-AU" dirty="0"/>
              <a:t>Active Customers</a:t>
            </a:r>
          </a:p>
        </p:txBody>
      </p:sp>
      <p:grpSp>
        <p:nvGrpSpPr>
          <p:cNvPr id="7" name="Group 6">
            <a:extLst>
              <a:ext uri="{FF2B5EF4-FFF2-40B4-BE49-F238E27FC236}">
                <a16:creationId xmlns:a16="http://schemas.microsoft.com/office/drawing/2014/main" id="{9580CC82-5B8C-4415-882D-970F7C0EC443}"/>
              </a:ext>
            </a:extLst>
          </p:cNvPr>
          <p:cNvGrpSpPr/>
          <p:nvPr/>
        </p:nvGrpSpPr>
        <p:grpSpPr>
          <a:xfrm>
            <a:off x="446763" y="3210692"/>
            <a:ext cx="3279221" cy="3307737"/>
            <a:chOff x="4165477" y="1673225"/>
            <a:chExt cx="4572000" cy="3307737"/>
          </a:xfrm>
        </p:grpSpPr>
        <p:graphicFrame>
          <p:nvGraphicFramePr>
            <p:cNvPr id="6" name="Chart 5">
              <a:extLst>
                <a:ext uri="{FF2B5EF4-FFF2-40B4-BE49-F238E27FC236}">
                  <a16:creationId xmlns:a16="http://schemas.microsoft.com/office/drawing/2014/main" id="{48BF8CF8-6666-44E4-A75C-75BDEFFB2CAE}"/>
                </a:ext>
              </a:extLst>
            </p:cNvPr>
            <p:cNvGraphicFramePr>
              <a:graphicFrameLocks/>
            </p:cNvGraphicFramePr>
            <p:nvPr>
              <p:extLst>
                <p:ext uri="{D42A27DB-BD31-4B8C-83A1-F6EECF244321}">
                  <p14:modId xmlns:p14="http://schemas.microsoft.com/office/powerpoint/2010/main" val="264661634"/>
                </p:ext>
              </p:extLst>
            </p:nvPr>
          </p:nvGraphicFramePr>
          <p:xfrm>
            <a:off x="4165477" y="1673225"/>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CD74DD1-DF68-41B8-A90E-8006321F23EE}"/>
                </a:ext>
              </a:extLst>
            </p:cNvPr>
            <p:cNvSpPr txBox="1"/>
            <p:nvPr/>
          </p:nvSpPr>
          <p:spPr>
            <a:xfrm>
              <a:off x="5322289" y="4334631"/>
              <a:ext cx="2258375" cy="646331"/>
            </a:xfrm>
            <a:prstGeom prst="rect">
              <a:avLst/>
            </a:prstGeom>
            <a:noFill/>
          </p:spPr>
          <p:txBody>
            <a:bodyPr wrap="none" rtlCol="0">
              <a:spAutoFit/>
            </a:bodyPr>
            <a:lstStyle/>
            <a:p>
              <a:pPr algn="ctr"/>
              <a:r>
                <a:rPr lang="en-AU" dirty="0"/>
                <a:t>30% of Customers </a:t>
              </a:r>
            </a:p>
            <a:p>
              <a:pPr algn="ctr"/>
              <a:r>
                <a:rPr lang="en-AU" dirty="0"/>
                <a:t>have visited only once</a:t>
              </a:r>
            </a:p>
          </p:txBody>
        </p:sp>
      </p:grpSp>
      <p:sp>
        <p:nvSpPr>
          <p:cNvPr id="10" name="TextBox 9">
            <a:extLst>
              <a:ext uri="{FF2B5EF4-FFF2-40B4-BE49-F238E27FC236}">
                <a16:creationId xmlns:a16="http://schemas.microsoft.com/office/drawing/2014/main" id="{A4A443ED-EFA4-426D-9F94-8D5802251960}"/>
              </a:ext>
            </a:extLst>
          </p:cNvPr>
          <p:cNvSpPr txBox="1"/>
          <p:nvPr/>
        </p:nvSpPr>
        <p:spPr>
          <a:xfrm>
            <a:off x="5215049" y="1804109"/>
            <a:ext cx="1742849" cy="984885"/>
          </a:xfrm>
          <a:prstGeom prst="rect">
            <a:avLst/>
          </a:prstGeom>
          <a:noFill/>
        </p:spPr>
        <p:txBody>
          <a:bodyPr wrap="none" rtlCol="0">
            <a:spAutoFit/>
          </a:bodyPr>
          <a:lstStyle/>
          <a:p>
            <a:pPr algn="ctr"/>
            <a:r>
              <a:rPr lang="en-AU" sz="4000" dirty="0"/>
              <a:t>1.57</a:t>
            </a:r>
          </a:p>
          <a:p>
            <a:pPr algn="ctr"/>
            <a:r>
              <a:rPr lang="en-AU" dirty="0"/>
              <a:t>Items per Basket</a:t>
            </a:r>
          </a:p>
        </p:txBody>
      </p:sp>
      <p:grpSp>
        <p:nvGrpSpPr>
          <p:cNvPr id="14" name="Group 13">
            <a:extLst>
              <a:ext uri="{FF2B5EF4-FFF2-40B4-BE49-F238E27FC236}">
                <a16:creationId xmlns:a16="http://schemas.microsoft.com/office/drawing/2014/main" id="{B1CCEF37-4643-4A80-A456-2764786BD69B}"/>
              </a:ext>
            </a:extLst>
          </p:cNvPr>
          <p:cNvGrpSpPr/>
          <p:nvPr/>
        </p:nvGrpSpPr>
        <p:grpSpPr>
          <a:xfrm>
            <a:off x="4063623" y="3170686"/>
            <a:ext cx="3912353" cy="3329442"/>
            <a:chOff x="4425573" y="3170686"/>
            <a:chExt cx="3912353" cy="3329442"/>
          </a:xfrm>
        </p:grpSpPr>
        <p:graphicFrame>
          <p:nvGraphicFramePr>
            <p:cNvPr id="12" name="Chart 11">
              <a:extLst>
                <a:ext uri="{FF2B5EF4-FFF2-40B4-BE49-F238E27FC236}">
                  <a16:creationId xmlns:a16="http://schemas.microsoft.com/office/drawing/2014/main" id="{05C7CBD3-28A9-4EC3-BB3B-5C04A617608B}"/>
                </a:ext>
              </a:extLst>
            </p:cNvPr>
            <p:cNvGraphicFramePr>
              <a:graphicFrameLocks/>
            </p:cNvGraphicFramePr>
            <p:nvPr>
              <p:extLst>
                <p:ext uri="{D42A27DB-BD31-4B8C-83A1-F6EECF244321}">
                  <p14:modId xmlns:p14="http://schemas.microsoft.com/office/powerpoint/2010/main" val="3827957130"/>
                </p:ext>
              </p:extLst>
            </p:nvPr>
          </p:nvGraphicFramePr>
          <p:xfrm>
            <a:off x="4573480" y="3170686"/>
            <a:ext cx="313224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64FE22BC-B1AE-4E17-9EEA-8FCBF7E733CD}"/>
                </a:ext>
              </a:extLst>
            </p:cNvPr>
            <p:cNvSpPr txBox="1"/>
            <p:nvPr/>
          </p:nvSpPr>
          <p:spPr>
            <a:xfrm>
              <a:off x="4425573" y="5853797"/>
              <a:ext cx="3912353" cy="646331"/>
            </a:xfrm>
            <a:prstGeom prst="rect">
              <a:avLst/>
            </a:prstGeom>
            <a:noFill/>
          </p:spPr>
          <p:txBody>
            <a:bodyPr wrap="none" rtlCol="0">
              <a:spAutoFit/>
            </a:bodyPr>
            <a:lstStyle/>
            <a:p>
              <a:pPr algn="ctr"/>
              <a:r>
                <a:rPr lang="en-AU" dirty="0"/>
                <a:t>54% of Customer exclusively </a:t>
              </a:r>
            </a:p>
            <a:p>
              <a:pPr algn="ctr"/>
              <a:r>
                <a:rPr lang="en-AU" dirty="0"/>
                <a:t>buy only the Sweet or Savoury products</a:t>
              </a:r>
            </a:p>
          </p:txBody>
        </p:sp>
      </p:grpSp>
      <p:graphicFrame>
        <p:nvGraphicFramePr>
          <p:cNvPr id="15" name="Chart 14">
            <a:extLst>
              <a:ext uri="{FF2B5EF4-FFF2-40B4-BE49-F238E27FC236}">
                <a16:creationId xmlns:a16="http://schemas.microsoft.com/office/drawing/2014/main" id="{9A916317-460B-4D61-9D22-5C01254E8CC7}"/>
              </a:ext>
            </a:extLst>
          </p:cNvPr>
          <p:cNvGraphicFramePr>
            <a:graphicFrameLocks/>
          </p:cNvGraphicFramePr>
          <p:nvPr>
            <p:extLst>
              <p:ext uri="{D42A27DB-BD31-4B8C-83A1-F6EECF244321}">
                <p14:modId xmlns:p14="http://schemas.microsoft.com/office/powerpoint/2010/main" val="3218239589"/>
              </p:ext>
            </p:extLst>
          </p:nvPr>
        </p:nvGraphicFramePr>
        <p:xfrm>
          <a:off x="8046914" y="3110597"/>
          <a:ext cx="4112017"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7106DC02-85BB-4BA3-AE8F-5A622BABAA46}"/>
              </a:ext>
            </a:extLst>
          </p:cNvPr>
          <p:cNvSpPr txBox="1"/>
          <p:nvPr/>
        </p:nvSpPr>
        <p:spPr>
          <a:xfrm>
            <a:off x="8434988" y="5846544"/>
            <a:ext cx="3499035" cy="923330"/>
          </a:xfrm>
          <a:prstGeom prst="rect">
            <a:avLst/>
          </a:prstGeom>
          <a:noFill/>
        </p:spPr>
        <p:txBody>
          <a:bodyPr wrap="none" rtlCol="0">
            <a:spAutoFit/>
          </a:bodyPr>
          <a:lstStyle/>
          <a:p>
            <a:pPr algn="ctr"/>
            <a:r>
              <a:rPr lang="en-AU" dirty="0"/>
              <a:t>Pasta is their favourite thing to buy.</a:t>
            </a:r>
          </a:p>
          <a:p>
            <a:pPr algn="ctr"/>
            <a:r>
              <a:rPr lang="en-AU" dirty="0"/>
              <a:t>They also buy more syrup than </a:t>
            </a:r>
          </a:p>
          <a:p>
            <a:pPr algn="ctr"/>
            <a:r>
              <a:rPr lang="en-AU" dirty="0"/>
              <a:t>pancake mixes</a:t>
            </a:r>
          </a:p>
        </p:txBody>
      </p:sp>
      <p:sp>
        <p:nvSpPr>
          <p:cNvPr id="17" name="TextBox 16">
            <a:extLst>
              <a:ext uri="{FF2B5EF4-FFF2-40B4-BE49-F238E27FC236}">
                <a16:creationId xmlns:a16="http://schemas.microsoft.com/office/drawing/2014/main" id="{27A78A8B-1691-427E-B606-8A4145A3AA28}"/>
              </a:ext>
            </a:extLst>
          </p:cNvPr>
          <p:cNvSpPr txBox="1"/>
          <p:nvPr/>
        </p:nvSpPr>
        <p:spPr>
          <a:xfrm>
            <a:off x="8250967" y="1802167"/>
            <a:ext cx="3403496" cy="984885"/>
          </a:xfrm>
          <a:prstGeom prst="rect">
            <a:avLst/>
          </a:prstGeom>
          <a:noFill/>
        </p:spPr>
        <p:txBody>
          <a:bodyPr wrap="none" rtlCol="0">
            <a:spAutoFit/>
          </a:bodyPr>
          <a:lstStyle/>
          <a:p>
            <a:pPr algn="ctr"/>
            <a:r>
              <a:rPr lang="en-AU" sz="4000" dirty="0"/>
              <a:t>42, 028</a:t>
            </a:r>
          </a:p>
          <a:p>
            <a:pPr algn="ctr"/>
            <a:r>
              <a:rPr lang="en-AU" dirty="0"/>
              <a:t>Customer who have used coupons</a:t>
            </a:r>
          </a:p>
        </p:txBody>
      </p:sp>
    </p:spTree>
    <p:extLst>
      <p:ext uri="{BB962C8B-B14F-4D97-AF65-F5344CB8AC3E}">
        <p14:creationId xmlns:p14="http://schemas.microsoft.com/office/powerpoint/2010/main" val="390821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Who are our customers?</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Customer Segmentation</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Segmentation is a useful way to quickly categorise your customers. Rather than looking across several metrics, you can get an instant feel for who the customer might be.</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A single segmentation is can be useful but often only suits one purpose. For example, a customer can be segmented by their buying behaviours, their product purchase history as well as RFM measures.</a:t>
            </a:r>
          </a:p>
        </p:txBody>
      </p:sp>
    </p:spTree>
    <p:extLst>
      <p:ext uri="{BB962C8B-B14F-4D97-AF65-F5344CB8AC3E}">
        <p14:creationId xmlns:p14="http://schemas.microsoft.com/office/powerpoint/2010/main" val="3254572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Who are our customers?</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Buying Behaviour Segments</a:t>
            </a:r>
          </a:p>
          <a:p>
            <a:pPr marL="0" indent="0">
              <a:buFont typeface="Arial" panose="020B0604020202020204" pitchFamily="34" charset="0"/>
              <a:buNone/>
            </a:pPr>
            <a:endParaRPr lang="en-AU" dirty="0"/>
          </a:p>
        </p:txBody>
      </p:sp>
      <p:graphicFrame>
        <p:nvGraphicFramePr>
          <p:cNvPr id="3" name="Table 3">
            <a:extLst>
              <a:ext uri="{FF2B5EF4-FFF2-40B4-BE49-F238E27FC236}">
                <a16:creationId xmlns:a16="http://schemas.microsoft.com/office/drawing/2014/main" id="{2BF0DAD8-9B09-4558-9AE6-306289B98034}"/>
              </a:ext>
            </a:extLst>
          </p:cNvPr>
          <p:cNvGraphicFramePr>
            <a:graphicFrameLocks noGrp="1"/>
          </p:cNvGraphicFramePr>
          <p:nvPr>
            <p:extLst>
              <p:ext uri="{D42A27DB-BD31-4B8C-83A1-F6EECF244321}">
                <p14:modId xmlns:p14="http://schemas.microsoft.com/office/powerpoint/2010/main" val="2049983146"/>
              </p:ext>
            </p:extLst>
          </p:nvPr>
        </p:nvGraphicFramePr>
        <p:xfrm>
          <a:off x="1635587" y="2915603"/>
          <a:ext cx="9225626" cy="3337560"/>
        </p:xfrm>
        <a:graphic>
          <a:graphicData uri="http://schemas.openxmlformats.org/drawingml/2006/table">
            <a:tbl>
              <a:tblPr firstRow="1" bandRow="1">
                <a:tableStyleId>{5C22544A-7EE6-4342-B048-85BDC9FD1C3A}</a:tableStyleId>
              </a:tblPr>
              <a:tblGrid>
                <a:gridCol w="2220405">
                  <a:extLst>
                    <a:ext uri="{9D8B030D-6E8A-4147-A177-3AD203B41FA5}">
                      <a16:colId xmlns:a16="http://schemas.microsoft.com/office/drawing/2014/main" val="2283435956"/>
                    </a:ext>
                  </a:extLst>
                </a:gridCol>
                <a:gridCol w="7005221">
                  <a:extLst>
                    <a:ext uri="{9D8B030D-6E8A-4147-A177-3AD203B41FA5}">
                      <a16:colId xmlns:a16="http://schemas.microsoft.com/office/drawing/2014/main" val="1637382888"/>
                    </a:ext>
                  </a:extLst>
                </a:gridCol>
              </a:tblGrid>
              <a:tr h="370840">
                <a:tc>
                  <a:txBody>
                    <a:bodyPr/>
                    <a:lstStyle/>
                    <a:p>
                      <a:pPr algn="ctr"/>
                      <a:r>
                        <a:rPr lang="en-AU" dirty="0"/>
                        <a:t>Segment Name</a:t>
                      </a:r>
                    </a:p>
                  </a:txBody>
                  <a:tcPr/>
                </a:tc>
                <a:tc>
                  <a:txBody>
                    <a:bodyPr/>
                    <a:lstStyle/>
                    <a:p>
                      <a:pPr algn="ctr"/>
                      <a:r>
                        <a:rPr lang="en-AU" dirty="0"/>
                        <a:t>Description</a:t>
                      </a:r>
                    </a:p>
                  </a:txBody>
                  <a:tcPr/>
                </a:tc>
                <a:extLst>
                  <a:ext uri="{0D108BD9-81ED-4DB2-BD59-A6C34878D82A}">
                    <a16:rowId xmlns:a16="http://schemas.microsoft.com/office/drawing/2014/main" val="2324666085"/>
                  </a:ext>
                </a:extLst>
              </a:tr>
              <a:tr h="370840">
                <a:tc>
                  <a:txBody>
                    <a:bodyPr/>
                    <a:lstStyle/>
                    <a:p>
                      <a:r>
                        <a:rPr lang="en-AU" dirty="0"/>
                        <a:t>New Customer</a:t>
                      </a:r>
                    </a:p>
                  </a:txBody>
                  <a:tcPr/>
                </a:tc>
                <a:tc>
                  <a:txBody>
                    <a:bodyPr/>
                    <a:lstStyle/>
                    <a:p>
                      <a:r>
                        <a:rPr lang="en-AU" dirty="0"/>
                        <a:t>Customers who have only shopped once and within the last 4 weeks.</a:t>
                      </a:r>
                    </a:p>
                  </a:txBody>
                  <a:tcPr/>
                </a:tc>
                <a:extLst>
                  <a:ext uri="{0D108BD9-81ED-4DB2-BD59-A6C34878D82A}">
                    <a16:rowId xmlns:a16="http://schemas.microsoft.com/office/drawing/2014/main" val="2099058128"/>
                  </a:ext>
                </a:extLst>
              </a:tr>
              <a:tr h="370840">
                <a:tc>
                  <a:txBody>
                    <a:bodyPr/>
                    <a:lstStyle/>
                    <a:p>
                      <a:r>
                        <a:rPr lang="en-AU" dirty="0"/>
                        <a:t>Lost Customer</a:t>
                      </a:r>
                    </a:p>
                  </a:txBody>
                  <a:tcPr/>
                </a:tc>
                <a:tc>
                  <a:txBody>
                    <a:bodyPr/>
                    <a:lstStyle/>
                    <a:p>
                      <a:r>
                        <a:rPr lang="en-AU" dirty="0"/>
                        <a:t>Customers who have not made a purchase for 52 weeks.</a:t>
                      </a:r>
                    </a:p>
                  </a:txBody>
                  <a:tcPr/>
                </a:tc>
                <a:extLst>
                  <a:ext uri="{0D108BD9-81ED-4DB2-BD59-A6C34878D82A}">
                    <a16:rowId xmlns:a16="http://schemas.microsoft.com/office/drawing/2014/main" val="3792989262"/>
                  </a:ext>
                </a:extLst>
              </a:tr>
              <a:tr h="370840">
                <a:tc>
                  <a:txBody>
                    <a:bodyPr/>
                    <a:lstStyle/>
                    <a:p>
                      <a:r>
                        <a:rPr lang="en-AU" dirty="0"/>
                        <a:t>One and Done</a:t>
                      </a:r>
                    </a:p>
                  </a:txBody>
                  <a:tcPr/>
                </a:tc>
                <a:tc>
                  <a:txBody>
                    <a:bodyPr/>
                    <a:lstStyle/>
                    <a:p>
                      <a:r>
                        <a:rPr lang="en-AU" dirty="0"/>
                        <a:t>Customers who have only shopped once and more than 4 weeks ago.</a:t>
                      </a:r>
                    </a:p>
                  </a:txBody>
                  <a:tcPr/>
                </a:tc>
                <a:extLst>
                  <a:ext uri="{0D108BD9-81ED-4DB2-BD59-A6C34878D82A}">
                    <a16:rowId xmlns:a16="http://schemas.microsoft.com/office/drawing/2014/main" val="580623727"/>
                  </a:ext>
                </a:extLst>
              </a:tr>
              <a:tr h="370840">
                <a:tc>
                  <a:txBody>
                    <a:bodyPr/>
                    <a:lstStyle/>
                    <a:p>
                      <a:r>
                        <a:rPr lang="en-AU" dirty="0"/>
                        <a:t>Frequent Flyer</a:t>
                      </a:r>
                    </a:p>
                  </a:txBody>
                  <a:tcPr/>
                </a:tc>
                <a:tc>
                  <a:txBody>
                    <a:bodyPr/>
                    <a:lstStyle/>
                    <a:p>
                      <a:r>
                        <a:rPr lang="en-AU" dirty="0"/>
                        <a:t>Customers who have shopped &gt; 52 times.</a:t>
                      </a:r>
                    </a:p>
                  </a:txBody>
                  <a:tcPr/>
                </a:tc>
                <a:extLst>
                  <a:ext uri="{0D108BD9-81ED-4DB2-BD59-A6C34878D82A}">
                    <a16:rowId xmlns:a16="http://schemas.microsoft.com/office/drawing/2014/main" val="2867458537"/>
                  </a:ext>
                </a:extLst>
              </a:tr>
              <a:tr h="370840">
                <a:tc>
                  <a:txBody>
                    <a:bodyPr/>
                    <a:lstStyle/>
                    <a:p>
                      <a:r>
                        <a:rPr lang="en-AU" dirty="0"/>
                        <a:t>Bulk Buyer</a:t>
                      </a:r>
                    </a:p>
                  </a:txBody>
                  <a:tcPr/>
                </a:tc>
                <a:tc>
                  <a:txBody>
                    <a:bodyPr/>
                    <a:lstStyle/>
                    <a:p>
                      <a:r>
                        <a:rPr lang="en-AU" dirty="0"/>
                        <a:t>Customers whose average basket size is &gt; 5 items.</a:t>
                      </a:r>
                    </a:p>
                  </a:txBody>
                  <a:tcPr/>
                </a:tc>
                <a:extLst>
                  <a:ext uri="{0D108BD9-81ED-4DB2-BD59-A6C34878D82A}">
                    <a16:rowId xmlns:a16="http://schemas.microsoft.com/office/drawing/2014/main" val="135393474"/>
                  </a:ext>
                </a:extLst>
              </a:tr>
              <a:tr h="370840">
                <a:tc>
                  <a:txBody>
                    <a:bodyPr/>
                    <a:lstStyle/>
                    <a:p>
                      <a:r>
                        <a:rPr lang="en-AU" dirty="0"/>
                        <a:t>High Roller</a:t>
                      </a:r>
                    </a:p>
                  </a:txBody>
                  <a:tcPr/>
                </a:tc>
                <a:tc>
                  <a:txBody>
                    <a:bodyPr/>
                    <a:lstStyle/>
                    <a:p>
                      <a:r>
                        <a:rPr lang="en-AU" dirty="0"/>
                        <a:t>Customers whose average item costs &gt; $5.</a:t>
                      </a:r>
                    </a:p>
                  </a:txBody>
                  <a:tcPr/>
                </a:tc>
                <a:extLst>
                  <a:ext uri="{0D108BD9-81ED-4DB2-BD59-A6C34878D82A}">
                    <a16:rowId xmlns:a16="http://schemas.microsoft.com/office/drawing/2014/main" val="776090111"/>
                  </a:ext>
                </a:extLst>
              </a:tr>
              <a:tr h="370840">
                <a:tc>
                  <a:txBody>
                    <a:bodyPr/>
                    <a:lstStyle/>
                    <a:p>
                      <a:r>
                        <a:rPr lang="en-AU" dirty="0"/>
                        <a:t>Store Loyalist</a:t>
                      </a:r>
                    </a:p>
                  </a:txBody>
                  <a:tcPr/>
                </a:tc>
                <a:tc>
                  <a:txBody>
                    <a:bodyPr/>
                    <a:lstStyle/>
                    <a:p>
                      <a:r>
                        <a:rPr lang="en-AU" dirty="0"/>
                        <a:t>Customers who only ever visit one store.</a:t>
                      </a:r>
                    </a:p>
                  </a:txBody>
                  <a:tcPr/>
                </a:tc>
                <a:extLst>
                  <a:ext uri="{0D108BD9-81ED-4DB2-BD59-A6C34878D82A}">
                    <a16:rowId xmlns:a16="http://schemas.microsoft.com/office/drawing/2014/main" val="2312766590"/>
                  </a:ext>
                </a:extLst>
              </a:tr>
              <a:tr h="370840">
                <a:tc>
                  <a:txBody>
                    <a:bodyPr/>
                    <a:lstStyle/>
                    <a:p>
                      <a:r>
                        <a:rPr lang="en-AU" dirty="0"/>
                        <a:t>Average Joe</a:t>
                      </a:r>
                    </a:p>
                  </a:txBody>
                  <a:tcPr/>
                </a:tc>
                <a:tc>
                  <a:txBody>
                    <a:bodyPr/>
                    <a:lstStyle/>
                    <a:p>
                      <a:r>
                        <a:rPr lang="en-AU" dirty="0"/>
                        <a:t>Customers whose behaviours don’t fit any of the above segments</a:t>
                      </a:r>
                    </a:p>
                  </a:txBody>
                  <a:tcPr/>
                </a:tc>
                <a:extLst>
                  <a:ext uri="{0D108BD9-81ED-4DB2-BD59-A6C34878D82A}">
                    <a16:rowId xmlns:a16="http://schemas.microsoft.com/office/drawing/2014/main" val="449359782"/>
                  </a:ext>
                </a:extLst>
              </a:tr>
            </a:tbl>
          </a:graphicData>
        </a:graphic>
      </p:graphicFrame>
    </p:spTree>
    <p:extLst>
      <p:ext uri="{BB962C8B-B14F-4D97-AF65-F5344CB8AC3E}">
        <p14:creationId xmlns:p14="http://schemas.microsoft.com/office/powerpoint/2010/main" val="3028562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a:xfrm>
            <a:off x="1025770" y="1499040"/>
            <a:ext cx="10175630" cy="767904"/>
          </a:xfrm>
        </p:spPr>
        <p:txBody>
          <a:bodyPr anchor="ctr">
            <a:normAutofit/>
          </a:bodyPr>
          <a:lstStyle/>
          <a:p>
            <a:pPr marL="0" indent="0" algn="ctr">
              <a:buNone/>
            </a:pPr>
            <a:endParaRPr lang="en-AU" sz="2000"/>
          </a:p>
          <a:p>
            <a:pPr lvl="1" algn="ctr"/>
            <a:endParaRPr lang="en-AU" sz="200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Buying Behaviour Segments</a:t>
            </a:r>
          </a:p>
          <a:p>
            <a:pPr marL="0" indent="0">
              <a:buFont typeface="Arial" panose="020B0604020202020204" pitchFamily="34" charset="0"/>
              <a:buNone/>
            </a:pPr>
            <a:endParaRPr lang="en-AU" dirty="0"/>
          </a:p>
        </p:txBody>
      </p:sp>
      <p:graphicFrame>
        <p:nvGraphicFramePr>
          <p:cNvPr id="7" name="Table 6">
            <a:extLst>
              <a:ext uri="{FF2B5EF4-FFF2-40B4-BE49-F238E27FC236}">
                <a16:creationId xmlns:a16="http://schemas.microsoft.com/office/drawing/2014/main" id="{486740D6-3BBA-4D42-808A-3485D1D438C2}"/>
              </a:ext>
            </a:extLst>
          </p:cNvPr>
          <p:cNvGraphicFramePr>
            <a:graphicFrameLocks noGrp="1"/>
          </p:cNvGraphicFramePr>
          <p:nvPr>
            <p:extLst>
              <p:ext uri="{D42A27DB-BD31-4B8C-83A1-F6EECF244321}">
                <p14:modId xmlns:p14="http://schemas.microsoft.com/office/powerpoint/2010/main" val="2443868143"/>
              </p:ext>
            </p:extLst>
          </p:nvPr>
        </p:nvGraphicFramePr>
        <p:xfrm>
          <a:off x="1695635" y="2745928"/>
          <a:ext cx="8487053" cy="3104451"/>
        </p:xfrm>
        <a:graphic>
          <a:graphicData uri="http://schemas.openxmlformats.org/drawingml/2006/table">
            <a:tbl>
              <a:tblPr/>
              <a:tblGrid>
                <a:gridCol w="1139485">
                  <a:extLst>
                    <a:ext uri="{9D8B030D-6E8A-4147-A177-3AD203B41FA5}">
                      <a16:colId xmlns:a16="http://schemas.microsoft.com/office/drawing/2014/main" val="372399435"/>
                    </a:ext>
                  </a:extLst>
                </a:gridCol>
                <a:gridCol w="1432727">
                  <a:extLst>
                    <a:ext uri="{9D8B030D-6E8A-4147-A177-3AD203B41FA5}">
                      <a16:colId xmlns:a16="http://schemas.microsoft.com/office/drawing/2014/main" val="4234610181"/>
                    </a:ext>
                  </a:extLst>
                </a:gridCol>
                <a:gridCol w="1471450">
                  <a:extLst>
                    <a:ext uri="{9D8B030D-6E8A-4147-A177-3AD203B41FA5}">
                      <a16:colId xmlns:a16="http://schemas.microsoft.com/office/drawing/2014/main" val="636177407"/>
                    </a:ext>
                  </a:extLst>
                </a:gridCol>
                <a:gridCol w="1587617">
                  <a:extLst>
                    <a:ext uri="{9D8B030D-6E8A-4147-A177-3AD203B41FA5}">
                      <a16:colId xmlns:a16="http://schemas.microsoft.com/office/drawing/2014/main" val="3529125865"/>
                    </a:ext>
                  </a:extLst>
                </a:gridCol>
                <a:gridCol w="1519853">
                  <a:extLst>
                    <a:ext uri="{9D8B030D-6E8A-4147-A177-3AD203B41FA5}">
                      <a16:colId xmlns:a16="http://schemas.microsoft.com/office/drawing/2014/main" val="901158743"/>
                    </a:ext>
                  </a:extLst>
                </a:gridCol>
                <a:gridCol w="1335921">
                  <a:extLst>
                    <a:ext uri="{9D8B030D-6E8A-4147-A177-3AD203B41FA5}">
                      <a16:colId xmlns:a16="http://schemas.microsoft.com/office/drawing/2014/main" val="79689629"/>
                    </a:ext>
                  </a:extLst>
                </a:gridCol>
              </a:tblGrid>
              <a:tr h="344939">
                <a:tc>
                  <a:txBody>
                    <a:bodyPr/>
                    <a:lstStyle/>
                    <a:p>
                      <a:pPr algn="l" fontAlgn="ctr"/>
                      <a:endParaRPr lang="en-AU" sz="14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ctr"/>
                      <a:r>
                        <a:rPr lang="en-AU" sz="1400" b="1" i="0" u="none" strike="noStrike" dirty="0">
                          <a:solidFill>
                            <a:srgbClr val="000000"/>
                          </a:solidFill>
                          <a:effectLst/>
                          <a:latin typeface="Calibri" panose="020F0502020204030204" pitchFamily="34" charset="0"/>
                        </a:rPr>
                        <a:t>#</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AU" sz="1400" b="1" i="0" u="none" strike="noStrike">
                          <a:solidFill>
                            <a:srgbClr val="000000"/>
                          </a:solidFill>
                          <a:effectLst/>
                          <a:latin typeface="Calibri" panose="020F0502020204030204" pitchFamily="34" charset="0"/>
                        </a:rPr>
                        <a:t>Average Sales</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AU" sz="1400" b="1" i="0" u="none" strike="noStrike">
                          <a:solidFill>
                            <a:srgbClr val="000000"/>
                          </a:solidFill>
                          <a:effectLst/>
                          <a:latin typeface="Calibri" panose="020F0502020204030204" pitchFamily="34" charset="0"/>
                        </a:rPr>
                        <a:t>Average Units</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AU" sz="1400" b="1" i="0" u="none" strike="noStrike">
                          <a:solidFill>
                            <a:srgbClr val="000000"/>
                          </a:solidFill>
                          <a:effectLst/>
                          <a:latin typeface="Calibri" panose="020F0502020204030204" pitchFamily="34" charset="0"/>
                        </a:rPr>
                        <a:t>Average Visits</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AU" sz="1400" b="1" i="0" u="none" strike="noStrike" dirty="0">
                          <a:solidFill>
                            <a:srgbClr val="000000"/>
                          </a:solidFill>
                          <a:effectLst/>
                          <a:latin typeface="Calibri" panose="020F0502020204030204" pitchFamily="34" charset="0"/>
                        </a:rPr>
                        <a:t>Sales / Visit</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0218457"/>
                  </a:ext>
                </a:extLst>
              </a:tr>
              <a:tr h="344939">
                <a:tc>
                  <a:txBody>
                    <a:bodyPr/>
                    <a:lstStyle/>
                    <a:p>
                      <a:pPr algn="l" fontAlgn="ctr"/>
                      <a:r>
                        <a:rPr lang="en-AU" sz="1400" b="1" i="0" u="none" strike="noStrike">
                          <a:solidFill>
                            <a:srgbClr val="000000"/>
                          </a:solidFill>
                          <a:effectLst/>
                          <a:latin typeface="Calibri" panose="020F0502020204030204" pitchFamily="34" charset="0"/>
                        </a:rPr>
                        <a:t>Average Joe</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AU" sz="1400" b="0" i="0" u="none" strike="noStrike" dirty="0">
                          <a:solidFill>
                            <a:srgbClr val="000000"/>
                          </a:solidFill>
                          <a:effectLst/>
                          <a:latin typeface="Calibri" panose="020F0502020204030204" pitchFamily="34" charset="0"/>
                        </a:rPr>
                        <a:t>159124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en-AU" sz="1400" b="0" i="0" u="none" strike="noStrike">
                          <a:solidFill>
                            <a:srgbClr val="000000"/>
                          </a:solidFill>
                          <a:effectLst/>
                          <a:latin typeface="Calibri" panose="020F0502020204030204" pitchFamily="34" charset="0"/>
                        </a:rPr>
                        <a:t>31.11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884"/>
                    </a:solidFill>
                  </a:tcPr>
                </a:tc>
                <a:tc>
                  <a:txBody>
                    <a:bodyPr/>
                    <a:lstStyle/>
                    <a:p>
                      <a:pPr algn="ctr" fontAlgn="ctr"/>
                      <a:r>
                        <a:rPr lang="en-AU" sz="1400" b="0" i="0" u="none" strike="noStrike">
                          <a:solidFill>
                            <a:srgbClr val="000000"/>
                          </a:solidFill>
                          <a:effectLst/>
                          <a:latin typeface="Calibri" panose="020F0502020204030204" pitchFamily="34" charset="0"/>
                        </a:rPr>
                        <a:t>21.16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182"/>
                    </a:solidFill>
                  </a:tcPr>
                </a:tc>
                <a:tc>
                  <a:txBody>
                    <a:bodyPr/>
                    <a:lstStyle/>
                    <a:p>
                      <a:pPr algn="ctr" fontAlgn="ctr"/>
                      <a:r>
                        <a:rPr lang="en-AU" sz="1400" b="0" i="0" u="none" strike="noStrike">
                          <a:solidFill>
                            <a:srgbClr val="000000"/>
                          </a:solidFill>
                          <a:effectLst/>
                          <a:latin typeface="Calibri" panose="020F0502020204030204" pitchFamily="34" charset="0"/>
                        </a:rPr>
                        <a:t>11.23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82"/>
                    </a:solidFill>
                  </a:tcPr>
                </a:tc>
                <a:tc>
                  <a:txBody>
                    <a:bodyPr/>
                    <a:lstStyle/>
                    <a:p>
                      <a:pPr algn="ctr" fontAlgn="b"/>
                      <a:r>
                        <a:rPr lang="en-AU" sz="1400" b="0" i="0" u="none" strike="noStrike">
                          <a:solidFill>
                            <a:srgbClr val="000000"/>
                          </a:solidFill>
                          <a:effectLst/>
                          <a:latin typeface="Calibri" panose="020F0502020204030204" pitchFamily="34" charset="0"/>
                        </a:rPr>
                        <a:t>2.77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DD81"/>
                    </a:solidFill>
                  </a:tcPr>
                </a:tc>
                <a:extLst>
                  <a:ext uri="{0D108BD9-81ED-4DB2-BD59-A6C34878D82A}">
                    <a16:rowId xmlns:a16="http://schemas.microsoft.com/office/drawing/2014/main" val="2847348806"/>
                  </a:ext>
                </a:extLst>
              </a:tr>
              <a:tr h="344939">
                <a:tc>
                  <a:txBody>
                    <a:bodyPr/>
                    <a:lstStyle/>
                    <a:p>
                      <a:pPr algn="l" fontAlgn="ctr"/>
                      <a:r>
                        <a:rPr lang="en-AU" sz="1400" b="1" i="0" u="none" strike="noStrike">
                          <a:solidFill>
                            <a:srgbClr val="000000"/>
                          </a:solidFill>
                          <a:effectLst/>
                          <a:latin typeface="Calibri" panose="020F0502020204030204" pitchFamily="34" charset="0"/>
                        </a:rPr>
                        <a:t>Bulk Buyer</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AU" sz="1400" b="0" i="0" u="none" strike="noStrike" dirty="0">
                          <a:solidFill>
                            <a:srgbClr val="000000"/>
                          </a:solidFill>
                          <a:effectLst/>
                          <a:latin typeface="Calibri" panose="020F0502020204030204" pitchFamily="34" charset="0"/>
                        </a:rPr>
                        <a:t>1992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AC07B"/>
                    </a:solidFill>
                  </a:tcPr>
                </a:tc>
                <a:tc>
                  <a:txBody>
                    <a:bodyPr/>
                    <a:lstStyle/>
                    <a:p>
                      <a:pPr algn="ctr" fontAlgn="ctr"/>
                      <a:r>
                        <a:rPr lang="en-AU" sz="1400" b="0" i="0" u="none" strike="noStrike">
                          <a:solidFill>
                            <a:srgbClr val="000000"/>
                          </a:solidFill>
                          <a:effectLst/>
                          <a:latin typeface="Calibri" panose="020F0502020204030204" pitchFamily="34" charset="0"/>
                        </a:rPr>
                        <a:t>43.62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F82"/>
                    </a:solidFill>
                  </a:tcPr>
                </a:tc>
                <a:tc>
                  <a:txBody>
                    <a:bodyPr/>
                    <a:lstStyle/>
                    <a:p>
                      <a:pPr algn="ctr" fontAlgn="ctr"/>
                      <a:r>
                        <a:rPr lang="en-AU" sz="1400" b="0" i="0" u="none" strike="noStrike">
                          <a:solidFill>
                            <a:srgbClr val="000000"/>
                          </a:solidFill>
                          <a:effectLst/>
                          <a:latin typeface="Calibri" panose="020F0502020204030204" pitchFamily="34" charset="0"/>
                        </a:rPr>
                        <a:t>36.79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280"/>
                    </a:solidFill>
                  </a:tcPr>
                </a:tc>
                <a:tc>
                  <a:txBody>
                    <a:bodyPr/>
                    <a:lstStyle/>
                    <a:p>
                      <a:pPr algn="ctr" fontAlgn="ctr"/>
                      <a:r>
                        <a:rPr lang="en-AU" sz="1400" b="0" i="0" u="none" strike="noStrike">
                          <a:solidFill>
                            <a:srgbClr val="000000"/>
                          </a:solidFill>
                          <a:effectLst/>
                          <a:latin typeface="Calibri" panose="020F0502020204030204" pitchFamily="34" charset="0"/>
                        </a:rPr>
                        <a:t>5.62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b"/>
                      <a:r>
                        <a:rPr lang="en-AU" sz="1400" b="0" i="0" u="none" strike="noStrike">
                          <a:solidFill>
                            <a:srgbClr val="000000"/>
                          </a:solidFill>
                          <a:effectLst/>
                          <a:latin typeface="Calibri" panose="020F0502020204030204" pitchFamily="34" charset="0"/>
                        </a:rPr>
                        <a:t>7.76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3892225090"/>
                  </a:ext>
                </a:extLst>
              </a:tr>
              <a:tr h="344939">
                <a:tc>
                  <a:txBody>
                    <a:bodyPr/>
                    <a:lstStyle/>
                    <a:p>
                      <a:pPr algn="l" fontAlgn="ctr"/>
                      <a:r>
                        <a:rPr lang="en-AU" sz="1400" b="1" i="0" u="none" strike="noStrike">
                          <a:solidFill>
                            <a:srgbClr val="000000"/>
                          </a:solidFill>
                          <a:effectLst/>
                          <a:latin typeface="Calibri" panose="020F0502020204030204" pitchFamily="34" charset="0"/>
                        </a:rPr>
                        <a:t>Frequent Flyer</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AU" sz="1400" b="0" i="0" u="none" strike="noStrike">
                          <a:solidFill>
                            <a:srgbClr val="000000"/>
                          </a:solidFill>
                          <a:effectLst/>
                          <a:latin typeface="Calibri" panose="020F0502020204030204" pitchFamily="34" charset="0"/>
                        </a:rPr>
                        <a:t>1356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7BF7B"/>
                    </a:solidFill>
                  </a:tcPr>
                </a:tc>
                <a:tc>
                  <a:txBody>
                    <a:bodyPr/>
                    <a:lstStyle/>
                    <a:p>
                      <a:pPr algn="ctr" fontAlgn="ctr"/>
                      <a:r>
                        <a:rPr lang="en-AU" sz="1400" b="0" i="0" u="none" strike="noStrike">
                          <a:solidFill>
                            <a:srgbClr val="000000"/>
                          </a:solidFill>
                          <a:effectLst/>
                          <a:latin typeface="Calibri" panose="020F0502020204030204" pitchFamily="34" charset="0"/>
                        </a:rPr>
                        <a:t>217.33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en-AU" sz="1400" b="0" i="0" u="none" strike="noStrike">
                          <a:solidFill>
                            <a:srgbClr val="000000"/>
                          </a:solidFill>
                          <a:effectLst/>
                          <a:latin typeface="Calibri" panose="020F0502020204030204" pitchFamily="34" charset="0"/>
                        </a:rPr>
                        <a:t>146.07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r>
                        <a:rPr lang="en-AU" sz="1400" b="0" i="0" u="none" strike="noStrike">
                          <a:solidFill>
                            <a:srgbClr val="000000"/>
                          </a:solidFill>
                          <a:effectLst/>
                          <a:latin typeface="Calibri" panose="020F0502020204030204" pitchFamily="34" charset="0"/>
                        </a:rPr>
                        <a:t>72.75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AU" sz="1400" b="0" i="0" u="none" strike="noStrike">
                          <a:solidFill>
                            <a:srgbClr val="000000"/>
                          </a:solidFill>
                          <a:effectLst/>
                          <a:latin typeface="Calibri" panose="020F0502020204030204" pitchFamily="34" charset="0"/>
                        </a:rPr>
                        <a:t>2.99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784"/>
                    </a:solidFill>
                  </a:tcPr>
                </a:tc>
                <a:extLst>
                  <a:ext uri="{0D108BD9-81ED-4DB2-BD59-A6C34878D82A}">
                    <a16:rowId xmlns:a16="http://schemas.microsoft.com/office/drawing/2014/main" val="3489219641"/>
                  </a:ext>
                </a:extLst>
              </a:tr>
              <a:tr h="344939">
                <a:tc>
                  <a:txBody>
                    <a:bodyPr/>
                    <a:lstStyle/>
                    <a:p>
                      <a:pPr algn="l" fontAlgn="ctr"/>
                      <a:r>
                        <a:rPr lang="en-AU" sz="1400" b="1" i="0" u="none" strike="noStrike">
                          <a:solidFill>
                            <a:srgbClr val="000000"/>
                          </a:solidFill>
                          <a:effectLst/>
                          <a:latin typeface="Calibri" panose="020F0502020204030204" pitchFamily="34" charset="0"/>
                        </a:rPr>
                        <a:t>High Roller</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AU" sz="1400" b="0" i="0" u="none" strike="noStrike">
                          <a:solidFill>
                            <a:srgbClr val="000000"/>
                          </a:solidFill>
                          <a:effectLst/>
                          <a:latin typeface="Calibri" panose="020F0502020204030204" pitchFamily="34" charset="0"/>
                        </a:rPr>
                        <a:t>55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r>
                        <a:rPr lang="en-AU" sz="1400" b="0" i="0" u="none" strike="noStrike">
                          <a:solidFill>
                            <a:srgbClr val="000000"/>
                          </a:solidFill>
                          <a:effectLst/>
                          <a:latin typeface="Calibri" panose="020F0502020204030204" pitchFamily="34" charset="0"/>
                        </a:rPr>
                        <a:t>34.38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83"/>
                    </a:solidFill>
                  </a:tcPr>
                </a:tc>
                <a:tc>
                  <a:txBody>
                    <a:bodyPr/>
                    <a:lstStyle/>
                    <a:p>
                      <a:pPr algn="ctr" fontAlgn="ctr"/>
                      <a:r>
                        <a:rPr lang="en-AU" sz="1400" b="0" i="0" u="none" strike="noStrike" dirty="0">
                          <a:solidFill>
                            <a:srgbClr val="000000"/>
                          </a:solidFill>
                          <a:effectLst/>
                          <a:latin typeface="Calibri" panose="020F0502020204030204" pitchFamily="34" charset="0"/>
                        </a:rPr>
                        <a:t>6.35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8D67F"/>
                    </a:solidFill>
                  </a:tcPr>
                </a:tc>
                <a:tc>
                  <a:txBody>
                    <a:bodyPr/>
                    <a:lstStyle/>
                    <a:p>
                      <a:pPr algn="ctr" fontAlgn="ctr"/>
                      <a:r>
                        <a:rPr lang="en-AU" sz="1400" b="0" i="0" u="none" strike="noStrike">
                          <a:solidFill>
                            <a:srgbClr val="000000"/>
                          </a:solidFill>
                          <a:effectLst/>
                          <a:latin typeface="Calibri" panose="020F0502020204030204" pitchFamily="34" charset="0"/>
                        </a:rPr>
                        <a:t>4.78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683"/>
                    </a:solidFill>
                  </a:tcPr>
                </a:tc>
                <a:tc>
                  <a:txBody>
                    <a:bodyPr/>
                    <a:lstStyle/>
                    <a:p>
                      <a:pPr algn="ctr" fontAlgn="b"/>
                      <a:r>
                        <a:rPr lang="en-AU" sz="1400" b="0" i="0" u="none" strike="noStrike">
                          <a:solidFill>
                            <a:srgbClr val="000000"/>
                          </a:solidFill>
                          <a:effectLst/>
                          <a:latin typeface="Calibri" panose="020F0502020204030204" pitchFamily="34" charset="0"/>
                        </a:rPr>
                        <a:t>7.19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796E"/>
                    </a:solidFill>
                  </a:tcPr>
                </a:tc>
                <a:extLst>
                  <a:ext uri="{0D108BD9-81ED-4DB2-BD59-A6C34878D82A}">
                    <a16:rowId xmlns:a16="http://schemas.microsoft.com/office/drawing/2014/main" val="3054541584"/>
                  </a:ext>
                </a:extLst>
              </a:tr>
              <a:tr h="344939">
                <a:tc>
                  <a:txBody>
                    <a:bodyPr/>
                    <a:lstStyle/>
                    <a:p>
                      <a:pPr algn="l" fontAlgn="ctr"/>
                      <a:r>
                        <a:rPr lang="en-AU" sz="1400" b="1" i="0" u="none" strike="noStrike">
                          <a:solidFill>
                            <a:srgbClr val="000000"/>
                          </a:solidFill>
                          <a:effectLst/>
                          <a:latin typeface="Calibri" panose="020F0502020204030204" pitchFamily="34" charset="0"/>
                        </a:rPr>
                        <a:t>Lost Customer</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AU" sz="1400" b="0" i="0" u="none" strike="noStrike">
                          <a:solidFill>
                            <a:srgbClr val="000000"/>
                          </a:solidFill>
                          <a:effectLst/>
                          <a:latin typeface="Calibri" panose="020F0502020204030204" pitchFamily="34" charset="0"/>
                        </a:rPr>
                        <a:t>123637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9173"/>
                    </a:solidFill>
                  </a:tcPr>
                </a:tc>
                <a:tc>
                  <a:txBody>
                    <a:bodyPr/>
                    <a:lstStyle/>
                    <a:p>
                      <a:pPr algn="ctr" fontAlgn="ctr"/>
                      <a:r>
                        <a:rPr lang="en-AU" sz="1400" b="0" i="0" u="none" strike="noStrike">
                          <a:solidFill>
                            <a:srgbClr val="000000"/>
                          </a:solidFill>
                          <a:effectLst/>
                          <a:latin typeface="Calibri" panose="020F0502020204030204" pitchFamily="34" charset="0"/>
                        </a:rPr>
                        <a:t>5.87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8C47C"/>
                    </a:solidFill>
                  </a:tcPr>
                </a:tc>
                <a:tc>
                  <a:txBody>
                    <a:bodyPr/>
                    <a:lstStyle/>
                    <a:p>
                      <a:pPr algn="ctr" fontAlgn="ctr"/>
                      <a:r>
                        <a:rPr lang="en-AU" sz="1400" b="0" i="0" u="none" strike="noStrike">
                          <a:solidFill>
                            <a:srgbClr val="000000"/>
                          </a:solidFill>
                          <a:effectLst/>
                          <a:latin typeface="Calibri" panose="020F0502020204030204" pitchFamily="34" charset="0"/>
                        </a:rPr>
                        <a:t>3.91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AC97D"/>
                    </a:solidFill>
                  </a:tcPr>
                </a:tc>
                <a:tc>
                  <a:txBody>
                    <a:bodyPr/>
                    <a:lstStyle/>
                    <a:p>
                      <a:pPr algn="ctr" fontAlgn="ctr"/>
                      <a:r>
                        <a:rPr lang="en-AU" sz="1400" b="0" i="0" u="none" strike="noStrike" dirty="0">
                          <a:solidFill>
                            <a:srgbClr val="000000"/>
                          </a:solidFill>
                          <a:effectLst/>
                          <a:latin typeface="Calibri" panose="020F0502020204030204" pitchFamily="34" charset="0"/>
                        </a:rPr>
                        <a:t>2.11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CC97D"/>
                    </a:solidFill>
                  </a:tcPr>
                </a:tc>
                <a:tc>
                  <a:txBody>
                    <a:bodyPr/>
                    <a:lstStyle/>
                    <a:p>
                      <a:pPr algn="ctr" fontAlgn="b"/>
                      <a:r>
                        <a:rPr lang="en-AU" sz="1400" b="0" i="0" u="none" strike="noStrike">
                          <a:solidFill>
                            <a:srgbClr val="000000"/>
                          </a:solidFill>
                          <a:effectLst/>
                          <a:latin typeface="Calibri" panose="020F0502020204030204" pitchFamily="34" charset="0"/>
                        </a:rPr>
                        <a:t>2.78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DE81"/>
                    </a:solidFill>
                  </a:tcPr>
                </a:tc>
                <a:extLst>
                  <a:ext uri="{0D108BD9-81ED-4DB2-BD59-A6C34878D82A}">
                    <a16:rowId xmlns:a16="http://schemas.microsoft.com/office/drawing/2014/main" val="3520378653"/>
                  </a:ext>
                </a:extLst>
              </a:tr>
              <a:tr h="344939">
                <a:tc>
                  <a:txBody>
                    <a:bodyPr/>
                    <a:lstStyle/>
                    <a:p>
                      <a:pPr algn="l" fontAlgn="ctr"/>
                      <a:r>
                        <a:rPr lang="en-AU" sz="1400" b="1" i="0" u="none" strike="noStrike">
                          <a:solidFill>
                            <a:srgbClr val="000000"/>
                          </a:solidFill>
                          <a:effectLst/>
                          <a:latin typeface="Calibri" panose="020F0502020204030204" pitchFamily="34" charset="0"/>
                        </a:rPr>
                        <a:t>New Customer</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AU" sz="1400" b="0" i="0" u="none" strike="noStrike">
                          <a:solidFill>
                            <a:srgbClr val="000000"/>
                          </a:solidFill>
                          <a:effectLst/>
                          <a:latin typeface="Calibri" panose="020F0502020204030204" pitchFamily="34" charset="0"/>
                        </a:rPr>
                        <a:t>11107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DCA7D"/>
                    </a:solidFill>
                  </a:tcPr>
                </a:tc>
                <a:tc>
                  <a:txBody>
                    <a:bodyPr/>
                    <a:lstStyle/>
                    <a:p>
                      <a:pPr algn="ctr" fontAlgn="ctr"/>
                      <a:r>
                        <a:rPr lang="en-AU" sz="1400" b="0" i="0" u="none" strike="noStrike">
                          <a:solidFill>
                            <a:srgbClr val="000000"/>
                          </a:solidFill>
                          <a:effectLst/>
                          <a:latin typeface="Calibri" panose="020F0502020204030204" pitchFamily="34" charset="0"/>
                        </a:rPr>
                        <a:t>2.87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4BE7B"/>
                    </a:solidFill>
                  </a:tcPr>
                </a:tc>
                <a:tc>
                  <a:txBody>
                    <a:bodyPr/>
                    <a:lstStyle/>
                    <a:p>
                      <a:pPr algn="ctr" fontAlgn="ctr"/>
                      <a:r>
                        <a:rPr lang="en-AU" sz="1400" b="0" i="0" u="none" strike="noStrike">
                          <a:solidFill>
                            <a:srgbClr val="000000"/>
                          </a:solidFill>
                          <a:effectLst/>
                          <a:latin typeface="Calibri" panose="020F0502020204030204" pitchFamily="34" charset="0"/>
                        </a:rPr>
                        <a:t>1.95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4BE7B"/>
                    </a:solidFill>
                  </a:tcPr>
                </a:tc>
                <a:tc>
                  <a:txBody>
                    <a:bodyPr/>
                    <a:lstStyle/>
                    <a:p>
                      <a:pPr algn="ctr" fontAlgn="ctr"/>
                      <a:r>
                        <a:rPr lang="en-AU" sz="1400" b="0" i="0" u="none" strike="noStrike">
                          <a:solidFill>
                            <a:srgbClr val="000000"/>
                          </a:solidFill>
                          <a:effectLst/>
                          <a:latin typeface="Calibri" panose="020F0502020204030204" pitchFamily="34" charset="0"/>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AU" sz="1400" b="0" i="0" u="none" strike="noStrike" dirty="0">
                          <a:solidFill>
                            <a:srgbClr val="000000"/>
                          </a:solidFill>
                          <a:effectLst/>
                          <a:latin typeface="Calibri" panose="020F0502020204030204" pitchFamily="34" charset="0"/>
                        </a:rPr>
                        <a:t>2.87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A84"/>
                    </a:solidFill>
                  </a:tcPr>
                </a:tc>
                <a:extLst>
                  <a:ext uri="{0D108BD9-81ED-4DB2-BD59-A6C34878D82A}">
                    <a16:rowId xmlns:a16="http://schemas.microsoft.com/office/drawing/2014/main" val="1519019533"/>
                  </a:ext>
                </a:extLst>
              </a:tr>
              <a:tr h="344939">
                <a:tc>
                  <a:txBody>
                    <a:bodyPr/>
                    <a:lstStyle/>
                    <a:p>
                      <a:pPr algn="l" fontAlgn="ctr"/>
                      <a:r>
                        <a:rPr lang="en-AU" sz="1400" b="1" i="0" u="none" strike="noStrike">
                          <a:solidFill>
                            <a:srgbClr val="000000"/>
                          </a:solidFill>
                          <a:effectLst/>
                          <a:latin typeface="Calibri" panose="020F0502020204030204" pitchFamily="34" charset="0"/>
                        </a:rPr>
                        <a:t>One and Done</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AU" sz="1400" b="0" i="0" u="none" strike="noStrike">
                          <a:solidFill>
                            <a:srgbClr val="000000"/>
                          </a:solidFill>
                          <a:effectLst/>
                          <a:latin typeface="Calibri" panose="020F0502020204030204" pitchFamily="34" charset="0"/>
                        </a:rPr>
                        <a:t>70770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CB7E"/>
                    </a:solidFill>
                  </a:tcPr>
                </a:tc>
                <a:tc>
                  <a:txBody>
                    <a:bodyPr/>
                    <a:lstStyle/>
                    <a:p>
                      <a:pPr algn="ctr" fontAlgn="ctr"/>
                      <a:r>
                        <a:rPr lang="en-AU" sz="1400" b="0" i="0" u="none" strike="noStrike">
                          <a:solidFill>
                            <a:srgbClr val="000000"/>
                          </a:solidFill>
                          <a:effectLst/>
                          <a:latin typeface="Calibri" panose="020F0502020204030204" pitchFamily="34" charset="0"/>
                        </a:rPr>
                        <a:t>2.69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r>
                        <a:rPr lang="en-AU" sz="1400" b="0" i="0" u="none" strike="noStrike">
                          <a:solidFill>
                            <a:srgbClr val="000000"/>
                          </a:solidFill>
                          <a:effectLst/>
                          <a:latin typeface="Calibri" panose="020F0502020204030204" pitchFamily="34" charset="0"/>
                        </a:rPr>
                        <a:t>1.87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AU" sz="1400" b="0" i="0" u="none" strike="noStrike">
                          <a:solidFill>
                            <a:srgbClr val="000000"/>
                          </a:solidFill>
                          <a:effectLst/>
                          <a:latin typeface="Calibri" panose="020F0502020204030204" pitchFamily="34" charset="0"/>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AU" sz="1400" b="0" i="0" u="none" strike="noStrike" dirty="0">
                          <a:solidFill>
                            <a:srgbClr val="000000"/>
                          </a:solidFill>
                          <a:effectLst/>
                          <a:latin typeface="Calibri" panose="020F0502020204030204" pitchFamily="34" charset="0"/>
                        </a:rPr>
                        <a:t>2.69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C77C"/>
                    </a:solidFill>
                  </a:tcPr>
                </a:tc>
                <a:extLst>
                  <a:ext uri="{0D108BD9-81ED-4DB2-BD59-A6C34878D82A}">
                    <a16:rowId xmlns:a16="http://schemas.microsoft.com/office/drawing/2014/main" val="2215914635"/>
                  </a:ext>
                </a:extLst>
              </a:tr>
              <a:tr h="344939">
                <a:tc>
                  <a:txBody>
                    <a:bodyPr/>
                    <a:lstStyle/>
                    <a:p>
                      <a:pPr algn="l" fontAlgn="ctr"/>
                      <a:r>
                        <a:rPr lang="en-AU" sz="1400" b="1" i="0" u="none" strike="noStrike">
                          <a:solidFill>
                            <a:srgbClr val="000000"/>
                          </a:solidFill>
                          <a:effectLst/>
                          <a:latin typeface="Calibri" panose="020F0502020204030204" pitchFamily="34" charset="0"/>
                        </a:rPr>
                        <a:t>Store Loyal</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AU" sz="1400" b="0" i="0" u="none" strike="noStrike">
                          <a:solidFill>
                            <a:srgbClr val="000000"/>
                          </a:solidFill>
                          <a:effectLst/>
                          <a:latin typeface="Calibri" panose="020F0502020204030204" pitchFamily="34" charset="0"/>
                        </a:rPr>
                        <a:t>141986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7C6F"/>
                    </a:solidFill>
                  </a:tcPr>
                </a:tc>
                <a:tc>
                  <a:txBody>
                    <a:bodyPr/>
                    <a:lstStyle/>
                    <a:p>
                      <a:pPr algn="ctr" fontAlgn="b"/>
                      <a:r>
                        <a:rPr lang="en-AU" sz="1400" b="0" i="0" u="none" strike="noStrike">
                          <a:solidFill>
                            <a:srgbClr val="000000"/>
                          </a:solidFill>
                          <a:effectLst/>
                          <a:latin typeface="Calibri" panose="020F0502020204030204" pitchFamily="34" charset="0"/>
                        </a:rPr>
                        <a:t>20.07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081"/>
                    </a:solidFill>
                  </a:tcPr>
                </a:tc>
                <a:tc>
                  <a:txBody>
                    <a:bodyPr/>
                    <a:lstStyle/>
                    <a:p>
                      <a:pPr algn="ctr" fontAlgn="b"/>
                      <a:r>
                        <a:rPr lang="en-AU" sz="1400" b="0" i="0" u="none" strike="noStrike">
                          <a:solidFill>
                            <a:srgbClr val="000000"/>
                          </a:solidFill>
                          <a:effectLst/>
                          <a:latin typeface="Calibri" panose="020F0502020204030204" pitchFamily="34" charset="0"/>
                        </a:rPr>
                        <a:t>13.68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884"/>
                    </a:solidFill>
                  </a:tcPr>
                </a:tc>
                <a:tc>
                  <a:txBody>
                    <a:bodyPr/>
                    <a:lstStyle/>
                    <a:p>
                      <a:pPr algn="ctr" fontAlgn="b"/>
                      <a:r>
                        <a:rPr lang="en-AU" sz="1400" b="0" i="0" u="none" strike="noStrike">
                          <a:solidFill>
                            <a:srgbClr val="000000"/>
                          </a:solidFill>
                          <a:effectLst/>
                          <a:latin typeface="Calibri" panose="020F0502020204030204" pitchFamily="34" charset="0"/>
                        </a:rPr>
                        <a:t>7.58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784"/>
                    </a:solidFill>
                  </a:tcPr>
                </a:tc>
                <a:tc>
                  <a:txBody>
                    <a:bodyPr/>
                    <a:lstStyle/>
                    <a:p>
                      <a:pPr algn="ctr" fontAlgn="b"/>
                      <a:r>
                        <a:rPr lang="en-AU" sz="1400" b="0" i="0" u="none" strike="noStrike" dirty="0">
                          <a:solidFill>
                            <a:srgbClr val="000000"/>
                          </a:solidFill>
                          <a:effectLst/>
                          <a:latin typeface="Calibri" panose="020F0502020204030204" pitchFamily="34" charset="0"/>
                        </a:rPr>
                        <a:t>2.65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526263723"/>
                  </a:ext>
                </a:extLst>
              </a:tr>
            </a:tbl>
          </a:graphicData>
        </a:graphic>
      </p:graphicFrame>
      <p:sp>
        <p:nvSpPr>
          <p:cNvPr id="21" name="Title 1">
            <a:extLst>
              <a:ext uri="{FF2B5EF4-FFF2-40B4-BE49-F238E27FC236}">
                <a16:creationId xmlns:a16="http://schemas.microsoft.com/office/drawing/2014/main" id="{76EE8E5E-1E1E-4F40-8BAD-4650026F6B79}"/>
              </a:ext>
            </a:extLst>
          </p:cNvPr>
          <p:cNvSpPr>
            <a:spLocks noGrp="1"/>
          </p:cNvSpPr>
          <p:nvPr>
            <p:ph type="title"/>
          </p:nvPr>
        </p:nvSpPr>
        <p:spPr>
          <a:xfrm>
            <a:off x="838200" y="365125"/>
            <a:ext cx="10515600" cy="1325563"/>
          </a:xfrm>
        </p:spPr>
        <p:txBody>
          <a:bodyPr/>
          <a:lstStyle/>
          <a:p>
            <a:r>
              <a:rPr lang="en-AU" dirty="0"/>
              <a:t>Questions – </a:t>
            </a:r>
            <a:br>
              <a:rPr lang="en-AU" dirty="0"/>
            </a:br>
            <a:r>
              <a:rPr lang="en-AU" sz="3200" dirty="0"/>
              <a:t>Who are our customers?</a:t>
            </a:r>
          </a:p>
        </p:txBody>
      </p:sp>
    </p:spTree>
    <p:extLst>
      <p:ext uri="{BB962C8B-B14F-4D97-AF65-F5344CB8AC3E}">
        <p14:creationId xmlns:p14="http://schemas.microsoft.com/office/powerpoint/2010/main" val="37747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Who are our customers?</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Product Purchase Segments</a:t>
            </a:r>
          </a:p>
          <a:p>
            <a:pPr marL="0" indent="0">
              <a:buFont typeface="Arial" panose="020B0604020202020204" pitchFamily="34" charset="0"/>
              <a:buNone/>
            </a:pPr>
            <a:endParaRPr lang="en-AU" dirty="0"/>
          </a:p>
        </p:txBody>
      </p:sp>
      <p:graphicFrame>
        <p:nvGraphicFramePr>
          <p:cNvPr id="3" name="Table 3">
            <a:extLst>
              <a:ext uri="{FF2B5EF4-FFF2-40B4-BE49-F238E27FC236}">
                <a16:creationId xmlns:a16="http://schemas.microsoft.com/office/drawing/2014/main" id="{2BF0DAD8-9B09-4558-9AE6-306289B98034}"/>
              </a:ext>
            </a:extLst>
          </p:cNvPr>
          <p:cNvGraphicFramePr>
            <a:graphicFrameLocks noGrp="1"/>
          </p:cNvGraphicFramePr>
          <p:nvPr>
            <p:extLst>
              <p:ext uri="{D42A27DB-BD31-4B8C-83A1-F6EECF244321}">
                <p14:modId xmlns:p14="http://schemas.microsoft.com/office/powerpoint/2010/main" val="2609764652"/>
              </p:ext>
            </p:extLst>
          </p:nvPr>
        </p:nvGraphicFramePr>
        <p:xfrm>
          <a:off x="1635587" y="2915603"/>
          <a:ext cx="9225626" cy="3134360"/>
        </p:xfrm>
        <a:graphic>
          <a:graphicData uri="http://schemas.openxmlformats.org/drawingml/2006/table">
            <a:tbl>
              <a:tblPr firstRow="1" bandRow="1">
                <a:tableStyleId>{5C22544A-7EE6-4342-B048-85BDC9FD1C3A}</a:tableStyleId>
              </a:tblPr>
              <a:tblGrid>
                <a:gridCol w="2220405">
                  <a:extLst>
                    <a:ext uri="{9D8B030D-6E8A-4147-A177-3AD203B41FA5}">
                      <a16:colId xmlns:a16="http://schemas.microsoft.com/office/drawing/2014/main" val="2283435956"/>
                    </a:ext>
                  </a:extLst>
                </a:gridCol>
                <a:gridCol w="7005221">
                  <a:extLst>
                    <a:ext uri="{9D8B030D-6E8A-4147-A177-3AD203B41FA5}">
                      <a16:colId xmlns:a16="http://schemas.microsoft.com/office/drawing/2014/main" val="1637382888"/>
                    </a:ext>
                  </a:extLst>
                </a:gridCol>
              </a:tblGrid>
              <a:tr h="370840">
                <a:tc>
                  <a:txBody>
                    <a:bodyPr/>
                    <a:lstStyle/>
                    <a:p>
                      <a:pPr algn="ctr"/>
                      <a:r>
                        <a:rPr lang="en-AU" dirty="0"/>
                        <a:t>Segment Name</a:t>
                      </a:r>
                    </a:p>
                  </a:txBody>
                  <a:tcPr/>
                </a:tc>
                <a:tc>
                  <a:txBody>
                    <a:bodyPr/>
                    <a:lstStyle/>
                    <a:p>
                      <a:pPr algn="ctr"/>
                      <a:r>
                        <a:rPr lang="en-AU" dirty="0"/>
                        <a:t>Description</a:t>
                      </a:r>
                    </a:p>
                  </a:txBody>
                  <a:tcPr/>
                </a:tc>
                <a:extLst>
                  <a:ext uri="{0D108BD9-81ED-4DB2-BD59-A6C34878D82A}">
                    <a16:rowId xmlns:a16="http://schemas.microsoft.com/office/drawing/2014/main" val="2324666085"/>
                  </a:ext>
                </a:extLst>
              </a:tr>
              <a:tr h="370840">
                <a:tc>
                  <a:txBody>
                    <a:bodyPr/>
                    <a:lstStyle/>
                    <a:p>
                      <a:r>
                        <a:rPr lang="en-AU" dirty="0"/>
                        <a:t>Product Loyal</a:t>
                      </a:r>
                    </a:p>
                  </a:txBody>
                  <a:tcPr/>
                </a:tc>
                <a:tc>
                  <a:txBody>
                    <a:bodyPr/>
                    <a:lstStyle/>
                    <a:p>
                      <a:r>
                        <a:rPr lang="en-AU" dirty="0"/>
                        <a:t>Customers who have only bought the same product over multiple visits.</a:t>
                      </a:r>
                    </a:p>
                  </a:txBody>
                  <a:tcPr/>
                </a:tc>
                <a:extLst>
                  <a:ext uri="{0D108BD9-81ED-4DB2-BD59-A6C34878D82A}">
                    <a16:rowId xmlns:a16="http://schemas.microsoft.com/office/drawing/2014/main" val="2099058128"/>
                  </a:ext>
                </a:extLst>
              </a:tr>
              <a:tr h="370840">
                <a:tc>
                  <a:txBody>
                    <a:bodyPr/>
                    <a:lstStyle/>
                    <a:p>
                      <a:r>
                        <a:rPr lang="en-AU" dirty="0"/>
                        <a:t>Brand Loyal</a:t>
                      </a:r>
                    </a:p>
                  </a:txBody>
                  <a:tcPr/>
                </a:tc>
                <a:tc>
                  <a:txBody>
                    <a:bodyPr/>
                    <a:lstStyle/>
                    <a:p>
                      <a:r>
                        <a:rPr lang="en-AU" dirty="0"/>
                        <a:t>Customers who have only bought the same brand over multiple visits.</a:t>
                      </a:r>
                    </a:p>
                  </a:txBody>
                  <a:tcPr/>
                </a:tc>
                <a:extLst>
                  <a:ext uri="{0D108BD9-81ED-4DB2-BD59-A6C34878D82A}">
                    <a16:rowId xmlns:a16="http://schemas.microsoft.com/office/drawing/2014/main" val="3792989262"/>
                  </a:ext>
                </a:extLst>
              </a:tr>
              <a:tr h="370840">
                <a:tc>
                  <a:txBody>
                    <a:bodyPr/>
                    <a:lstStyle/>
                    <a:p>
                      <a:r>
                        <a:rPr lang="en-AU" dirty="0"/>
                        <a:t>Single Type</a:t>
                      </a:r>
                    </a:p>
                  </a:txBody>
                  <a:tcPr/>
                </a:tc>
                <a:tc>
                  <a:txBody>
                    <a:bodyPr/>
                    <a:lstStyle/>
                    <a:p>
                      <a:r>
                        <a:rPr lang="en-AU" dirty="0"/>
                        <a:t>Customers who have only bought the same type of product over multiple visits i.e. Pasta, Pasta Sauce, Syrups, Pancake Mixes.</a:t>
                      </a:r>
                    </a:p>
                  </a:txBody>
                  <a:tcPr/>
                </a:tc>
                <a:extLst>
                  <a:ext uri="{0D108BD9-81ED-4DB2-BD59-A6C34878D82A}">
                    <a16:rowId xmlns:a16="http://schemas.microsoft.com/office/drawing/2014/main" val="580623727"/>
                  </a:ext>
                </a:extLst>
              </a:tr>
              <a:tr h="370840">
                <a:tc>
                  <a:txBody>
                    <a:bodyPr/>
                    <a:lstStyle/>
                    <a:p>
                      <a:r>
                        <a:rPr lang="en-AU" dirty="0"/>
                        <a:t>Single Taste</a:t>
                      </a:r>
                    </a:p>
                  </a:txBody>
                  <a:tcPr/>
                </a:tc>
                <a:tc>
                  <a:txBody>
                    <a:bodyPr/>
                    <a:lstStyle/>
                    <a:p>
                      <a:r>
                        <a:rPr lang="en-AU" dirty="0"/>
                        <a:t>Customers who have only purchased Sweet or Savoury products exclusively.</a:t>
                      </a:r>
                    </a:p>
                  </a:txBody>
                  <a:tcPr/>
                </a:tc>
                <a:extLst>
                  <a:ext uri="{0D108BD9-81ED-4DB2-BD59-A6C34878D82A}">
                    <a16:rowId xmlns:a16="http://schemas.microsoft.com/office/drawing/2014/main" val="2867458537"/>
                  </a:ext>
                </a:extLst>
              </a:tr>
              <a:tr h="370840">
                <a:tc>
                  <a:txBody>
                    <a:bodyPr/>
                    <a:lstStyle/>
                    <a:p>
                      <a:r>
                        <a:rPr lang="en-AU" dirty="0"/>
                        <a:t>Too New to Tell</a:t>
                      </a:r>
                    </a:p>
                  </a:txBody>
                  <a:tcPr/>
                </a:tc>
                <a:tc>
                  <a:txBody>
                    <a:bodyPr/>
                    <a:lstStyle/>
                    <a:p>
                      <a:r>
                        <a:rPr lang="en-AU" dirty="0"/>
                        <a:t>Customers who have only shopped with us once.</a:t>
                      </a:r>
                    </a:p>
                  </a:txBody>
                  <a:tcPr/>
                </a:tc>
                <a:extLst>
                  <a:ext uri="{0D108BD9-81ED-4DB2-BD59-A6C34878D82A}">
                    <a16:rowId xmlns:a16="http://schemas.microsoft.com/office/drawing/2014/main" val="135393474"/>
                  </a:ext>
                </a:extLst>
              </a:tr>
              <a:tr h="370840">
                <a:tc>
                  <a:txBody>
                    <a:bodyPr/>
                    <a:lstStyle/>
                    <a:p>
                      <a:r>
                        <a:rPr lang="en-AU" dirty="0"/>
                        <a:t>Limited Loyalty</a:t>
                      </a:r>
                    </a:p>
                  </a:txBody>
                  <a:tcPr/>
                </a:tc>
                <a:tc>
                  <a:txBody>
                    <a:bodyPr/>
                    <a:lstStyle/>
                    <a:p>
                      <a:r>
                        <a:rPr lang="en-AU" dirty="0"/>
                        <a:t>Customers who buy a variety of products.</a:t>
                      </a:r>
                    </a:p>
                  </a:txBody>
                  <a:tcPr/>
                </a:tc>
                <a:extLst>
                  <a:ext uri="{0D108BD9-81ED-4DB2-BD59-A6C34878D82A}">
                    <a16:rowId xmlns:a16="http://schemas.microsoft.com/office/drawing/2014/main" val="776090111"/>
                  </a:ext>
                </a:extLst>
              </a:tr>
            </a:tbl>
          </a:graphicData>
        </a:graphic>
      </p:graphicFrame>
    </p:spTree>
    <p:extLst>
      <p:ext uri="{BB962C8B-B14F-4D97-AF65-F5344CB8AC3E}">
        <p14:creationId xmlns:p14="http://schemas.microsoft.com/office/powerpoint/2010/main" val="315190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a:xfrm>
            <a:off x="1025770" y="1499040"/>
            <a:ext cx="10175630" cy="767904"/>
          </a:xfrm>
        </p:spPr>
        <p:txBody>
          <a:bodyPr anchor="ctr">
            <a:normAutofit/>
          </a:bodyPr>
          <a:lstStyle/>
          <a:p>
            <a:pPr marL="0" indent="0" algn="ctr">
              <a:buNone/>
            </a:pPr>
            <a:endParaRPr lang="en-AU" sz="2000"/>
          </a:p>
          <a:p>
            <a:pPr lvl="1" algn="ctr"/>
            <a:endParaRPr lang="en-AU" sz="200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Product Purchase Segments</a:t>
            </a:r>
          </a:p>
          <a:p>
            <a:pPr marL="0" indent="0">
              <a:buFont typeface="Arial" panose="020B0604020202020204" pitchFamily="34" charset="0"/>
              <a:buNone/>
            </a:pPr>
            <a:endParaRPr lang="en-AU" dirty="0"/>
          </a:p>
        </p:txBody>
      </p:sp>
      <p:sp>
        <p:nvSpPr>
          <p:cNvPr id="21" name="Title 1">
            <a:extLst>
              <a:ext uri="{FF2B5EF4-FFF2-40B4-BE49-F238E27FC236}">
                <a16:creationId xmlns:a16="http://schemas.microsoft.com/office/drawing/2014/main" id="{76EE8E5E-1E1E-4F40-8BAD-4650026F6B79}"/>
              </a:ext>
            </a:extLst>
          </p:cNvPr>
          <p:cNvSpPr>
            <a:spLocks noGrp="1"/>
          </p:cNvSpPr>
          <p:nvPr>
            <p:ph type="title"/>
          </p:nvPr>
        </p:nvSpPr>
        <p:spPr>
          <a:xfrm>
            <a:off x="838200" y="365125"/>
            <a:ext cx="10515600" cy="1325563"/>
          </a:xfrm>
        </p:spPr>
        <p:txBody>
          <a:bodyPr/>
          <a:lstStyle/>
          <a:p>
            <a:r>
              <a:rPr lang="en-AU" dirty="0"/>
              <a:t>Questions – </a:t>
            </a:r>
            <a:br>
              <a:rPr lang="en-AU" dirty="0"/>
            </a:br>
            <a:r>
              <a:rPr lang="en-AU" sz="3200" dirty="0"/>
              <a:t>Who are our customers?</a:t>
            </a:r>
          </a:p>
        </p:txBody>
      </p:sp>
      <p:graphicFrame>
        <p:nvGraphicFramePr>
          <p:cNvPr id="2" name="Table 1">
            <a:extLst>
              <a:ext uri="{FF2B5EF4-FFF2-40B4-BE49-F238E27FC236}">
                <a16:creationId xmlns:a16="http://schemas.microsoft.com/office/drawing/2014/main" id="{1EB82AD2-5E81-4AE5-A3D5-FFB39E4FB4F8}"/>
              </a:ext>
            </a:extLst>
          </p:cNvPr>
          <p:cNvGraphicFramePr>
            <a:graphicFrameLocks noGrp="1"/>
          </p:cNvGraphicFramePr>
          <p:nvPr>
            <p:extLst>
              <p:ext uri="{D42A27DB-BD31-4B8C-83A1-F6EECF244321}">
                <p14:modId xmlns:p14="http://schemas.microsoft.com/office/powerpoint/2010/main" val="1294697978"/>
              </p:ext>
            </p:extLst>
          </p:nvPr>
        </p:nvGraphicFramePr>
        <p:xfrm>
          <a:off x="2112886" y="2760956"/>
          <a:ext cx="7901129" cy="3222590"/>
        </p:xfrm>
        <a:graphic>
          <a:graphicData uri="http://schemas.openxmlformats.org/drawingml/2006/table">
            <a:tbl>
              <a:tblPr/>
              <a:tblGrid>
                <a:gridCol w="1225118">
                  <a:extLst>
                    <a:ext uri="{9D8B030D-6E8A-4147-A177-3AD203B41FA5}">
                      <a16:colId xmlns:a16="http://schemas.microsoft.com/office/drawing/2014/main" val="3768971302"/>
                    </a:ext>
                  </a:extLst>
                </a:gridCol>
                <a:gridCol w="1331650">
                  <a:extLst>
                    <a:ext uri="{9D8B030D-6E8A-4147-A177-3AD203B41FA5}">
                      <a16:colId xmlns:a16="http://schemas.microsoft.com/office/drawing/2014/main" val="3198962191"/>
                    </a:ext>
                  </a:extLst>
                </a:gridCol>
                <a:gridCol w="1480305">
                  <a:extLst>
                    <a:ext uri="{9D8B030D-6E8A-4147-A177-3AD203B41FA5}">
                      <a16:colId xmlns:a16="http://schemas.microsoft.com/office/drawing/2014/main" val="1921541689"/>
                    </a:ext>
                  </a:extLst>
                </a:gridCol>
                <a:gridCol w="1307243">
                  <a:extLst>
                    <a:ext uri="{9D8B030D-6E8A-4147-A177-3AD203B41FA5}">
                      <a16:colId xmlns:a16="http://schemas.microsoft.com/office/drawing/2014/main" val="785416087"/>
                    </a:ext>
                  </a:extLst>
                </a:gridCol>
                <a:gridCol w="1307243">
                  <a:extLst>
                    <a:ext uri="{9D8B030D-6E8A-4147-A177-3AD203B41FA5}">
                      <a16:colId xmlns:a16="http://schemas.microsoft.com/office/drawing/2014/main" val="1536265237"/>
                    </a:ext>
                  </a:extLst>
                </a:gridCol>
                <a:gridCol w="1249570">
                  <a:extLst>
                    <a:ext uri="{9D8B030D-6E8A-4147-A177-3AD203B41FA5}">
                      <a16:colId xmlns:a16="http://schemas.microsoft.com/office/drawing/2014/main" val="472399990"/>
                    </a:ext>
                  </a:extLst>
                </a:gridCol>
              </a:tblGrid>
              <a:tr h="460370">
                <a:tc>
                  <a:txBody>
                    <a:bodyPr/>
                    <a:lstStyle/>
                    <a:p>
                      <a:pPr algn="l" fontAlgn="ctr"/>
                      <a:endParaRPr lang="en-AU" sz="14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b"/>
                      <a:r>
                        <a:rPr lang="en-AU" sz="1400" b="1"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1400" b="1" i="0" u="none" strike="noStrike">
                          <a:solidFill>
                            <a:srgbClr val="000000"/>
                          </a:solidFill>
                          <a:effectLst/>
                          <a:latin typeface="Calibri" panose="020F0502020204030204" pitchFamily="34" charset="0"/>
                        </a:rPr>
                        <a:t>Average Sales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1400" b="1" i="0" u="none" strike="noStrike">
                          <a:solidFill>
                            <a:srgbClr val="000000"/>
                          </a:solidFill>
                          <a:effectLst/>
                          <a:latin typeface="Calibri" panose="020F0502020204030204" pitchFamily="34" charset="0"/>
                        </a:rPr>
                        <a:t>Average Units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1400" b="1" i="0" u="none" strike="noStrike">
                          <a:solidFill>
                            <a:srgbClr val="000000"/>
                          </a:solidFill>
                          <a:effectLst/>
                          <a:latin typeface="Calibri" panose="020F0502020204030204" pitchFamily="34" charset="0"/>
                        </a:rPr>
                        <a:t>Average Visits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1400" b="1" i="0" u="none" strike="noStrike">
                          <a:solidFill>
                            <a:srgbClr val="000000"/>
                          </a:solidFill>
                          <a:effectLst/>
                          <a:latin typeface="Calibri" panose="020F0502020204030204" pitchFamily="34" charset="0"/>
                        </a:rPr>
                        <a:t>Sales / Visit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349211"/>
                  </a:ext>
                </a:extLst>
              </a:tr>
              <a:tr h="460370">
                <a:tc>
                  <a:txBody>
                    <a:bodyPr/>
                    <a:lstStyle/>
                    <a:p>
                      <a:pPr algn="l" fontAlgn="ctr"/>
                      <a:r>
                        <a:rPr lang="en-AU" sz="1400" b="1" i="0" u="none" strike="noStrike">
                          <a:solidFill>
                            <a:srgbClr val="000000"/>
                          </a:solidFill>
                          <a:effectLst/>
                          <a:latin typeface="Calibri" panose="020F0502020204030204" pitchFamily="34" charset="0"/>
                        </a:rPr>
                        <a:t>Brand Loyal</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1400" b="0" i="0" u="none" strike="noStrike">
                          <a:solidFill>
                            <a:srgbClr val="000000"/>
                          </a:solidFill>
                          <a:effectLst/>
                          <a:latin typeface="Calibri" panose="020F0502020204030204" pitchFamily="34" charset="0"/>
                        </a:rPr>
                        <a:t>13196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ctr" fontAlgn="b"/>
                      <a:r>
                        <a:rPr lang="en-AU" sz="1400" b="0" i="0" u="none" strike="noStrike">
                          <a:solidFill>
                            <a:srgbClr val="000000"/>
                          </a:solidFill>
                          <a:effectLst/>
                          <a:latin typeface="Calibri" panose="020F0502020204030204" pitchFamily="34" charset="0"/>
                        </a:rPr>
                        <a:t>5.60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D7E"/>
                    </a:solidFill>
                  </a:tcPr>
                </a:tc>
                <a:tc>
                  <a:txBody>
                    <a:bodyPr/>
                    <a:lstStyle/>
                    <a:p>
                      <a:pPr algn="ctr" fontAlgn="b"/>
                      <a:r>
                        <a:rPr lang="en-AU" sz="1400" b="0" i="0" u="none" strike="noStrike">
                          <a:solidFill>
                            <a:srgbClr val="000000"/>
                          </a:solidFill>
                          <a:effectLst/>
                          <a:latin typeface="Calibri" panose="020F0502020204030204" pitchFamily="34" charset="0"/>
                        </a:rPr>
                        <a:t>4.64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ctr" fontAlgn="b"/>
                      <a:r>
                        <a:rPr lang="en-AU" sz="1400" b="0" i="0" u="none" strike="noStrike">
                          <a:solidFill>
                            <a:srgbClr val="000000"/>
                          </a:solidFill>
                          <a:effectLst/>
                          <a:latin typeface="Calibri" panose="020F0502020204030204" pitchFamily="34" charset="0"/>
                        </a:rPr>
                        <a:t>2.86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AU" sz="1400" b="0" i="0" u="none" strike="noStrike">
                          <a:solidFill>
                            <a:srgbClr val="000000"/>
                          </a:solidFill>
                          <a:effectLst/>
                          <a:latin typeface="Calibri" panose="020F0502020204030204" pitchFamily="34" charset="0"/>
                        </a:rPr>
                        <a:t>1.96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B"/>
                    </a:solidFill>
                  </a:tcPr>
                </a:tc>
                <a:extLst>
                  <a:ext uri="{0D108BD9-81ED-4DB2-BD59-A6C34878D82A}">
                    <a16:rowId xmlns:a16="http://schemas.microsoft.com/office/drawing/2014/main" val="3424796013"/>
                  </a:ext>
                </a:extLst>
              </a:tr>
              <a:tr h="460370">
                <a:tc>
                  <a:txBody>
                    <a:bodyPr/>
                    <a:lstStyle/>
                    <a:p>
                      <a:pPr algn="l" fontAlgn="ctr"/>
                      <a:r>
                        <a:rPr lang="en-AU" sz="1400" b="1" i="0" u="none" strike="noStrike">
                          <a:solidFill>
                            <a:srgbClr val="000000"/>
                          </a:solidFill>
                          <a:effectLst/>
                          <a:latin typeface="Calibri" panose="020F0502020204030204" pitchFamily="34" charset="0"/>
                        </a:rPr>
                        <a:t>Limited Loyalty</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1400" b="0" i="0" u="none" strike="noStrike">
                          <a:solidFill>
                            <a:srgbClr val="000000"/>
                          </a:solidFill>
                          <a:effectLst/>
                          <a:latin typeface="Calibri" panose="020F0502020204030204" pitchFamily="34" charset="0"/>
                        </a:rPr>
                        <a:t>224434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46D"/>
                    </a:solidFill>
                  </a:tcPr>
                </a:tc>
                <a:tc>
                  <a:txBody>
                    <a:bodyPr/>
                    <a:lstStyle/>
                    <a:p>
                      <a:pPr algn="ctr" fontAlgn="b"/>
                      <a:r>
                        <a:rPr lang="en-AU" sz="1400" b="0" i="0" u="none" strike="noStrike">
                          <a:solidFill>
                            <a:srgbClr val="000000"/>
                          </a:solidFill>
                          <a:effectLst/>
                          <a:latin typeface="Calibri" panose="020F0502020204030204" pitchFamily="34" charset="0"/>
                        </a:rPr>
                        <a:t>31.66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AU" sz="1400" b="0" i="0" u="none" strike="noStrike">
                          <a:solidFill>
                            <a:srgbClr val="000000"/>
                          </a:solidFill>
                          <a:effectLst/>
                          <a:latin typeface="Calibri" panose="020F0502020204030204" pitchFamily="34" charset="0"/>
                        </a:rPr>
                        <a:t>21.17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AU" sz="1400" b="0" i="0" u="none" strike="noStrike">
                          <a:solidFill>
                            <a:srgbClr val="000000"/>
                          </a:solidFill>
                          <a:effectLst/>
                          <a:latin typeface="Calibri" panose="020F0502020204030204" pitchFamily="34" charset="0"/>
                        </a:rPr>
                        <a:t>11.29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AU" sz="1400" b="0" i="0" u="none" strike="noStrike">
                          <a:solidFill>
                            <a:srgbClr val="000000"/>
                          </a:solidFill>
                          <a:effectLst/>
                          <a:latin typeface="Calibri" panose="020F0502020204030204" pitchFamily="34" charset="0"/>
                        </a:rPr>
                        <a:t>2.80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extLst>
                  <a:ext uri="{0D108BD9-81ED-4DB2-BD59-A6C34878D82A}">
                    <a16:rowId xmlns:a16="http://schemas.microsoft.com/office/drawing/2014/main" val="4082040812"/>
                  </a:ext>
                </a:extLst>
              </a:tr>
              <a:tr h="460370">
                <a:tc>
                  <a:txBody>
                    <a:bodyPr/>
                    <a:lstStyle/>
                    <a:p>
                      <a:pPr algn="l" fontAlgn="ctr"/>
                      <a:r>
                        <a:rPr lang="en-AU" sz="1400" b="1" i="0" u="none" strike="noStrike">
                          <a:solidFill>
                            <a:srgbClr val="000000"/>
                          </a:solidFill>
                          <a:effectLst/>
                          <a:latin typeface="Calibri" panose="020F0502020204030204" pitchFamily="34" charset="0"/>
                        </a:rPr>
                        <a:t>Product Loyal</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1400" b="0" i="0" u="none" strike="noStrike">
                          <a:solidFill>
                            <a:srgbClr val="000000"/>
                          </a:solidFill>
                          <a:effectLst/>
                          <a:latin typeface="Calibri" panose="020F0502020204030204" pitchFamily="34" charset="0"/>
                        </a:rPr>
                        <a:t>3839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AU" sz="1400" b="0" i="0" u="none" strike="noStrike">
                          <a:solidFill>
                            <a:srgbClr val="000000"/>
                          </a:solidFill>
                          <a:effectLst/>
                          <a:latin typeface="Calibri" panose="020F0502020204030204" pitchFamily="34" charset="0"/>
                        </a:rPr>
                        <a:t>5.24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AU" sz="1400" b="0" i="0" u="none" strike="noStrike" dirty="0">
                          <a:solidFill>
                            <a:srgbClr val="000000"/>
                          </a:solidFill>
                          <a:effectLst/>
                          <a:latin typeface="Calibri" panose="020F0502020204030204" pitchFamily="34" charset="0"/>
                        </a:rPr>
                        <a:t>3.13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AU" sz="1400" b="0" i="0" u="none" strike="noStrike">
                          <a:solidFill>
                            <a:srgbClr val="000000"/>
                          </a:solidFill>
                          <a:effectLst/>
                          <a:latin typeface="Calibri" panose="020F0502020204030204" pitchFamily="34" charset="0"/>
                        </a:rPr>
                        <a:t>2.45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b"/>
                      <a:r>
                        <a:rPr lang="en-AU" sz="1400" b="0" i="0" u="none" strike="noStrike">
                          <a:solidFill>
                            <a:srgbClr val="000000"/>
                          </a:solidFill>
                          <a:effectLst/>
                          <a:latin typeface="Calibri" panose="020F0502020204030204" pitchFamily="34" charset="0"/>
                        </a:rPr>
                        <a:t>2.14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extLst>
                  <a:ext uri="{0D108BD9-81ED-4DB2-BD59-A6C34878D82A}">
                    <a16:rowId xmlns:a16="http://schemas.microsoft.com/office/drawing/2014/main" val="3607627814"/>
                  </a:ext>
                </a:extLst>
              </a:tr>
              <a:tr h="460370">
                <a:tc>
                  <a:txBody>
                    <a:bodyPr/>
                    <a:lstStyle/>
                    <a:p>
                      <a:pPr algn="l" fontAlgn="ctr"/>
                      <a:r>
                        <a:rPr lang="en-AU" sz="1400" b="1" i="0" u="none" strike="noStrike">
                          <a:solidFill>
                            <a:srgbClr val="000000"/>
                          </a:solidFill>
                          <a:effectLst/>
                          <a:latin typeface="Calibri" panose="020F0502020204030204" pitchFamily="34" charset="0"/>
                        </a:rPr>
                        <a:t>Single Taste</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1400" b="0" i="0" u="none" strike="noStrike">
                          <a:solidFill>
                            <a:srgbClr val="000000"/>
                          </a:solidFill>
                          <a:effectLst/>
                          <a:latin typeface="Calibri" panose="020F0502020204030204" pitchFamily="34" charset="0"/>
                        </a:rPr>
                        <a:t>242212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AU" sz="1400" b="0" i="0" u="none" strike="noStrike">
                          <a:solidFill>
                            <a:srgbClr val="000000"/>
                          </a:solidFill>
                          <a:effectLst/>
                          <a:latin typeface="Calibri" panose="020F0502020204030204" pitchFamily="34" charset="0"/>
                        </a:rPr>
                        <a:t>7.27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4"/>
                    </a:solidFill>
                  </a:tcPr>
                </a:tc>
                <a:tc>
                  <a:txBody>
                    <a:bodyPr/>
                    <a:lstStyle/>
                    <a:p>
                      <a:pPr algn="ctr" fontAlgn="b"/>
                      <a:r>
                        <a:rPr lang="en-AU" sz="1400" b="0" i="0" u="none" strike="noStrike">
                          <a:solidFill>
                            <a:srgbClr val="000000"/>
                          </a:solidFill>
                          <a:effectLst/>
                          <a:latin typeface="Calibri" panose="020F0502020204030204" pitchFamily="34" charset="0"/>
                        </a:rPr>
                        <a:t>5.25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b"/>
                      <a:r>
                        <a:rPr lang="en-AU" sz="1400" b="0" i="0" u="none" strike="noStrike">
                          <a:solidFill>
                            <a:srgbClr val="000000"/>
                          </a:solidFill>
                          <a:effectLst/>
                          <a:latin typeface="Calibri" panose="020F0502020204030204" pitchFamily="34" charset="0"/>
                        </a:rPr>
                        <a:t>2.74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ctr" fontAlgn="b"/>
                      <a:r>
                        <a:rPr lang="en-AU" sz="1400" b="0" i="0" u="none" strike="noStrike">
                          <a:solidFill>
                            <a:srgbClr val="000000"/>
                          </a:solidFill>
                          <a:effectLst/>
                          <a:latin typeface="Calibri" panose="020F0502020204030204" pitchFamily="34" charset="0"/>
                        </a:rPr>
                        <a:t>2.66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extLst>
                  <a:ext uri="{0D108BD9-81ED-4DB2-BD59-A6C34878D82A}">
                    <a16:rowId xmlns:a16="http://schemas.microsoft.com/office/drawing/2014/main" val="1231271888"/>
                  </a:ext>
                </a:extLst>
              </a:tr>
              <a:tr h="460370">
                <a:tc>
                  <a:txBody>
                    <a:bodyPr/>
                    <a:lstStyle/>
                    <a:p>
                      <a:pPr algn="l" fontAlgn="ctr"/>
                      <a:r>
                        <a:rPr lang="en-AU" sz="1400" b="1" i="0" u="none" strike="noStrike">
                          <a:solidFill>
                            <a:srgbClr val="000000"/>
                          </a:solidFill>
                          <a:effectLst/>
                          <a:latin typeface="Calibri" panose="020F0502020204030204" pitchFamily="34" charset="0"/>
                        </a:rPr>
                        <a:t>Single Type</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1400" b="0" i="0" u="none" strike="noStrike">
                          <a:solidFill>
                            <a:srgbClr val="000000"/>
                          </a:solidFill>
                          <a:effectLst/>
                          <a:latin typeface="Calibri" panose="020F0502020204030204" pitchFamily="34" charset="0"/>
                        </a:rPr>
                        <a:t>19610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b"/>
                      <a:r>
                        <a:rPr lang="en-AU" sz="1400" b="0" i="0" u="none" strike="noStrike">
                          <a:solidFill>
                            <a:srgbClr val="000000"/>
                          </a:solidFill>
                          <a:effectLst/>
                          <a:latin typeface="Calibri" panose="020F0502020204030204" pitchFamily="34" charset="0"/>
                        </a:rPr>
                        <a:t>6.63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b"/>
                      <a:r>
                        <a:rPr lang="en-AU" sz="1400" b="0" i="0" u="none" strike="noStrike">
                          <a:solidFill>
                            <a:srgbClr val="000000"/>
                          </a:solidFill>
                          <a:effectLst/>
                          <a:latin typeface="Calibri" panose="020F0502020204030204" pitchFamily="34" charset="0"/>
                        </a:rPr>
                        <a:t>5.02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b"/>
                      <a:r>
                        <a:rPr lang="en-AU" sz="1400" b="0" i="0" u="none" strike="noStrike">
                          <a:solidFill>
                            <a:srgbClr val="000000"/>
                          </a:solidFill>
                          <a:effectLst/>
                          <a:latin typeface="Calibri" panose="020F0502020204030204" pitchFamily="34" charset="0"/>
                        </a:rPr>
                        <a:t>3.40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b"/>
                      <a:r>
                        <a:rPr lang="en-AU" sz="1400" b="0" i="0" u="none" strike="noStrike">
                          <a:solidFill>
                            <a:srgbClr val="000000"/>
                          </a:solidFill>
                          <a:effectLst/>
                          <a:latin typeface="Calibri" panose="020F0502020204030204" pitchFamily="34" charset="0"/>
                        </a:rPr>
                        <a:t>1.95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182097882"/>
                  </a:ext>
                </a:extLst>
              </a:tr>
              <a:tr h="460370">
                <a:tc>
                  <a:txBody>
                    <a:bodyPr/>
                    <a:lstStyle/>
                    <a:p>
                      <a:pPr algn="l" fontAlgn="ctr"/>
                      <a:r>
                        <a:rPr lang="en-AU" sz="1400" b="1" i="0" u="none" strike="noStrike">
                          <a:solidFill>
                            <a:srgbClr val="000000"/>
                          </a:solidFill>
                          <a:effectLst/>
                          <a:latin typeface="Calibri" panose="020F0502020204030204" pitchFamily="34" charset="0"/>
                        </a:rPr>
                        <a:t>Too New To Tell</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1400" b="0" i="0" u="none" strike="noStrike">
                          <a:solidFill>
                            <a:srgbClr val="000000"/>
                          </a:solidFill>
                          <a:effectLst/>
                          <a:latin typeface="Calibri" panose="020F0502020204030204" pitchFamily="34" charset="0"/>
                        </a:rPr>
                        <a:t>6736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b"/>
                      <a:r>
                        <a:rPr lang="en-AU" sz="1400" b="0" i="0" u="none" strike="noStrike">
                          <a:solidFill>
                            <a:srgbClr val="000000"/>
                          </a:solidFill>
                          <a:effectLst/>
                          <a:latin typeface="Calibri" panose="020F0502020204030204" pitchFamily="34" charset="0"/>
                        </a:rPr>
                        <a:t>5.90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b"/>
                      <a:r>
                        <a:rPr lang="en-AU" sz="1400" b="0" i="0" u="none" strike="noStrike">
                          <a:solidFill>
                            <a:srgbClr val="000000"/>
                          </a:solidFill>
                          <a:effectLst/>
                          <a:latin typeface="Calibri" panose="020F0502020204030204" pitchFamily="34" charset="0"/>
                        </a:rPr>
                        <a:t>3.69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C7D"/>
                    </a:solidFill>
                  </a:tcPr>
                </a:tc>
                <a:tc>
                  <a:txBody>
                    <a:bodyPr/>
                    <a:lstStyle/>
                    <a:p>
                      <a:pPr algn="ctr" fontAlgn="b"/>
                      <a:r>
                        <a:rPr lang="en-AU" sz="1400" b="0" i="0" u="none" strike="noStrike">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AU" sz="1400" b="0" i="0" u="none" strike="noStrike" dirty="0">
                          <a:solidFill>
                            <a:srgbClr val="000000"/>
                          </a:solidFill>
                          <a:effectLst/>
                          <a:latin typeface="Calibri" panose="020F0502020204030204" pitchFamily="34" charset="0"/>
                        </a:rPr>
                        <a:t>5.90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008131706"/>
                  </a:ext>
                </a:extLst>
              </a:tr>
            </a:tbl>
          </a:graphicData>
        </a:graphic>
      </p:graphicFrame>
    </p:spTree>
    <p:extLst>
      <p:ext uri="{BB962C8B-B14F-4D97-AF65-F5344CB8AC3E}">
        <p14:creationId xmlns:p14="http://schemas.microsoft.com/office/powerpoint/2010/main" val="207556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F2BB-E3F7-4E40-A188-0FDF0DDDF441}"/>
              </a:ext>
            </a:extLst>
          </p:cNvPr>
          <p:cNvSpPr>
            <a:spLocks noGrp="1"/>
          </p:cNvSpPr>
          <p:nvPr>
            <p:ph type="title"/>
          </p:nvPr>
        </p:nvSpPr>
        <p:spPr/>
        <p:txBody>
          <a:bodyPr/>
          <a:lstStyle/>
          <a:p>
            <a:r>
              <a:rPr lang="en-AU" dirty="0"/>
              <a:t>Contents</a:t>
            </a:r>
          </a:p>
        </p:txBody>
      </p:sp>
      <p:sp>
        <p:nvSpPr>
          <p:cNvPr id="3" name="Content Placeholder 2">
            <a:extLst>
              <a:ext uri="{FF2B5EF4-FFF2-40B4-BE49-F238E27FC236}">
                <a16:creationId xmlns:a16="http://schemas.microsoft.com/office/drawing/2014/main" id="{33092B29-4ABE-4CFB-9131-D918A20F4B72}"/>
              </a:ext>
            </a:extLst>
          </p:cNvPr>
          <p:cNvSpPr>
            <a:spLocks noGrp="1"/>
          </p:cNvSpPr>
          <p:nvPr>
            <p:ph idx="1"/>
          </p:nvPr>
        </p:nvSpPr>
        <p:spPr>
          <a:xfrm>
            <a:off x="838200" y="1825625"/>
            <a:ext cx="10515600" cy="4667250"/>
          </a:xfrm>
        </p:spPr>
        <p:txBody>
          <a:bodyPr>
            <a:normAutofit fontScale="92500" lnSpcReduction="20000"/>
          </a:bodyPr>
          <a:lstStyle/>
          <a:p>
            <a:r>
              <a:rPr lang="en-AU" dirty="0"/>
              <a:t>Background</a:t>
            </a:r>
          </a:p>
          <a:p>
            <a:pPr lvl="1"/>
            <a:r>
              <a:rPr lang="en-AU" dirty="0"/>
              <a:t>High Level Approach</a:t>
            </a:r>
          </a:p>
          <a:p>
            <a:pPr lvl="1"/>
            <a:r>
              <a:rPr lang="en-AU" dirty="0"/>
              <a:t>Data Quality &amp; Assumptions</a:t>
            </a:r>
          </a:p>
          <a:p>
            <a:pPr lvl="1"/>
            <a:r>
              <a:rPr lang="en-AU" dirty="0"/>
              <a:t>Feature Engineering</a:t>
            </a:r>
          </a:p>
          <a:p>
            <a:endParaRPr lang="en-AU" dirty="0"/>
          </a:p>
          <a:p>
            <a:r>
              <a:rPr lang="en-AU" dirty="0"/>
              <a:t>Questions</a:t>
            </a:r>
          </a:p>
          <a:p>
            <a:pPr lvl="1"/>
            <a:r>
              <a:rPr lang="en-AU" i="1" dirty="0"/>
              <a:t>“Who are our customers?”</a:t>
            </a:r>
          </a:p>
          <a:p>
            <a:pPr lvl="2"/>
            <a:r>
              <a:rPr lang="en-AU" i="1" dirty="0"/>
              <a:t>“…are they changing over time?”</a:t>
            </a:r>
          </a:p>
          <a:p>
            <a:pPr lvl="2"/>
            <a:r>
              <a:rPr lang="en-AU" i="1" dirty="0"/>
              <a:t>“…how can we grow value?”</a:t>
            </a:r>
          </a:p>
          <a:p>
            <a:pPr lvl="1"/>
            <a:r>
              <a:rPr lang="en-AU" i="1" dirty="0"/>
              <a:t>“How effective is our merchandising?</a:t>
            </a:r>
          </a:p>
          <a:p>
            <a:pPr lvl="1"/>
            <a:r>
              <a:rPr lang="en-AU" i="1" dirty="0"/>
              <a:t>“What other insights / opportunities can you suggest?”</a:t>
            </a:r>
          </a:p>
          <a:p>
            <a:endParaRPr lang="en-AU" dirty="0"/>
          </a:p>
          <a:p>
            <a:r>
              <a:rPr lang="en-AU" dirty="0"/>
              <a:t>Q&amp;A</a:t>
            </a:r>
          </a:p>
        </p:txBody>
      </p:sp>
    </p:spTree>
    <p:extLst>
      <p:ext uri="{BB962C8B-B14F-4D97-AF65-F5344CB8AC3E}">
        <p14:creationId xmlns:p14="http://schemas.microsoft.com/office/powerpoint/2010/main" val="3764543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Who are our customers?</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RFM Segments</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For the RFM segmentation the customer is valued across 3 metrics:</a:t>
            </a:r>
          </a:p>
          <a:p>
            <a:r>
              <a:rPr lang="en-AU" dirty="0"/>
              <a:t>Recency – How recent was the customer’s last purchase.</a:t>
            </a:r>
          </a:p>
          <a:p>
            <a:r>
              <a:rPr lang="en-AU" dirty="0"/>
              <a:t>Frequency – How many time has the customer purchased in the last year</a:t>
            </a:r>
          </a:p>
          <a:p>
            <a:r>
              <a:rPr lang="en-AU" dirty="0"/>
              <a:t>Monetary – How much has the customer spend in the last year</a:t>
            </a:r>
          </a:p>
          <a:p>
            <a:endParaRPr lang="en-AU" dirty="0"/>
          </a:p>
          <a:p>
            <a:pPr marL="0" indent="0">
              <a:buNone/>
            </a:pPr>
            <a:r>
              <a:rPr lang="en-AU" dirty="0"/>
              <a:t>These three metrics are then split into 3 segments each based on percentiles (i.e. 3 - bottom 33%, 2 - middle 33%, 1 - top 33%) giving a total of 27 unique segments.</a:t>
            </a:r>
          </a:p>
          <a:p>
            <a:pPr marL="0" indent="0">
              <a:buNone/>
            </a:pPr>
            <a:endParaRPr lang="en-AU" dirty="0"/>
          </a:p>
          <a:p>
            <a:pPr marL="0" indent="0">
              <a:buNone/>
            </a:pPr>
            <a:r>
              <a:rPr lang="en-AU" dirty="0"/>
              <a:t>Some segments are more interesting than others e.g. 1-1-1 are the “Best” customers who have shopped recently, often and spend more.</a:t>
            </a:r>
          </a:p>
        </p:txBody>
      </p:sp>
    </p:spTree>
    <p:extLst>
      <p:ext uri="{BB962C8B-B14F-4D97-AF65-F5344CB8AC3E}">
        <p14:creationId xmlns:p14="http://schemas.microsoft.com/office/powerpoint/2010/main" val="386879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Who are our customers?</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RFM Segments of Interest</a:t>
            </a:r>
          </a:p>
          <a:p>
            <a:pPr marL="0" indent="0">
              <a:buFont typeface="Arial" panose="020B0604020202020204" pitchFamily="34" charset="0"/>
              <a:buNone/>
            </a:pPr>
            <a:endParaRPr lang="en-AU" dirty="0"/>
          </a:p>
        </p:txBody>
      </p:sp>
      <p:graphicFrame>
        <p:nvGraphicFramePr>
          <p:cNvPr id="3" name="Table 3">
            <a:extLst>
              <a:ext uri="{FF2B5EF4-FFF2-40B4-BE49-F238E27FC236}">
                <a16:creationId xmlns:a16="http://schemas.microsoft.com/office/drawing/2014/main" id="{2BF0DAD8-9B09-4558-9AE6-306289B98034}"/>
              </a:ext>
            </a:extLst>
          </p:cNvPr>
          <p:cNvGraphicFramePr>
            <a:graphicFrameLocks noGrp="1"/>
          </p:cNvGraphicFramePr>
          <p:nvPr>
            <p:extLst>
              <p:ext uri="{D42A27DB-BD31-4B8C-83A1-F6EECF244321}">
                <p14:modId xmlns:p14="http://schemas.microsoft.com/office/powerpoint/2010/main" val="1654519806"/>
              </p:ext>
            </p:extLst>
          </p:nvPr>
        </p:nvGraphicFramePr>
        <p:xfrm>
          <a:off x="1635587" y="2915603"/>
          <a:ext cx="9225626" cy="2931160"/>
        </p:xfrm>
        <a:graphic>
          <a:graphicData uri="http://schemas.openxmlformats.org/drawingml/2006/table">
            <a:tbl>
              <a:tblPr firstRow="1" bandRow="1">
                <a:tableStyleId>{5C22544A-7EE6-4342-B048-85BDC9FD1C3A}</a:tableStyleId>
              </a:tblPr>
              <a:tblGrid>
                <a:gridCol w="3398052">
                  <a:extLst>
                    <a:ext uri="{9D8B030D-6E8A-4147-A177-3AD203B41FA5}">
                      <a16:colId xmlns:a16="http://schemas.microsoft.com/office/drawing/2014/main" val="2283435956"/>
                    </a:ext>
                  </a:extLst>
                </a:gridCol>
                <a:gridCol w="5827574">
                  <a:extLst>
                    <a:ext uri="{9D8B030D-6E8A-4147-A177-3AD203B41FA5}">
                      <a16:colId xmlns:a16="http://schemas.microsoft.com/office/drawing/2014/main" val="1637382888"/>
                    </a:ext>
                  </a:extLst>
                </a:gridCol>
              </a:tblGrid>
              <a:tr h="370840">
                <a:tc>
                  <a:txBody>
                    <a:bodyPr/>
                    <a:lstStyle/>
                    <a:p>
                      <a:pPr algn="ctr"/>
                      <a:r>
                        <a:rPr lang="en-AU" dirty="0"/>
                        <a:t>Segment Name</a:t>
                      </a:r>
                    </a:p>
                  </a:txBody>
                  <a:tcPr/>
                </a:tc>
                <a:tc>
                  <a:txBody>
                    <a:bodyPr/>
                    <a:lstStyle/>
                    <a:p>
                      <a:pPr algn="ctr"/>
                      <a:r>
                        <a:rPr lang="en-AU" dirty="0"/>
                        <a:t>Description</a:t>
                      </a:r>
                    </a:p>
                  </a:txBody>
                  <a:tcPr/>
                </a:tc>
                <a:extLst>
                  <a:ext uri="{0D108BD9-81ED-4DB2-BD59-A6C34878D82A}">
                    <a16:rowId xmlns:a16="http://schemas.microsoft.com/office/drawing/2014/main" val="2324666085"/>
                  </a:ext>
                </a:extLst>
              </a:tr>
              <a:tr h="370840">
                <a:tc>
                  <a:txBody>
                    <a:bodyPr/>
                    <a:lstStyle/>
                    <a:p>
                      <a:r>
                        <a:rPr lang="en-AU" dirty="0"/>
                        <a:t>1-1-1 (Best Customers)</a:t>
                      </a:r>
                    </a:p>
                  </a:txBody>
                  <a:tcPr/>
                </a:tc>
                <a:tc>
                  <a:txBody>
                    <a:bodyPr/>
                    <a:lstStyle/>
                    <a:p>
                      <a:r>
                        <a:rPr lang="en-AU" dirty="0"/>
                        <a:t>Customers who shopped recently, shop often and spend a lot.</a:t>
                      </a:r>
                    </a:p>
                  </a:txBody>
                  <a:tcPr/>
                </a:tc>
                <a:extLst>
                  <a:ext uri="{0D108BD9-81ED-4DB2-BD59-A6C34878D82A}">
                    <a16:rowId xmlns:a16="http://schemas.microsoft.com/office/drawing/2014/main" val="2099058128"/>
                  </a:ext>
                </a:extLst>
              </a:tr>
              <a:tr h="370840">
                <a:tc>
                  <a:txBody>
                    <a:bodyPr/>
                    <a:lstStyle/>
                    <a:p>
                      <a:r>
                        <a:rPr lang="en-AU" dirty="0"/>
                        <a:t>1-3-1 (New High Spenders)</a:t>
                      </a:r>
                    </a:p>
                  </a:txBody>
                  <a:tcPr/>
                </a:tc>
                <a:tc>
                  <a:txBody>
                    <a:bodyPr/>
                    <a:lstStyle/>
                    <a:p>
                      <a:r>
                        <a:rPr lang="en-AU" dirty="0"/>
                        <a:t>Customers who shopped recently, have not shopped often but spent a lot.</a:t>
                      </a:r>
                    </a:p>
                  </a:txBody>
                  <a:tcPr/>
                </a:tc>
                <a:extLst>
                  <a:ext uri="{0D108BD9-81ED-4DB2-BD59-A6C34878D82A}">
                    <a16:rowId xmlns:a16="http://schemas.microsoft.com/office/drawing/2014/main" val="3792989262"/>
                  </a:ext>
                </a:extLst>
              </a:tr>
              <a:tr h="370840">
                <a:tc>
                  <a:txBody>
                    <a:bodyPr/>
                    <a:lstStyle/>
                    <a:p>
                      <a:r>
                        <a:rPr lang="en-AU" dirty="0"/>
                        <a:t>1-1-3 (Active, Loyal, Low Spend)</a:t>
                      </a:r>
                    </a:p>
                  </a:txBody>
                  <a:tcPr/>
                </a:tc>
                <a:tc>
                  <a:txBody>
                    <a:bodyPr/>
                    <a:lstStyle/>
                    <a:p>
                      <a:r>
                        <a:rPr lang="en-AU" dirty="0"/>
                        <a:t>Customers who shopped recently, shop often but do not spend much.</a:t>
                      </a:r>
                    </a:p>
                  </a:txBody>
                  <a:tcPr/>
                </a:tc>
                <a:extLst>
                  <a:ext uri="{0D108BD9-81ED-4DB2-BD59-A6C34878D82A}">
                    <a16:rowId xmlns:a16="http://schemas.microsoft.com/office/drawing/2014/main" val="580623727"/>
                  </a:ext>
                </a:extLst>
              </a:tr>
              <a:tr h="370840">
                <a:tc>
                  <a:txBody>
                    <a:bodyPr/>
                    <a:lstStyle/>
                    <a:p>
                      <a:r>
                        <a:rPr lang="en-AU" dirty="0"/>
                        <a:t>3-1-1 (Churned Best Customers)</a:t>
                      </a:r>
                    </a:p>
                  </a:txBody>
                  <a:tcPr/>
                </a:tc>
                <a:tc>
                  <a:txBody>
                    <a:bodyPr/>
                    <a:lstStyle/>
                    <a:p>
                      <a:r>
                        <a:rPr lang="en-AU" dirty="0"/>
                        <a:t>Customers who haven’t shopped in a while, but used to shop frequently and spend a lot.</a:t>
                      </a:r>
                    </a:p>
                  </a:txBody>
                  <a:tcPr/>
                </a:tc>
                <a:extLst>
                  <a:ext uri="{0D108BD9-81ED-4DB2-BD59-A6C34878D82A}">
                    <a16:rowId xmlns:a16="http://schemas.microsoft.com/office/drawing/2014/main" val="2867458537"/>
                  </a:ext>
                </a:extLst>
              </a:tr>
            </a:tbl>
          </a:graphicData>
        </a:graphic>
      </p:graphicFrame>
    </p:spTree>
    <p:extLst>
      <p:ext uri="{BB962C8B-B14F-4D97-AF65-F5344CB8AC3E}">
        <p14:creationId xmlns:p14="http://schemas.microsoft.com/office/powerpoint/2010/main" val="89758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a:xfrm>
            <a:off x="1025770" y="1499040"/>
            <a:ext cx="10175630" cy="767904"/>
          </a:xfrm>
        </p:spPr>
        <p:txBody>
          <a:bodyPr anchor="ctr">
            <a:normAutofit/>
          </a:bodyPr>
          <a:lstStyle/>
          <a:p>
            <a:pPr marL="0" indent="0" algn="ctr">
              <a:buNone/>
            </a:pPr>
            <a:endParaRPr lang="en-AU" sz="2000" dirty="0"/>
          </a:p>
          <a:p>
            <a:pPr lvl="1" algn="ctr"/>
            <a:endParaRPr lang="en-AU" sz="2000"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RFM Segments of Interest</a:t>
            </a:r>
          </a:p>
          <a:p>
            <a:pPr marL="0" indent="0">
              <a:buFont typeface="Arial" panose="020B0604020202020204" pitchFamily="34" charset="0"/>
              <a:buNone/>
            </a:pPr>
            <a:endParaRPr lang="en-AU" dirty="0"/>
          </a:p>
        </p:txBody>
      </p:sp>
      <p:sp>
        <p:nvSpPr>
          <p:cNvPr id="21" name="Title 1">
            <a:extLst>
              <a:ext uri="{FF2B5EF4-FFF2-40B4-BE49-F238E27FC236}">
                <a16:creationId xmlns:a16="http://schemas.microsoft.com/office/drawing/2014/main" id="{76EE8E5E-1E1E-4F40-8BAD-4650026F6B79}"/>
              </a:ext>
            </a:extLst>
          </p:cNvPr>
          <p:cNvSpPr>
            <a:spLocks noGrp="1"/>
          </p:cNvSpPr>
          <p:nvPr>
            <p:ph type="title"/>
          </p:nvPr>
        </p:nvSpPr>
        <p:spPr>
          <a:xfrm>
            <a:off x="838200" y="365125"/>
            <a:ext cx="10515600" cy="1325563"/>
          </a:xfrm>
        </p:spPr>
        <p:txBody>
          <a:bodyPr/>
          <a:lstStyle/>
          <a:p>
            <a:r>
              <a:rPr lang="en-AU" dirty="0"/>
              <a:t>Questions – </a:t>
            </a:r>
            <a:br>
              <a:rPr lang="en-AU" dirty="0"/>
            </a:br>
            <a:r>
              <a:rPr lang="en-AU" sz="3200" dirty="0"/>
              <a:t>Who are our customers?</a:t>
            </a:r>
          </a:p>
        </p:txBody>
      </p:sp>
      <p:graphicFrame>
        <p:nvGraphicFramePr>
          <p:cNvPr id="2" name="Table 1">
            <a:extLst>
              <a:ext uri="{FF2B5EF4-FFF2-40B4-BE49-F238E27FC236}">
                <a16:creationId xmlns:a16="http://schemas.microsoft.com/office/drawing/2014/main" id="{63E1BF52-CF45-40F4-AC99-01314B182397}"/>
              </a:ext>
            </a:extLst>
          </p:cNvPr>
          <p:cNvGraphicFramePr>
            <a:graphicFrameLocks noGrp="1"/>
          </p:cNvGraphicFramePr>
          <p:nvPr>
            <p:extLst>
              <p:ext uri="{D42A27DB-BD31-4B8C-83A1-F6EECF244321}">
                <p14:modId xmlns:p14="http://schemas.microsoft.com/office/powerpoint/2010/main" val="3763090310"/>
              </p:ext>
            </p:extLst>
          </p:nvPr>
        </p:nvGraphicFramePr>
        <p:xfrm>
          <a:off x="1763420" y="3303721"/>
          <a:ext cx="8969960" cy="1859744"/>
        </p:xfrm>
        <a:graphic>
          <a:graphicData uri="http://schemas.openxmlformats.org/drawingml/2006/table">
            <a:tbl>
              <a:tblPr/>
              <a:tblGrid>
                <a:gridCol w="801239">
                  <a:extLst>
                    <a:ext uri="{9D8B030D-6E8A-4147-A177-3AD203B41FA5}">
                      <a16:colId xmlns:a16="http://schemas.microsoft.com/office/drawing/2014/main" val="4137827481"/>
                    </a:ext>
                  </a:extLst>
                </a:gridCol>
                <a:gridCol w="1016204">
                  <a:extLst>
                    <a:ext uri="{9D8B030D-6E8A-4147-A177-3AD203B41FA5}">
                      <a16:colId xmlns:a16="http://schemas.microsoft.com/office/drawing/2014/main" val="1897874288"/>
                    </a:ext>
                  </a:extLst>
                </a:gridCol>
                <a:gridCol w="977120">
                  <a:extLst>
                    <a:ext uri="{9D8B030D-6E8A-4147-A177-3AD203B41FA5}">
                      <a16:colId xmlns:a16="http://schemas.microsoft.com/office/drawing/2014/main" val="2513603274"/>
                    </a:ext>
                  </a:extLst>
                </a:gridCol>
                <a:gridCol w="1074832">
                  <a:extLst>
                    <a:ext uri="{9D8B030D-6E8A-4147-A177-3AD203B41FA5}">
                      <a16:colId xmlns:a16="http://schemas.microsoft.com/office/drawing/2014/main" val="3493730031"/>
                    </a:ext>
                  </a:extLst>
                </a:gridCol>
                <a:gridCol w="1328883">
                  <a:extLst>
                    <a:ext uri="{9D8B030D-6E8A-4147-A177-3AD203B41FA5}">
                      <a16:colId xmlns:a16="http://schemas.microsoft.com/office/drawing/2014/main" val="4120768012"/>
                    </a:ext>
                  </a:extLst>
                </a:gridCol>
                <a:gridCol w="1328883">
                  <a:extLst>
                    <a:ext uri="{9D8B030D-6E8A-4147-A177-3AD203B41FA5}">
                      <a16:colId xmlns:a16="http://schemas.microsoft.com/office/drawing/2014/main" val="3744445019"/>
                    </a:ext>
                  </a:extLst>
                </a:gridCol>
                <a:gridCol w="1328883">
                  <a:extLst>
                    <a:ext uri="{9D8B030D-6E8A-4147-A177-3AD203B41FA5}">
                      <a16:colId xmlns:a16="http://schemas.microsoft.com/office/drawing/2014/main" val="513534012"/>
                    </a:ext>
                  </a:extLst>
                </a:gridCol>
                <a:gridCol w="1113916">
                  <a:extLst>
                    <a:ext uri="{9D8B030D-6E8A-4147-A177-3AD203B41FA5}">
                      <a16:colId xmlns:a16="http://schemas.microsoft.com/office/drawing/2014/main" val="2072375575"/>
                    </a:ext>
                  </a:extLst>
                </a:gridCol>
              </a:tblGrid>
              <a:tr h="464936">
                <a:tc>
                  <a:txBody>
                    <a:bodyPr/>
                    <a:lstStyle/>
                    <a:p>
                      <a:pPr algn="ctr" fontAlgn="ctr"/>
                      <a:r>
                        <a:rPr lang="en-AU" sz="1600" b="1" i="0" u="none" strike="noStrike" dirty="0">
                          <a:solidFill>
                            <a:srgbClr val="000000"/>
                          </a:solidFill>
                          <a:effectLst/>
                          <a:latin typeface="Calibri" panose="020F0502020204030204" pitchFamily="34" charset="0"/>
                        </a:rPr>
                        <a:t>recency</a:t>
                      </a:r>
                    </a:p>
                  </a:txBody>
                  <a:tcPr marL="10865" marR="10865" marT="10865" marB="0" anchor="ctr">
                    <a:lnL>
                      <a:noFill/>
                    </a:lnL>
                    <a:lnR>
                      <a:noFill/>
                    </a:lnR>
                    <a:lnT>
                      <a:noFill/>
                    </a:lnT>
                    <a:lnB>
                      <a:noFill/>
                    </a:lnB>
                  </a:tcPr>
                </a:tc>
                <a:tc>
                  <a:txBody>
                    <a:bodyPr/>
                    <a:lstStyle/>
                    <a:p>
                      <a:pPr algn="ctr" fontAlgn="b"/>
                      <a:r>
                        <a:rPr lang="en-AU" sz="1600" b="1" i="0" u="none" strike="noStrike" dirty="0">
                          <a:solidFill>
                            <a:srgbClr val="000000"/>
                          </a:solidFill>
                          <a:effectLst/>
                          <a:latin typeface="Calibri" panose="020F0502020204030204" pitchFamily="34" charset="0"/>
                        </a:rPr>
                        <a:t>frequency</a:t>
                      </a:r>
                    </a:p>
                  </a:txBody>
                  <a:tcPr marL="10865" marR="10865" marT="10865" marB="0" anchor="ctr">
                    <a:lnL>
                      <a:noFill/>
                    </a:lnL>
                    <a:lnR>
                      <a:noFill/>
                    </a:lnR>
                    <a:lnT>
                      <a:noFill/>
                    </a:lnT>
                    <a:lnB>
                      <a:noFill/>
                    </a:lnB>
                  </a:tcPr>
                </a:tc>
                <a:tc>
                  <a:txBody>
                    <a:bodyPr/>
                    <a:lstStyle/>
                    <a:p>
                      <a:pPr algn="ctr" fontAlgn="b"/>
                      <a:r>
                        <a:rPr lang="en-AU" sz="1600" b="1" i="0" u="none" strike="noStrike" dirty="0">
                          <a:solidFill>
                            <a:srgbClr val="000000"/>
                          </a:solidFill>
                          <a:effectLst/>
                          <a:latin typeface="Calibri" panose="020F0502020204030204" pitchFamily="34" charset="0"/>
                        </a:rPr>
                        <a:t>monetary</a:t>
                      </a:r>
                    </a:p>
                  </a:txBody>
                  <a:tcPr marL="10865" marR="10865" marT="10865" marB="0" anchor="ctr">
                    <a:lnL>
                      <a:noFill/>
                    </a:lnL>
                    <a:lnR>
                      <a:noFill/>
                    </a:lnR>
                    <a:lnT>
                      <a:noFill/>
                    </a:lnT>
                    <a:lnB>
                      <a:noFill/>
                    </a:lnB>
                  </a:tcPr>
                </a:tc>
                <a:tc>
                  <a:txBody>
                    <a:bodyPr/>
                    <a:lstStyle/>
                    <a:p>
                      <a:pPr algn="ctr" fontAlgn="b"/>
                      <a:r>
                        <a:rPr lang="en-AU" sz="1600" b="1" i="0" u="none" strike="noStrike" dirty="0">
                          <a:solidFill>
                            <a:srgbClr val="000000"/>
                          </a:solidFill>
                          <a:effectLst/>
                          <a:latin typeface="Calibri" panose="020F0502020204030204" pitchFamily="34" charset="0"/>
                        </a:rPr>
                        <a:t>#</a:t>
                      </a:r>
                    </a:p>
                  </a:txBody>
                  <a:tcPr marL="10865" marR="10865" marT="108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AU" sz="1600" b="1" i="0" u="none" strike="noStrike" dirty="0">
                          <a:solidFill>
                            <a:srgbClr val="000000"/>
                          </a:solidFill>
                          <a:effectLst/>
                          <a:latin typeface="Calibri" panose="020F0502020204030204" pitchFamily="34" charset="0"/>
                        </a:rPr>
                        <a:t>Average Sales</a:t>
                      </a:r>
                    </a:p>
                  </a:txBody>
                  <a:tcPr marL="10865" marR="10865" marT="108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AU" sz="1600" b="1" i="0" u="none" strike="noStrike" dirty="0">
                          <a:solidFill>
                            <a:srgbClr val="000000"/>
                          </a:solidFill>
                          <a:effectLst/>
                          <a:latin typeface="Calibri" panose="020F0502020204030204" pitchFamily="34" charset="0"/>
                        </a:rPr>
                        <a:t>Average Units</a:t>
                      </a:r>
                    </a:p>
                  </a:txBody>
                  <a:tcPr marL="10865" marR="10865" marT="108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AU" sz="1600" b="1" i="0" u="none" strike="noStrike" dirty="0">
                          <a:solidFill>
                            <a:srgbClr val="000000"/>
                          </a:solidFill>
                          <a:effectLst/>
                          <a:latin typeface="Calibri" panose="020F0502020204030204" pitchFamily="34" charset="0"/>
                        </a:rPr>
                        <a:t>Average Visits</a:t>
                      </a:r>
                    </a:p>
                  </a:txBody>
                  <a:tcPr marL="10865" marR="10865" marT="108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AU" sz="1600" b="1" i="0" u="none" strike="noStrike" dirty="0">
                          <a:solidFill>
                            <a:srgbClr val="000000"/>
                          </a:solidFill>
                          <a:effectLst/>
                          <a:latin typeface="Calibri" panose="020F0502020204030204" pitchFamily="34" charset="0"/>
                        </a:rPr>
                        <a:t>Sales / Visit</a:t>
                      </a:r>
                    </a:p>
                  </a:txBody>
                  <a:tcPr marL="10865" marR="10865" marT="1086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3398312"/>
                  </a:ext>
                </a:extLst>
              </a:tr>
              <a:tr h="464936">
                <a:tc>
                  <a:txBody>
                    <a:bodyPr/>
                    <a:lstStyle/>
                    <a:p>
                      <a:pPr algn="ctr" fontAlgn="ctr"/>
                      <a:r>
                        <a:rPr lang="en-AU" sz="1600" b="1" i="0" u="none" strike="noStrike" dirty="0">
                          <a:solidFill>
                            <a:srgbClr val="000000"/>
                          </a:solidFill>
                          <a:effectLst/>
                          <a:latin typeface="Calibri" panose="020F0502020204030204" pitchFamily="34" charset="0"/>
                        </a:rPr>
                        <a:t>1</a:t>
                      </a:r>
                    </a:p>
                  </a:txBody>
                  <a:tcPr marL="10865" marR="10865" marT="10865" marB="0" anchor="ctr">
                    <a:lnL>
                      <a:noFill/>
                    </a:lnL>
                    <a:lnR>
                      <a:noFill/>
                    </a:lnR>
                    <a:lnT>
                      <a:noFill/>
                    </a:lnT>
                    <a:lnB>
                      <a:noFill/>
                    </a:lnB>
                  </a:tcPr>
                </a:tc>
                <a:tc>
                  <a:txBody>
                    <a:bodyPr/>
                    <a:lstStyle/>
                    <a:p>
                      <a:pPr algn="ctr" fontAlgn="b"/>
                      <a:r>
                        <a:rPr lang="en-AU" sz="1600" b="1" i="0" u="none" strike="noStrike" dirty="0">
                          <a:solidFill>
                            <a:srgbClr val="000000"/>
                          </a:solidFill>
                          <a:effectLst/>
                          <a:latin typeface="Calibri" panose="020F0502020204030204" pitchFamily="34" charset="0"/>
                        </a:rPr>
                        <a:t>1</a:t>
                      </a:r>
                    </a:p>
                  </a:txBody>
                  <a:tcPr marL="10865" marR="10865" marT="10865" marB="0" anchor="ctr">
                    <a:lnL>
                      <a:noFill/>
                    </a:lnL>
                    <a:lnR>
                      <a:noFill/>
                    </a:lnR>
                    <a:lnT>
                      <a:noFill/>
                    </a:lnT>
                    <a:lnB>
                      <a:noFill/>
                    </a:lnB>
                  </a:tcPr>
                </a:tc>
                <a:tc>
                  <a:txBody>
                    <a:bodyPr/>
                    <a:lstStyle/>
                    <a:p>
                      <a:pPr algn="ctr" fontAlgn="b"/>
                      <a:r>
                        <a:rPr lang="en-AU" sz="1600" b="1" i="0" u="none" strike="noStrike" dirty="0">
                          <a:solidFill>
                            <a:srgbClr val="000000"/>
                          </a:solidFill>
                          <a:effectLst/>
                          <a:latin typeface="Calibri" panose="020F0502020204030204" pitchFamily="34" charset="0"/>
                        </a:rPr>
                        <a:t>1</a:t>
                      </a:r>
                    </a:p>
                  </a:txBody>
                  <a:tcPr marL="10865" marR="10865" marT="1086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AU" sz="1600" b="0" i="0" u="none" strike="noStrike" dirty="0">
                          <a:solidFill>
                            <a:srgbClr val="000000"/>
                          </a:solidFill>
                          <a:effectLst/>
                          <a:latin typeface="Calibri" panose="020F0502020204030204" pitchFamily="34" charset="0"/>
                        </a:rPr>
                        <a:t>111515</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AU" sz="1600" b="0" i="0" u="none" strike="noStrike" dirty="0">
                          <a:solidFill>
                            <a:srgbClr val="000000"/>
                          </a:solidFill>
                          <a:effectLst/>
                          <a:latin typeface="Calibri" panose="020F0502020204030204" pitchFamily="34" charset="0"/>
                        </a:rPr>
                        <a:t>47.62</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AU" sz="1600" b="0" i="0" u="none" strike="noStrike" dirty="0">
                          <a:solidFill>
                            <a:srgbClr val="000000"/>
                          </a:solidFill>
                          <a:effectLst/>
                          <a:latin typeface="Calibri" panose="020F0502020204030204" pitchFamily="34" charset="0"/>
                        </a:rPr>
                        <a:t>32.29</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AU" sz="1600" b="0" i="0" u="none" strike="noStrike" dirty="0">
                          <a:solidFill>
                            <a:srgbClr val="000000"/>
                          </a:solidFill>
                          <a:effectLst/>
                          <a:latin typeface="Calibri" panose="020F0502020204030204" pitchFamily="34" charset="0"/>
                        </a:rPr>
                        <a:t>16.85</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AU" sz="1600" b="0" i="0" u="none" strike="noStrike" dirty="0">
                          <a:solidFill>
                            <a:srgbClr val="000000"/>
                          </a:solidFill>
                          <a:effectLst/>
                          <a:latin typeface="Calibri" panose="020F0502020204030204" pitchFamily="34" charset="0"/>
                        </a:rPr>
                        <a:t>2.83</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extLst>
                  <a:ext uri="{0D108BD9-81ED-4DB2-BD59-A6C34878D82A}">
                    <a16:rowId xmlns:a16="http://schemas.microsoft.com/office/drawing/2014/main" val="3636574640"/>
                  </a:ext>
                </a:extLst>
              </a:tr>
              <a:tr h="464936">
                <a:tc>
                  <a:txBody>
                    <a:bodyPr/>
                    <a:lstStyle/>
                    <a:p>
                      <a:pPr algn="ctr" fontAlgn="ctr"/>
                      <a:r>
                        <a:rPr lang="en-AU" sz="1600" b="1" i="0" u="none" strike="noStrike">
                          <a:solidFill>
                            <a:srgbClr val="000000"/>
                          </a:solidFill>
                          <a:effectLst/>
                          <a:latin typeface="Calibri" panose="020F0502020204030204" pitchFamily="34" charset="0"/>
                        </a:rPr>
                        <a:t>1</a:t>
                      </a:r>
                    </a:p>
                  </a:txBody>
                  <a:tcPr marL="10865" marR="10865" marT="10865" marB="0" anchor="ctr">
                    <a:lnL>
                      <a:noFill/>
                    </a:lnL>
                    <a:lnR>
                      <a:noFill/>
                    </a:lnR>
                    <a:lnT>
                      <a:noFill/>
                    </a:lnT>
                    <a:lnB>
                      <a:noFill/>
                    </a:lnB>
                  </a:tcPr>
                </a:tc>
                <a:tc>
                  <a:txBody>
                    <a:bodyPr/>
                    <a:lstStyle/>
                    <a:p>
                      <a:pPr algn="ctr" fontAlgn="ctr"/>
                      <a:r>
                        <a:rPr lang="en-AU" sz="1600" b="1" i="0" u="none" strike="noStrike">
                          <a:solidFill>
                            <a:srgbClr val="000000"/>
                          </a:solidFill>
                          <a:effectLst/>
                          <a:latin typeface="Calibri" panose="020F0502020204030204" pitchFamily="34" charset="0"/>
                        </a:rPr>
                        <a:t>1</a:t>
                      </a:r>
                    </a:p>
                  </a:txBody>
                  <a:tcPr marL="10865" marR="10865" marT="10865" marB="0" anchor="ctr">
                    <a:lnL>
                      <a:noFill/>
                    </a:lnL>
                    <a:lnR>
                      <a:noFill/>
                    </a:lnR>
                    <a:lnT>
                      <a:noFill/>
                    </a:lnT>
                    <a:lnB>
                      <a:noFill/>
                    </a:lnB>
                  </a:tcPr>
                </a:tc>
                <a:tc>
                  <a:txBody>
                    <a:bodyPr/>
                    <a:lstStyle/>
                    <a:p>
                      <a:pPr algn="ctr" fontAlgn="b"/>
                      <a:r>
                        <a:rPr lang="en-AU" sz="1600" b="1" i="0" u="none" strike="noStrike">
                          <a:solidFill>
                            <a:srgbClr val="000000"/>
                          </a:solidFill>
                          <a:effectLst/>
                          <a:latin typeface="Calibri" panose="020F0502020204030204" pitchFamily="34" charset="0"/>
                        </a:rPr>
                        <a:t>3</a:t>
                      </a:r>
                    </a:p>
                  </a:txBody>
                  <a:tcPr marL="10865" marR="10865" marT="1086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AU" sz="1600" b="0" i="0" u="none" strike="noStrike">
                          <a:solidFill>
                            <a:srgbClr val="000000"/>
                          </a:solidFill>
                          <a:effectLst/>
                          <a:latin typeface="Calibri" panose="020F0502020204030204" pitchFamily="34" charset="0"/>
                        </a:rPr>
                        <a:t>22</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AU" sz="1600" b="0" i="0" u="none" strike="noStrike" dirty="0">
                          <a:solidFill>
                            <a:srgbClr val="000000"/>
                          </a:solidFill>
                          <a:effectLst/>
                          <a:latin typeface="Calibri" panose="020F0502020204030204" pitchFamily="34" charset="0"/>
                        </a:rPr>
                        <a:t>3.79</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AU" sz="1600" b="0" i="0" u="none" strike="noStrike" dirty="0">
                          <a:solidFill>
                            <a:srgbClr val="000000"/>
                          </a:solidFill>
                          <a:effectLst/>
                          <a:latin typeface="Calibri" panose="020F0502020204030204" pitchFamily="34" charset="0"/>
                        </a:rPr>
                        <a:t>6.00</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AU" sz="1600" b="0" i="0" u="none" strike="noStrike" dirty="0">
                          <a:solidFill>
                            <a:srgbClr val="000000"/>
                          </a:solidFill>
                          <a:effectLst/>
                          <a:latin typeface="Calibri" panose="020F0502020204030204" pitchFamily="34" charset="0"/>
                        </a:rPr>
                        <a:t>5.05</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AU" sz="1600" b="0" i="0" u="none" strike="noStrike" dirty="0">
                          <a:solidFill>
                            <a:srgbClr val="000000"/>
                          </a:solidFill>
                          <a:effectLst/>
                          <a:latin typeface="Calibri" panose="020F0502020204030204" pitchFamily="34" charset="0"/>
                        </a:rPr>
                        <a:t>0.75</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4181848745"/>
                  </a:ext>
                </a:extLst>
              </a:tr>
              <a:tr h="464936">
                <a:tc>
                  <a:txBody>
                    <a:bodyPr/>
                    <a:lstStyle/>
                    <a:p>
                      <a:pPr algn="ctr" fontAlgn="ctr"/>
                      <a:r>
                        <a:rPr lang="en-AU" sz="1600" b="1" i="0" u="none" strike="noStrike">
                          <a:solidFill>
                            <a:srgbClr val="000000"/>
                          </a:solidFill>
                          <a:effectLst/>
                          <a:latin typeface="Calibri" panose="020F0502020204030204" pitchFamily="34" charset="0"/>
                        </a:rPr>
                        <a:t>3</a:t>
                      </a:r>
                    </a:p>
                  </a:txBody>
                  <a:tcPr marL="10865" marR="10865" marT="10865" marB="0" anchor="ctr">
                    <a:lnL>
                      <a:noFill/>
                    </a:lnL>
                    <a:lnR>
                      <a:noFill/>
                    </a:lnR>
                    <a:lnT>
                      <a:noFill/>
                    </a:lnT>
                    <a:lnB>
                      <a:noFill/>
                    </a:lnB>
                  </a:tcPr>
                </a:tc>
                <a:tc>
                  <a:txBody>
                    <a:bodyPr/>
                    <a:lstStyle/>
                    <a:p>
                      <a:pPr algn="ctr" fontAlgn="b"/>
                      <a:r>
                        <a:rPr lang="en-AU" sz="1600" b="1" i="0" u="none" strike="noStrike">
                          <a:solidFill>
                            <a:srgbClr val="000000"/>
                          </a:solidFill>
                          <a:effectLst/>
                          <a:latin typeface="Calibri" panose="020F0502020204030204" pitchFamily="34" charset="0"/>
                        </a:rPr>
                        <a:t>1</a:t>
                      </a:r>
                    </a:p>
                  </a:txBody>
                  <a:tcPr marL="10865" marR="10865" marT="10865" marB="0" anchor="ctr">
                    <a:lnL>
                      <a:noFill/>
                    </a:lnL>
                    <a:lnR>
                      <a:noFill/>
                    </a:lnR>
                    <a:lnT>
                      <a:noFill/>
                    </a:lnT>
                    <a:lnB>
                      <a:noFill/>
                    </a:lnB>
                  </a:tcPr>
                </a:tc>
                <a:tc>
                  <a:txBody>
                    <a:bodyPr/>
                    <a:lstStyle/>
                    <a:p>
                      <a:pPr algn="ctr" fontAlgn="b"/>
                      <a:r>
                        <a:rPr lang="en-AU" sz="1600" b="1" i="0" u="none" strike="noStrike">
                          <a:solidFill>
                            <a:srgbClr val="000000"/>
                          </a:solidFill>
                          <a:effectLst/>
                          <a:latin typeface="Calibri" panose="020F0502020204030204" pitchFamily="34" charset="0"/>
                        </a:rPr>
                        <a:t>1</a:t>
                      </a:r>
                    </a:p>
                  </a:txBody>
                  <a:tcPr marL="10865" marR="10865" marT="1086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AU" sz="1600" b="0" i="0" u="none" strike="noStrike">
                          <a:solidFill>
                            <a:srgbClr val="000000"/>
                          </a:solidFill>
                          <a:effectLst/>
                          <a:latin typeface="Calibri" panose="020F0502020204030204" pitchFamily="34" charset="0"/>
                        </a:rPr>
                        <a:t>1475</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b"/>
                      <a:r>
                        <a:rPr lang="en-AU" sz="1600" b="0" i="0" u="none" strike="noStrike">
                          <a:solidFill>
                            <a:srgbClr val="000000"/>
                          </a:solidFill>
                          <a:effectLst/>
                          <a:latin typeface="Calibri" panose="020F0502020204030204" pitchFamily="34" charset="0"/>
                        </a:rPr>
                        <a:t>30.93</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b"/>
                      <a:r>
                        <a:rPr lang="en-AU" sz="1600" b="0" i="0" u="none" strike="noStrike">
                          <a:solidFill>
                            <a:srgbClr val="000000"/>
                          </a:solidFill>
                          <a:effectLst/>
                          <a:latin typeface="Calibri" panose="020F0502020204030204" pitchFamily="34" charset="0"/>
                        </a:rPr>
                        <a:t>19.88</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b"/>
                      <a:r>
                        <a:rPr lang="en-AU" sz="1600" b="0" i="0" u="none" strike="noStrike" dirty="0">
                          <a:solidFill>
                            <a:srgbClr val="000000"/>
                          </a:solidFill>
                          <a:effectLst/>
                          <a:latin typeface="Calibri" panose="020F0502020204030204" pitchFamily="34" charset="0"/>
                        </a:rPr>
                        <a:t>9.58</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fontAlgn="b"/>
                      <a:r>
                        <a:rPr lang="en-AU" sz="1600" b="0" i="0" u="none" strike="noStrike" dirty="0">
                          <a:solidFill>
                            <a:srgbClr val="000000"/>
                          </a:solidFill>
                          <a:effectLst/>
                          <a:latin typeface="Calibri" panose="020F0502020204030204" pitchFamily="34" charset="0"/>
                        </a:rPr>
                        <a:t>3.23</a:t>
                      </a:r>
                    </a:p>
                  </a:txBody>
                  <a:tcPr marL="10865" marR="10865" marT="1086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4036911038"/>
                  </a:ext>
                </a:extLst>
              </a:tr>
            </a:tbl>
          </a:graphicData>
        </a:graphic>
      </p:graphicFrame>
      <p:sp>
        <p:nvSpPr>
          <p:cNvPr id="6" name="Subtitle 2">
            <a:extLst>
              <a:ext uri="{FF2B5EF4-FFF2-40B4-BE49-F238E27FC236}">
                <a16:creationId xmlns:a16="http://schemas.microsoft.com/office/drawing/2014/main" id="{41503D69-19AA-4ECE-84A0-72792EDBA0BF}"/>
              </a:ext>
            </a:extLst>
          </p:cNvPr>
          <p:cNvSpPr txBox="1">
            <a:spLocks/>
          </p:cNvSpPr>
          <p:nvPr/>
        </p:nvSpPr>
        <p:spPr>
          <a:xfrm>
            <a:off x="3974098" y="5755249"/>
            <a:ext cx="4548603" cy="889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400" dirty="0"/>
              <a:t>* 1-3-1 segment does not exist in customers currently</a:t>
            </a:r>
          </a:p>
        </p:txBody>
      </p:sp>
    </p:spTree>
    <p:extLst>
      <p:ext uri="{BB962C8B-B14F-4D97-AF65-F5344CB8AC3E}">
        <p14:creationId xmlns:p14="http://schemas.microsoft.com/office/powerpoint/2010/main" val="57280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Questions</a:t>
            </a:r>
          </a:p>
        </p:txBody>
      </p:sp>
      <p:sp>
        <p:nvSpPr>
          <p:cNvPr id="3" name="Subtitle 2">
            <a:extLst>
              <a:ext uri="{FF2B5EF4-FFF2-40B4-BE49-F238E27FC236}">
                <a16:creationId xmlns:a16="http://schemas.microsoft.com/office/drawing/2014/main" id="{86FD8E5F-DC9D-49D8-9C88-D0ED1E305502}"/>
              </a:ext>
            </a:extLst>
          </p:cNvPr>
          <p:cNvSpPr>
            <a:spLocks noGrp="1"/>
          </p:cNvSpPr>
          <p:nvPr>
            <p:ph type="subTitle" idx="1"/>
          </p:nvPr>
        </p:nvSpPr>
        <p:spPr/>
        <p:txBody>
          <a:bodyPr/>
          <a:lstStyle/>
          <a:p>
            <a:r>
              <a:rPr lang="en-AU" dirty="0"/>
              <a:t>… and are they changing over time?</a:t>
            </a:r>
          </a:p>
        </p:txBody>
      </p:sp>
    </p:spTree>
    <p:extLst>
      <p:ext uri="{BB962C8B-B14F-4D97-AF65-F5344CB8AC3E}">
        <p14:creationId xmlns:p14="http://schemas.microsoft.com/office/powerpoint/2010/main" val="92118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 are they changing over time?</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b="1" dirty="0"/>
          </a:p>
        </p:txBody>
      </p:sp>
      <p:sp>
        <p:nvSpPr>
          <p:cNvPr id="6" name="TextBox 5">
            <a:extLst>
              <a:ext uri="{FF2B5EF4-FFF2-40B4-BE49-F238E27FC236}">
                <a16:creationId xmlns:a16="http://schemas.microsoft.com/office/drawing/2014/main" id="{ACBBAE6D-B322-4C78-94BD-34BB83872723}"/>
              </a:ext>
            </a:extLst>
          </p:cNvPr>
          <p:cNvSpPr txBox="1"/>
          <p:nvPr/>
        </p:nvSpPr>
        <p:spPr>
          <a:xfrm>
            <a:off x="1063267" y="2032989"/>
            <a:ext cx="1986441" cy="1261884"/>
          </a:xfrm>
          <a:prstGeom prst="rect">
            <a:avLst/>
          </a:prstGeom>
          <a:noFill/>
        </p:spPr>
        <p:txBody>
          <a:bodyPr wrap="none" rtlCol="0">
            <a:spAutoFit/>
          </a:bodyPr>
          <a:lstStyle/>
          <a:p>
            <a:pPr algn="ctr"/>
            <a:r>
              <a:rPr lang="en-AU" sz="4000" dirty="0"/>
              <a:t>364, 141</a:t>
            </a:r>
          </a:p>
          <a:p>
            <a:pPr algn="ctr"/>
            <a:r>
              <a:rPr lang="en-AU" dirty="0"/>
              <a:t>Active Customers</a:t>
            </a:r>
          </a:p>
          <a:p>
            <a:pPr algn="ctr"/>
            <a:r>
              <a:rPr lang="en-AU" dirty="0"/>
              <a:t>Year 1 End</a:t>
            </a:r>
          </a:p>
        </p:txBody>
      </p:sp>
      <p:sp>
        <p:nvSpPr>
          <p:cNvPr id="7" name="TextBox 6">
            <a:extLst>
              <a:ext uri="{FF2B5EF4-FFF2-40B4-BE49-F238E27FC236}">
                <a16:creationId xmlns:a16="http://schemas.microsoft.com/office/drawing/2014/main" id="{9731718F-C65E-4288-95C3-6D45C20E2B4A}"/>
              </a:ext>
            </a:extLst>
          </p:cNvPr>
          <p:cNvSpPr txBox="1"/>
          <p:nvPr/>
        </p:nvSpPr>
        <p:spPr>
          <a:xfrm>
            <a:off x="3896723" y="2032988"/>
            <a:ext cx="1986441" cy="1261884"/>
          </a:xfrm>
          <a:prstGeom prst="rect">
            <a:avLst/>
          </a:prstGeom>
          <a:noFill/>
        </p:spPr>
        <p:txBody>
          <a:bodyPr wrap="none" rtlCol="0">
            <a:spAutoFit/>
          </a:bodyPr>
          <a:lstStyle/>
          <a:p>
            <a:pPr algn="ctr"/>
            <a:r>
              <a:rPr lang="en-AU" sz="4000" dirty="0"/>
              <a:t>383, 547</a:t>
            </a:r>
          </a:p>
          <a:p>
            <a:pPr algn="ctr"/>
            <a:r>
              <a:rPr lang="en-AU" dirty="0"/>
              <a:t>Active Customers</a:t>
            </a:r>
          </a:p>
          <a:p>
            <a:pPr algn="ctr"/>
            <a:r>
              <a:rPr lang="en-AU" dirty="0"/>
              <a:t>Year 2 End</a:t>
            </a:r>
          </a:p>
        </p:txBody>
      </p:sp>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5917A947-397F-4316-B863-E74E28722BED}"/>
                  </a:ext>
                </a:extLst>
              </p:cNvPr>
              <p:cNvGraphicFramePr/>
              <p:nvPr>
                <p:extLst>
                  <p:ext uri="{D42A27DB-BD31-4B8C-83A1-F6EECF244321}">
                    <p14:modId xmlns:p14="http://schemas.microsoft.com/office/powerpoint/2010/main" val="1743762534"/>
                  </p:ext>
                </p:extLst>
              </p:nvPr>
            </p:nvGraphicFramePr>
            <p:xfrm>
              <a:off x="1217721" y="3582209"/>
              <a:ext cx="4572000"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Chart 7">
                <a:extLst>
                  <a:ext uri="{FF2B5EF4-FFF2-40B4-BE49-F238E27FC236}">
                    <a16:creationId xmlns:a16="http://schemas.microsoft.com/office/drawing/2014/main" id="{5917A947-397F-4316-B863-E74E28722BED}"/>
                  </a:ext>
                </a:extLst>
              </p:cNvPr>
              <p:cNvPicPr>
                <a:picLocks noGrp="1" noRot="1" noChangeAspect="1" noMove="1" noResize="1" noEditPoints="1" noAdjustHandles="1" noChangeArrowheads="1" noChangeShapeType="1"/>
              </p:cNvPicPr>
              <p:nvPr/>
            </p:nvPicPr>
            <p:blipFill>
              <a:blip r:embed="rId3"/>
              <a:stretch>
                <a:fillRect/>
              </a:stretch>
            </p:blipFill>
            <p:spPr>
              <a:xfrm>
                <a:off x="1217721" y="3582209"/>
                <a:ext cx="4572000" cy="2743200"/>
              </a:xfrm>
              <a:prstGeom prst="rect">
                <a:avLst/>
              </a:prstGeom>
            </p:spPr>
          </p:pic>
        </mc:Fallback>
      </mc:AlternateContent>
      <p:sp>
        <p:nvSpPr>
          <p:cNvPr id="9" name="TextBox 8">
            <a:extLst>
              <a:ext uri="{FF2B5EF4-FFF2-40B4-BE49-F238E27FC236}">
                <a16:creationId xmlns:a16="http://schemas.microsoft.com/office/drawing/2014/main" id="{1231CCF4-9A60-45CB-B2B6-CB69B154C5BB}"/>
              </a:ext>
            </a:extLst>
          </p:cNvPr>
          <p:cNvSpPr txBox="1"/>
          <p:nvPr/>
        </p:nvSpPr>
        <p:spPr>
          <a:xfrm>
            <a:off x="7239141" y="1978025"/>
            <a:ext cx="1431289" cy="892552"/>
          </a:xfrm>
          <a:prstGeom prst="rect">
            <a:avLst/>
          </a:prstGeom>
          <a:noFill/>
        </p:spPr>
        <p:txBody>
          <a:bodyPr wrap="none" rtlCol="0">
            <a:spAutoFit/>
          </a:bodyPr>
          <a:lstStyle/>
          <a:p>
            <a:pPr algn="ctr"/>
            <a:r>
              <a:rPr lang="en-AU" sz="2800" dirty="0"/>
              <a:t>7.13%</a:t>
            </a:r>
          </a:p>
          <a:p>
            <a:pPr algn="ctr"/>
            <a:r>
              <a:rPr lang="en-AU" sz="1200" dirty="0"/>
              <a:t>Customer used</a:t>
            </a:r>
          </a:p>
          <a:p>
            <a:pPr algn="ctr"/>
            <a:r>
              <a:rPr lang="en-AU" sz="1200" dirty="0"/>
              <a:t>At least one coupon</a:t>
            </a:r>
          </a:p>
        </p:txBody>
      </p:sp>
      <p:sp>
        <p:nvSpPr>
          <p:cNvPr id="10" name="TextBox 9">
            <a:extLst>
              <a:ext uri="{FF2B5EF4-FFF2-40B4-BE49-F238E27FC236}">
                <a16:creationId xmlns:a16="http://schemas.microsoft.com/office/drawing/2014/main" id="{8644857D-9AC9-40A2-B2FB-C487FAD24486}"/>
              </a:ext>
            </a:extLst>
          </p:cNvPr>
          <p:cNvSpPr txBox="1"/>
          <p:nvPr/>
        </p:nvSpPr>
        <p:spPr>
          <a:xfrm>
            <a:off x="9153532" y="1978025"/>
            <a:ext cx="1431289" cy="892552"/>
          </a:xfrm>
          <a:prstGeom prst="rect">
            <a:avLst/>
          </a:prstGeom>
          <a:noFill/>
        </p:spPr>
        <p:txBody>
          <a:bodyPr wrap="none" rtlCol="0">
            <a:spAutoFit/>
          </a:bodyPr>
          <a:lstStyle/>
          <a:p>
            <a:pPr algn="ctr"/>
            <a:r>
              <a:rPr lang="en-AU" sz="2800" dirty="0"/>
              <a:t>6.47%</a:t>
            </a:r>
          </a:p>
          <a:p>
            <a:pPr algn="ctr"/>
            <a:r>
              <a:rPr lang="en-AU" sz="1200" dirty="0"/>
              <a:t>Customer used</a:t>
            </a:r>
          </a:p>
          <a:p>
            <a:pPr algn="ctr"/>
            <a:r>
              <a:rPr lang="en-AU" sz="1200" dirty="0"/>
              <a:t>At least one coupon</a:t>
            </a:r>
          </a:p>
        </p:txBody>
      </p:sp>
      <p:sp>
        <p:nvSpPr>
          <p:cNvPr id="11" name="TextBox 10">
            <a:extLst>
              <a:ext uri="{FF2B5EF4-FFF2-40B4-BE49-F238E27FC236}">
                <a16:creationId xmlns:a16="http://schemas.microsoft.com/office/drawing/2014/main" id="{783508E8-9996-4529-A934-266FB5AB8444}"/>
              </a:ext>
            </a:extLst>
          </p:cNvPr>
          <p:cNvSpPr txBox="1"/>
          <p:nvPr/>
        </p:nvSpPr>
        <p:spPr>
          <a:xfrm>
            <a:off x="7052203" y="3044114"/>
            <a:ext cx="1818959" cy="707886"/>
          </a:xfrm>
          <a:prstGeom prst="rect">
            <a:avLst/>
          </a:prstGeom>
          <a:noFill/>
        </p:spPr>
        <p:txBody>
          <a:bodyPr wrap="none" rtlCol="0">
            <a:spAutoFit/>
          </a:bodyPr>
          <a:lstStyle/>
          <a:p>
            <a:pPr algn="ctr"/>
            <a:r>
              <a:rPr lang="en-AU" sz="2800" dirty="0"/>
              <a:t>$12.22</a:t>
            </a:r>
          </a:p>
          <a:p>
            <a:pPr algn="ctr"/>
            <a:r>
              <a:rPr lang="en-AU" sz="1200" dirty="0"/>
              <a:t>Average Household Spend</a:t>
            </a:r>
          </a:p>
        </p:txBody>
      </p:sp>
      <p:sp>
        <p:nvSpPr>
          <p:cNvPr id="12" name="TextBox 11">
            <a:extLst>
              <a:ext uri="{FF2B5EF4-FFF2-40B4-BE49-F238E27FC236}">
                <a16:creationId xmlns:a16="http://schemas.microsoft.com/office/drawing/2014/main" id="{B2539C76-7151-46E1-99F0-4DBF25161207}"/>
              </a:ext>
            </a:extLst>
          </p:cNvPr>
          <p:cNvSpPr txBox="1"/>
          <p:nvPr/>
        </p:nvSpPr>
        <p:spPr>
          <a:xfrm>
            <a:off x="8966595" y="3044114"/>
            <a:ext cx="1818959" cy="707886"/>
          </a:xfrm>
          <a:prstGeom prst="rect">
            <a:avLst/>
          </a:prstGeom>
          <a:noFill/>
        </p:spPr>
        <p:txBody>
          <a:bodyPr wrap="none" rtlCol="0">
            <a:spAutoFit/>
          </a:bodyPr>
          <a:lstStyle/>
          <a:p>
            <a:pPr algn="ctr"/>
            <a:r>
              <a:rPr lang="en-AU" sz="2800" dirty="0"/>
              <a:t>$12.21</a:t>
            </a:r>
          </a:p>
          <a:p>
            <a:pPr algn="ctr"/>
            <a:r>
              <a:rPr lang="en-AU" sz="1200" dirty="0"/>
              <a:t>Average Household Spend</a:t>
            </a:r>
          </a:p>
        </p:txBody>
      </p:sp>
      <p:sp>
        <p:nvSpPr>
          <p:cNvPr id="3" name="TextBox 2">
            <a:extLst>
              <a:ext uri="{FF2B5EF4-FFF2-40B4-BE49-F238E27FC236}">
                <a16:creationId xmlns:a16="http://schemas.microsoft.com/office/drawing/2014/main" id="{D74B2DCC-6E6E-46A3-A542-F1478AD80035}"/>
              </a:ext>
            </a:extLst>
          </p:cNvPr>
          <p:cNvSpPr txBox="1"/>
          <p:nvPr/>
        </p:nvSpPr>
        <p:spPr>
          <a:xfrm>
            <a:off x="7407897" y="1384915"/>
            <a:ext cx="1072601" cy="523220"/>
          </a:xfrm>
          <a:prstGeom prst="rect">
            <a:avLst/>
          </a:prstGeom>
          <a:noFill/>
        </p:spPr>
        <p:txBody>
          <a:bodyPr wrap="none" rtlCol="0">
            <a:spAutoFit/>
          </a:bodyPr>
          <a:lstStyle/>
          <a:p>
            <a:r>
              <a:rPr lang="en-AU" sz="2800" u="sng" dirty="0"/>
              <a:t>Year 1</a:t>
            </a:r>
          </a:p>
        </p:txBody>
      </p:sp>
      <p:sp>
        <p:nvSpPr>
          <p:cNvPr id="13" name="TextBox 12">
            <a:extLst>
              <a:ext uri="{FF2B5EF4-FFF2-40B4-BE49-F238E27FC236}">
                <a16:creationId xmlns:a16="http://schemas.microsoft.com/office/drawing/2014/main" id="{B02C4572-823B-4D55-BE09-8618DC13CBB3}"/>
              </a:ext>
            </a:extLst>
          </p:cNvPr>
          <p:cNvSpPr txBox="1"/>
          <p:nvPr/>
        </p:nvSpPr>
        <p:spPr>
          <a:xfrm>
            <a:off x="9322288" y="1376037"/>
            <a:ext cx="1072601" cy="523220"/>
          </a:xfrm>
          <a:prstGeom prst="rect">
            <a:avLst/>
          </a:prstGeom>
          <a:noFill/>
        </p:spPr>
        <p:txBody>
          <a:bodyPr wrap="none" rtlCol="0">
            <a:spAutoFit/>
          </a:bodyPr>
          <a:lstStyle/>
          <a:p>
            <a:r>
              <a:rPr lang="en-AU" sz="2800" u="sng" dirty="0"/>
              <a:t>Year 2</a:t>
            </a:r>
          </a:p>
        </p:txBody>
      </p:sp>
      <p:sp>
        <p:nvSpPr>
          <p:cNvPr id="14" name="TextBox 13">
            <a:extLst>
              <a:ext uri="{FF2B5EF4-FFF2-40B4-BE49-F238E27FC236}">
                <a16:creationId xmlns:a16="http://schemas.microsoft.com/office/drawing/2014/main" id="{8283D73C-1006-415D-8046-75D3E47AA7AE}"/>
              </a:ext>
            </a:extLst>
          </p:cNvPr>
          <p:cNvSpPr txBox="1"/>
          <p:nvPr/>
        </p:nvSpPr>
        <p:spPr>
          <a:xfrm>
            <a:off x="7114592" y="3977751"/>
            <a:ext cx="1697131" cy="892552"/>
          </a:xfrm>
          <a:prstGeom prst="rect">
            <a:avLst/>
          </a:prstGeom>
          <a:noFill/>
        </p:spPr>
        <p:txBody>
          <a:bodyPr wrap="none" rtlCol="0">
            <a:spAutoFit/>
          </a:bodyPr>
          <a:lstStyle/>
          <a:p>
            <a:pPr algn="ctr"/>
            <a:r>
              <a:rPr lang="en-AU" sz="2800" dirty="0"/>
              <a:t>8.14</a:t>
            </a:r>
          </a:p>
          <a:p>
            <a:pPr algn="ctr"/>
            <a:r>
              <a:rPr lang="en-AU" sz="1200" dirty="0"/>
              <a:t>Average Household Unit</a:t>
            </a:r>
          </a:p>
          <a:p>
            <a:pPr algn="ctr"/>
            <a:r>
              <a:rPr lang="en-AU" sz="1200" dirty="0"/>
              <a:t>Purchase</a:t>
            </a:r>
          </a:p>
        </p:txBody>
      </p:sp>
      <p:sp>
        <p:nvSpPr>
          <p:cNvPr id="15" name="TextBox 14">
            <a:extLst>
              <a:ext uri="{FF2B5EF4-FFF2-40B4-BE49-F238E27FC236}">
                <a16:creationId xmlns:a16="http://schemas.microsoft.com/office/drawing/2014/main" id="{8038F610-8F2F-4DFB-98FE-14637C950CCB}"/>
              </a:ext>
            </a:extLst>
          </p:cNvPr>
          <p:cNvSpPr txBox="1"/>
          <p:nvPr/>
        </p:nvSpPr>
        <p:spPr>
          <a:xfrm>
            <a:off x="9028984" y="3977751"/>
            <a:ext cx="1697131" cy="892552"/>
          </a:xfrm>
          <a:prstGeom prst="rect">
            <a:avLst/>
          </a:prstGeom>
          <a:noFill/>
        </p:spPr>
        <p:txBody>
          <a:bodyPr wrap="none" rtlCol="0">
            <a:spAutoFit/>
          </a:bodyPr>
          <a:lstStyle/>
          <a:p>
            <a:pPr algn="ctr"/>
            <a:r>
              <a:rPr lang="en-AU" sz="2800" dirty="0"/>
              <a:t>8.49</a:t>
            </a:r>
          </a:p>
          <a:p>
            <a:pPr algn="ctr"/>
            <a:r>
              <a:rPr lang="en-AU" sz="1200" dirty="0"/>
              <a:t>Average Household Unit</a:t>
            </a:r>
          </a:p>
          <a:p>
            <a:pPr algn="ctr"/>
            <a:r>
              <a:rPr lang="en-AU" sz="1200" dirty="0"/>
              <a:t>Purchase</a:t>
            </a:r>
          </a:p>
        </p:txBody>
      </p:sp>
      <p:sp>
        <p:nvSpPr>
          <p:cNvPr id="4" name="Arrow: Right 3">
            <a:extLst>
              <a:ext uri="{FF2B5EF4-FFF2-40B4-BE49-F238E27FC236}">
                <a16:creationId xmlns:a16="http://schemas.microsoft.com/office/drawing/2014/main" id="{2FA667DB-E8DC-4AD1-B95A-0EFB405B4C8C}"/>
              </a:ext>
            </a:extLst>
          </p:cNvPr>
          <p:cNvSpPr/>
          <p:nvPr/>
        </p:nvSpPr>
        <p:spPr>
          <a:xfrm>
            <a:off x="11007367" y="3099563"/>
            <a:ext cx="464584" cy="390617"/>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Arrow: Down 15">
            <a:extLst>
              <a:ext uri="{FF2B5EF4-FFF2-40B4-BE49-F238E27FC236}">
                <a16:creationId xmlns:a16="http://schemas.microsoft.com/office/drawing/2014/main" id="{A1EF964D-AA67-4B8D-9A47-7ADC9A3FB065}"/>
              </a:ext>
            </a:extLst>
          </p:cNvPr>
          <p:cNvSpPr/>
          <p:nvPr/>
        </p:nvSpPr>
        <p:spPr>
          <a:xfrm>
            <a:off x="11004890" y="2139518"/>
            <a:ext cx="412615" cy="50051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Up 16">
            <a:extLst>
              <a:ext uri="{FF2B5EF4-FFF2-40B4-BE49-F238E27FC236}">
                <a16:creationId xmlns:a16="http://schemas.microsoft.com/office/drawing/2014/main" id="{9A78CF6E-0639-4A47-8390-1F2639D68F0A}"/>
              </a:ext>
            </a:extLst>
          </p:cNvPr>
          <p:cNvSpPr/>
          <p:nvPr/>
        </p:nvSpPr>
        <p:spPr>
          <a:xfrm>
            <a:off x="10974279" y="4071312"/>
            <a:ext cx="410138" cy="465177"/>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a:extLst>
              <a:ext uri="{FF2B5EF4-FFF2-40B4-BE49-F238E27FC236}">
                <a16:creationId xmlns:a16="http://schemas.microsoft.com/office/drawing/2014/main" id="{EF369EAE-B80F-48C7-881A-D974285B0023}"/>
              </a:ext>
            </a:extLst>
          </p:cNvPr>
          <p:cNvSpPr txBox="1"/>
          <p:nvPr/>
        </p:nvSpPr>
        <p:spPr>
          <a:xfrm>
            <a:off x="7438271" y="4982409"/>
            <a:ext cx="1052724" cy="707886"/>
          </a:xfrm>
          <a:prstGeom prst="rect">
            <a:avLst/>
          </a:prstGeom>
          <a:noFill/>
        </p:spPr>
        <p:txBody>
          <a:bodyPr wrap="none" rtlCol="0">
            <a:spAutoFit/>
          </a:bodyPr>
          <a:lstStyle/>
          <a:p>
            <a:pPr algn="ctr"/>
            <a:r>
              <a:rPr lang="en-AU" sz="2800" dirty="0"/>
              <a:t>6.87</a:t>
            </a:r>
          </a:p>
          <a:p>
            <a:pPr algn="ctr"/>
            <a:r>
              <a:rPr lang="en-AU" sz="1200" dirty="0"/>
              <a:t>Average Visits</a:t>
            </a:r>
          </a:p>
        </p:txBody>
      </p:sp>
      <p:sp>
        <p:nvSpPr>
          <p:cNvPr id="20" name="TextBox 19">
            <a:extLst>
              <a:ext uri="{FF2B5EF4-FFF2-40B4-BE49-F238E27FC236}">
                <a16:creationId xmlns:a16="http://schemas.microsoft.com/office/drawing/2014/main" id="{6FFFB238-F88A-4A81-8EDB-1C0158AEF4F0}"/>
              </a:ext>
            </a:extLst>
          </p:cNvPr>
          <p:cNvSpPr txBox="1"/>
          <p:nvPr/>
        </p:nvSpPr>
        <p:spPr>
          <a:xfrm>
            <a:off x="9352663" y="4982409"/>
            <a:ext cx="1052724" cy="707886"/>
          </a:xfrm>
          <a:prstGeom prst="rect">
            <a:avLst/>
          </a:prstGeom>
          <a:noFill/>
        </p:spPr>
        <p:txBody>
          <a:bodyPr wrap="none" rtlCol="0">
            <a:spAutoFit/>
          </a:bodyPr>
          <a:lstStyle/>
          <a:p>
            <a:pPr algn="ctr"/>
            <a:r>
              <a:rPr lang="en-AU" sz="2800" dirty="0"/>
              <a:t>7.03</a:t>
            </a:r>
          </a:p>
          <a:p>
            <a:pPr algn="ctr"/>
            <a:r>
              <a:rPr lang="en-AU" sz="1200" dirty="0"/>
              <a:t>Average Visits</a:t>
            </a:r>
          </a:p>
        </p:txBody>
      </p:sp>
      <p:sp>
        <p:nvSpPr>
          <p:cNvPr id="21" name="Arrow: Up 20">
            <a:extLst>
              <a:ext uri="{FF2B5EF4-FFF2-40B4-BE49-F238E27FC236}">
                <a16:creationId xmlns:a16="http://schemas.microsoft.com/office/drawing/2014/main" id="{FE19804C-238E-40A0-976B-7DBD98DFCDA0}"/>
              </a:ext>
            </a:extLst>
          </p:cNvPr>
          <p:cNvSpPr/>
          <p:nvPr/>
        </p:nvSpPr>
        <p:spPr>
          <a:xfrm>
            <a:off x="10975753" y="5075970"/>
            <a:ext cx="410138" cy="465177"/>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4087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Questions</a:t>
            </a:r>
          </a:p>
        </p:txBody>
      </p:sp>
      <p:sp>
        <p:nvSpPr>
          <p:cNvPr id="3" name="Subtitle 2">
            <a:extLst>
              <a:ext uri="{FF2B5EF4-FFF2-40B4-BE49-F238E27FC236}">
                <a16:creationId xmlns:a16="http://schemas.microsoft.com/office/drawing/2014/main" id="{86FD8E5F-DC9D-49D8-9C88-D0ED1E305502}"/>
              </a:ext>
            </a:extLst>
          </p:cNvPr>
          <p:cNvSpPr>
            <a:spLocks noGrp="1"/>
          </p:cNvSpPr>
          <p:nvPr>
            <p:ph type="subTitle" idx="1"/>
          </p:nvPr>
        </p:nvSpPr>
        <p:spPr/>
        <p:txBody>
          <a:bodyPr/>
          <a:lstStyle/>
          <a:p>
            <a:r>
              <a:rPr lang="en-AU" dirty="0"/>
              <a:t>… how can we grow value?</a:t>
            </a:r>
          </a:p>
        </p:txBody>
      </p:sp>
    </p:spTree>
    <p:extLst>
      <p:ext uri="{BB962C8B-B14F-4D97-AF65-F5344CB8AC3E}">
        <p14:creationId xmlns:p14="http://schemas.microsoft.com/office/powerpoint/2010/main" val="2215344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 how can we grow value?</a:t>
            </a:r>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Three points that the company could consider to grow value are:</a:t>
            </a:r>
          </a:p>
          <a:p>
            <a:pPr marL="0" indent="0">
              <a:buFont typeface="Arial" panose="020B0604020202020204" pitchFamily="34" charset="0"/>
              <a:buNone/>
            </a:pPr>
            <a:endParaRPr lang="en-AU" dirty="0"/>
          </a:p>
          <a:p>
            <a:r>
              <a:rPr lang="en-AU" dirty="0"/>
              <a:t>Customer Churn</a:t>
            </a:r>
          </a:p>
          <a:p>
            <a:endParaRPr lang="en-AU" dirty="0"/>
          </a:p>
          <a:p>
            <a:r>
              <a:rPr lang="en-AU" dirty="0"/>
              <a:t>Leveraging Data</a:t>
            </a:r>
          </a:p>
          <a:p>
            <a:endParaRPr lang="en-AU" dirty="0"/>
          </a:p>
          <a:p>
            <a:r>
              <a:rPr lang="en-AU" dirty="0"/>
              <a:t>Customer Segmentation Strategies</a:t>
            </a:r>
          </a:p>
        </p:txBody>
      </p:sp>
    </p:spTree>
    <p:extLst>
      <p:ext uri="{BB962C8B-B14F-4D97-AF65-F5344CB8AC3E}">
        <p14:creationId xmlns:p14="http://schemas.microsoft.com/office/powerpoint/2010/main" val="1998476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 how can we grow value?</a:t>
            </a:r>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Given that the churn rate of customers for the previous year was roughly 35%, there is potentially large growth to be had by implementing a retention strategy.</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To do this, the company could leverage Customer Lifetime Value Modelling (based on RFM data) to determine a customer’s likelihood to not return, and formulate personalised retention strategies based on the customer profile.</a:t>
            </a:r>
          </a:p>
        </p:txBody>
      </p:sp>
    </p:spTree>
    <p:extLst>
      <p:ext uri="{BB962C8B-B14F-4D97-AF65-F5344CB8AC3E}">
        <p14:creationId xmlns:p14="http://schemas.microsoft.com/office/powerpoint/2010/main" val="21056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 how can we grow value?</a:t>
            </a:r>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The company can also stand to grow value by leveraging the data it has in a smart way to optimise decision making</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Example: </a:t>
            </a:r>
          </a:p>
          <a:p>
            <a:pPr marL="0" indent="0">
              <a:buFont typeface="Arial" panose="020B0604020202020204" pitchFamily="34" charset="0"/>
              <a:buNone/>
            </a:pPr>
            <a:r>
              <a:rPr lang="en-AU" dirty="0"/>
              <a:t>Given the analysis above, we can now see at a store level what kinds of customers are shopping there. This can, in turn, influence the way we organise in-store displays.</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i.e. If a store has a particularly high proportion of customers in the “High Roller” segment, they can focus their displays towards premium goods.</a:t>
            </a:r>
          </a:p>
        </p:txBody>
      </p:sp>
    </p:spTree>
    <p:extLst>
      <p:ext uri="{BB962C8B-B14F-4D97-AF65-F5344CB8AC3E}">
        <p14:creationId xmlns:p14="http://schemas.microsoft.com/office/powerpoint/2010/main" val="2111256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 how can we grow value?</a:t>
            </a:r>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Also, using the various segmentations above, we can look at building strategies for moving customers between segments, to ones that are of higher value.</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Example:</a:t>
            </a:r>
          </a:p>
          <a:p>
            <a:pPr marL="0" indent="0">
              <a:buFont typeface="Arial" panose="020B0604020202020204" pitchFamily="34" charset="0"/>
              <a:buNone/>
            </a:pPr>
            <a:r>
              <a:rPr lang="en-AU" dirty="0"/>
              <a:t>Taking the RFM segmentation as an example we can aim to boost a customer’s frequency and monetary components to products more value.</a:t>
            </a:r>
          </a:p>
        </p:txBody>
      </p:sp>
    </p:spTree>
    <p:extLst>
      <p:ext uri="{BB962C8B-B14F-4D97-AF65-F5344CB8AC3E}">
        <p14:creationId xmlns:p14="http://schemas.microsoft.com/office/powerpoint/2010/main" val="43225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Background</a:t>
            </a:r>
          </a:p>
        </p:txBody>
      </p:sp>
      <p:sp>
        <p:nvSpPr>
          <p:cNvPr id="3" name="Subtitle 2">
            <a:extLst>
              <a:ext uri="{FF2B5EF4-FFF2-40B4-BE49-F238E27FC236}">
                <a16:creationId xmlns:a16="http://schemas.microsoft.com/office/drawing/2014/main" id="{86FD8E5F-DC9D-49D8-9C88-D0ED1E305502}"/>
              </a:ext>
            </a:extLst>
          </p:cNvPr>
          <p:cNvSpPr>
            <a:spLocks noGrp="1"/>
          </p:cNvSpPr>
          <p:nvPr>
            <p:ph type="subTitle" idx="1"/>
          </p:nvPr>
        </p:nvSpPr>
        <p:spPr/>
        <p:txBody>
          <a:bodyPr/>
          <a:lstStyle/>
          <a:p>
            <a:r>
              <a:rPr lang="en-AU" dirty="0"/>
              <a:t>High-level Approach</a:t>
            </a:r>
          </a:p>
        </p:txBody>
      </p:sp>
    </p:spTree>
    <p:extLst>
      <p:ext uri="{BB962C8B-B14F-4D97-AF65-F5344CB8AC3E}">
        <p14:creationId xmlns:p14="http://schemas.microsoft.com/office/powerpoint/2010/main" val="126416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 how can we grow value?</a:t>
            </a:r>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5516732"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This kind of strategy is represented graphically on the right.</a:t>
            </a:r>
          </a:p>
          <a:p>
            <a:pPr marL="0" indent="0">
              <a:buFont typeface="Arial" panose="020B0604020202020204" pitchFamily="34" charset="0"/>
              <a:buNone/>
            </a:pPr>
            <a:endParaRPr lang="en-AU" sz="1050" dirty="0"/>
          </a:p>
          <a:p>
            <a:pPr marL="0" indent="0">
              <a:buFont typeface="Arial" panose="020B0604020202020204" pitchFamily="34" charset="0"/>
              <a:buNone/>
            </a:pPr>
            <a:r>
              <a:rPr lang="en-AU" dirty="0"/>
              <a:t>The arrows indicate transition paths that will correspond to specific actions the company can try an take </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e.g. Moving customers across the Monetary dimension might involve some initial discounts on premium versions of products they already buy.</a:t>
            </a:r>
          </a:p>
        </p:txBody>
      </p:sp>
      <p:graphicFrame>
        <p:nvGraphicFramePr>
          <p:cNvPr id="4" name="Table 3">
            <a:extLst>
              <a:ext uri="{FF2B5EF4-FFF2-40B4-BE49-F238E27FC236}">
                <a16:creationId xmlns:a16="http://schemas.microsoft.com/office/drawing/2014/main" id="{94B0D3E0-6DF0-4782-A3B5-A76E36025CEB}"/>
              </a:ext>
            </a:extLst>
          </p:cNvPr>
          <p:cNvGraphicFramePr>
            <a:graphicFrameLocks noGrp="1"/>
          </p:cNvGraphicFramePr>
          <p:nvPr>
            <p:extLst>
              <p:ext uri="{D42A27DB-BD31-4B8C-83A1-F6EECF244321}">
                <p14:modId xmlns:p14="http://schemas.microsoft.com/office/powerpoint/2010/main" val="1617005133"/>
              </p:ext>
            </p:extLst>
          </p:nvPr>
        </p:nvGraphicFramePr>
        <p:xfrm>
          <a:off x="6507332" y="1946275"/>
          <a:ext cx="5486403" cy="4251960"/>
        </p:xfrm>
        <a:graphic>
          <a:graphicData uri="http://schemas.openxmlformats.org/drawingml/2006/table">
            <a:tbl>
              <a:tblPr/>
              <a:tblGrid>
                <a:gridCol w="703385">
                  <a:extLst>
                    <a:ext uri="{9D8B030D-6E8A-4147-A177-3AD203B41FA5}">
                      <a16:colId xmlns:a16="http://schemas.microsoft.com/office/drawing/2014/main" val="305898886"/>
                    </a:ext>
                  </a:extLst>
                </a:gridCol>
                <a:gridCol w="703385">
                  <a:extLst>
                    <a:ext uri="{9D8B030D-6E8A-4147-A177-3AD203B41FA5}">
                      <a16:colId xmlns:a16="http://schemas.microsoft.com/office/drawing/2014/main" val="428572795"/>
                    </a:ext>
                  </a:extLst>
                </a:gridCol>
                <a:gridCol w="562708">
                  <a:extLst>
                    <a:ext uri="{9D8B030D-6E8A-4147-A177-3AD203B41FA5}">
                      <a16:colId xmlns:a16="http://schemas.microsoft.com/office/drawing/2014/main" val="1089118350"/>
                    </a:ext>
                  </a:extLst>
                </a:gridCol>
                <a:gridCol w="562708">
                  <a:extLst>
                    <a:ext uri="{9D8B030D-6E8A-4147-A177-3AD203B41FA5}">
                      <a16:colId xmlns:a16="http://schemas.microsoft.com/office/drawing/2014/main" val="322482107"/>
                    </a:ext>
                  </a:extLst>
                </a:gridCol>
                <a:gridCol w="562708">
                  <a:extLst>
                    <a:ext uri="{9D8B030D-6E8A-4147-A177-3AD203B41FA5}">
                      <a16:colId xmlns:a16="http://schemas.microsoft.com/office/drawing/2014/main" val="3802000022"/>
                    </a:ext>
                  </a:extLst>
                </a:gridCol>
                <a:gridCol w="562708">
                  <a:extLst>
                    <a:ext uri="{9D8B030D-6E8A-4147-A177-3AD203B41FA5}">
                      <a16:colId xmlns:a16="http://schemas.microsoft.com/office/drawing/2014/main" val="398563599"/>
                    </a:ext>
                  </a:extLst>
                </a:gridCol>
                <a:gridCol w="562708">
                  <a:extLst>
                    <a:ext uri="{9D8B030D-6E8A-4147-A177-3AD203B41FA5}">
                      <a16:colId xmlns:a16="http://schemas.microsoft.com/office/drawing/2014/main" val="3018295818"/>
                    </a:ext>
                  </a:extLst>
                </a:gridCol>
                <a:gridCol w="562708">
                  <a:extLst>
                    <a:ext uri="{9D8B030D-6E8A-4147-A177-3AD203B41FA5}">
                      <a16:colId xmlns:a16="http://schemas.microsoft.com/office/drawing/2014/main" val="1720546288"/>
                    </a:ext>
                  </a:extLst>
                </a:gridCol>
                <a:gridCol w="703385">
                  <a:extLst>
                    <a:ext uri="{9D8B030D-6E8A-4147-A177-3AD203B41FA5}">
                      <a16:colId xmlns:a16="http://schemas.microsoft.com/office/drawing/2014/main" val="1435529716"/>
                    </a:ext>
                  </a:extLst>
                </a:gridCol>
              </a:tblGrid>
              <a:tr h="228600">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gridSpan="6">
                  <a:txBody>
                    <a:bodyPr/>
                    <a:lstStyle/>
                    <a:p>
                      <a:pPr algn="ctr" fontAlgn="b"/>
                      <a:r>
                        <a:rPr lang="en-AU" sz="1400" b="1" i="0" u="none" strike="noStrike">
                          <a:solidFill>
                            <a:srgbClr val="000000"/>
                          </a:solidFill>
                          <a:effectLst/>
                          <a:latin typeface="Calibri" panose="020F0502020204030204" pitchFamily="34" charset="0"/>
                        </a:rPr>
                        <a:t>Monetary</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21075911"/>
                  </a:ext>
                </a:extLst>
              </a:tr>
              <a:tr h="182880">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2">
                  <a:txBody>
                    <a:bodyPr/>
                    <a:lstStyle/>
                    <a:p>
                      <a:pPr algn="ctr" fontAlgn="ctr"/>
                      <a:r>
                        <a:rPr lang="en-AU" sz="1100" b="1" i="0" u="none" strike="noStrike">
                          <a:solidFill>
                            <a:srgbClr val="000000"/>
                          </a:solidFill>
                          <a:effectLst/>
                          <a:latin typeface="Calibri" panose="020F0502020204030204" pitchFamily="34" charset="0"/>
                        </a:rPr>
                        <a:t>Low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AU"/>
                    </a:p>
                  </a:txBody>
                  <a:tcPr/>
                </a:tc>
                <a:tc rowSpan="2" gridSpan="2">
                  <a:txBody>
                    <a:bodyPr/>
                    <a:lstStyle/>
                    <a:p>
                      <a:pPr algn="ctr" fontAlgn="ctr"/>
                      <a:r>
                        <a:rPr lang="en-AU" sz="1100" b="1" i="0" u="none" strike="noStrike">
                          <a:solidFill>
                            <a:srgbClr val="000000"/>
                          </a:solidFill>
                          <a:effectLst/>
                          <a:latin typeface="Calibri" panose="020F0502020204030204" pitchFamily="34" charset="0"/>
                        </a:rPr>
                        <a:t>Medium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AU"/>
                    </a:p>
                  </a:txBody>
                  <a:tcPr/>
                </a:tc>
                <a:tc rowSpan="2" gridSpan="2">
                  <a:txBody>
                    <a:bodyPr/>
                    <a:lstStyle/>
                    <a:p>
                      <a:pPr algn="ctr" fontAlgn="ctr"/>
                      <a:r>
                        <a:rPr lang="en-AU" sz="1100" b="1" i="0" u="none" strike="noStrike">
                          <a:solidFill>
                            <a:srgbClr val="000000"/>
                          </a:solidFill>
                          <a:effectLst/>
                          <a:latin typeface="Calibri" panose="020F0502020204030204" pitchFamily="34" charset="0"/>
                        </a:rPr>
                        <a:t>High(1)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92832546"/>
                  </a:ext>
                </a:extLst>
              </a:tr>
              <a:tr h="182880">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741597075"/>
                  </a:ext>
                </a:extLst>
              </a:tr>
              <a:tr h="182880">
                <a:tc rowSpan="18">
                  <a:txBody>
                    <a:bodyPr/>
                    <a:lstStyle/>
                    <a:p>
                      <a:pPr algn="ctr" fontAlgn="ctr"/>
                      <a:r>
                        <a:rPr lang="en-AU" sz="1400" b="1" i="0" u="none" strike="noStrike">
                          <a:solidFill>
                            <a:srgbClr val="000000"/>
                          </a:solidFill>
                          <a:effectLst/>
                          <a:latin typeface="Calibri" panose="020F0502020204030204" pitchFamily="34" charset="0"/>
                        </a:rPr>
                        <a:t>Frequency</a:t>
                      </a:r>
                    </a:p>
                  </a:txBody>
                  <a:tcPr marL="0" marR="0" marT="0" marB="0" vert="vert270" anchor="ctr">
                    <a:lnL>
                      <a:noFill/>
                    </a:lnL>
                    <a:lnR w="6350" cap="flat" cmpd="sng" algn="ctr">
                      <a:solidFill>
                        <a:srgbClr val="000000"/>
                      </a:solidFill>
                      <a:prstDash val="solid"/>
                      <a:round/>
                      <a:headEnd type="none" w="med" len="med"/>
                      <a:tailEnd type="none" w="med" len="med"/>
                    </a:lnR>
                    <a:lnT>
                      <a:noFill/>
                    </a:lnT>
                    <a:lnB>
                      <a:noFill/>
                    </a:lnB>
                  </a:tcPr>
                </a:tc>
                <a:tc rowSpan="6">
                  <a:txBody>
                    <a:bodyPr/>
                    <a:lstStyle/>
                    <a:p>
                      <a:pPr algn="ctr" fontAlgn="ctr"/>
                      <a:r>
                        <a:rPr lang="en-AU" sz="1100" b="1" i="0" u="none" strike="noStrike">
                          <a:solidFill>
                            <a:srgbClr val="000000"/>
                          </a:solidFill>
                          <a:effectLst/>
                          <a:latin typeface="Calibri" panose="020F0502020204030204" pitchFamily="34" charset="0"/>
                        </a:rPr>
                        <a:t>High (3)</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gridSpan="2">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6" hMerge="1">
                  <a:txBody>
                    <a:bodyPr/>
                    <a:lstStyle/>
                    <a:p>
                      <a:endParaRPr lang="en-AU"/>
                    </a:p>
                  </a:txBody>
                  <a:tcPr/>
                </a:tc>
                <a:tc rowSpan="6" gridSpan="2">
                  <a:txBody>
                    <a:bodyPr/>
                    <a:lstStyle/>
                    <a:p>
                      <a:pPr algn="ctr"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6" hMerge="1">
                  <a:txBody>
                    <a:bodyPr/>
                    <a:lstStyle/>
                    <a:p>
                      <a:endParaRPr lang="en-AU"/>
                    </a:p>
                  </a:txBody>
                  <a:tcPr/>
                </a:tc>
                <a:tc rowSpan="6" gridSpan="2">
                  <a:txBody>
                    <a:bodyPr/>
                    <a:lstStyle/>
                    <a:p>
                      <a:pPr algn="ctr"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rowSpan="6" h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008134848"/>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878709146"/>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999499509"/>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647316456"/>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846899725"/>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12183601"/>
                  </a:ext>
                </a:extLst>
              </a:tr>
              <a:tr h="182880">
                <a:tc vMerge="1">
                  <a:txBody>
                    <a:bodyPr/>
                    <a:lstStyle/>
                    <a:p>
                      <a:endParaRPr lang="en-AU"/>
                    </a:p>
                  </a:txBody>
                  <a:tcPr/>
                </a:tc>
                <a:tc rowSpan="6">
                  <a:txBody>
                    <a:bodyPr/>
                    <a:lstStyle/>
                    <a:p>
                      <a:pPr algn="ctr" fontAlgn="ctr"/>
                      <a:r>
                        <a:rPr lang="en-AU" sz="1100" b="1" i="0" u="none" strike="noStrike">
                          <a:solidFill>
                            <a:srgbClr val="000000"/>
                          </a:solidFill>
                          <a:effectLst/>
                          <a:latin typeface="Calibri" panose="020F0502020204030204" pitchFamily="34" charset="0"/>
                        </a:rPr>
                        <a:t>Medium (2)</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gridSpan="2">
                  <a:txBody>
                    <a:bodyPr/>
                    <a:lstStyle/>
                    <a:p>
                      <a:pPr algn="ctr"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rowSpan="6" hMerge="1">
                  <a:txBody>
                    <a:bodyPr/>
                    <a:lstStyle/>
                    <a:p>
                      <a:endParaRPr lang="en-AU"/>
                    </a:p>
                  </a:txBody>
                  <a:tcPr/>
                </a:tc>
                <a:tc rowSpan="6" gridSpan="2">
                  <a:txBody>
                    <a:bodyPr/>
                    <a:lstStyle/>
                    <a:p>
                      <a:pPr algn="ctr"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rowSpan="6" hMerge="1">
                  <a:txBody>
                    <a:bodyPr/>
                    <a:lstStyle/>
                    <a:p>
                      <a:endParaRPr lang="en-AU"/>
                    </a:p>
                  </a:txBody>
                  <a:tcPr/>
                </a:tc>
                <a:tc rowSpan="6" gridSpan="2">
                  <a:txBody>
                    <a:bodyPr/>
                    <a:lstStyle/>
                    <a:p>
                      <a:pPr algn="ctr"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6" h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37021252"/>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986552704"/>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460784379"/>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08023399"/>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4189378155"/>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348008815"/>
                  </a:ext>
                </a:extLst>
              </a:tr>
              <a:tr h="182880">
                <a:tc vMerge="1">
                  <a:txBody>
                    <a:bodyPr/>
                    <a:lstStyle/>
                    <a:p>
                      <a:endParaRPr lang="en-AU"/>
                    </a:p>
                  </a:txBody>
                  <a:tcPr/>
                </a:tc>
                <a:tc rowSpan="6">
                  <a:txBody>
                    <a:bodyPr/>
                    <a:lstStyle/>
                    <a:p>
                      <a:pPr algn="ctr" fontAlgn="ctr"/>
                      <a:r>
                        <a:rPr lang="en-AU" sz="1100" b="1" i="0" u="none" strike="noStrike">
                          <a:solidFill>
                            <a:srgbClr val="000000"/>
                          </a:solidFill>
                          <a:effectLst/>
                          <a:latin typeface="Calibri" panose="020F0502020204030204" pitchFamily="34" charset="0"/>
                        </a:rPr>
                        <a:t>Low (3)</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gridSpan="2">
                  <a:txBody>
                    <a:bodyPr/>
                    <a:lstStyle/>
                    <a:p>
                      <a:pPr algn="ctr"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6" hMerge="1">
                  <a:txBody>
                    <a:bodyPr/>
                    <a:lstStyle/>
                    <a:p>
                      <a:endParaRPr lang="en-AU"/>
                    </a:p>
                  </a:txBody>
                  <a:tcPr/>
                </a:tc>
                <a:tc rowSpan="6" gridSpan="2">
                  <a:txBody>
                    <a:bodyPr/>
                    <a:lstStyle/>
                    <a:p>
                      <a:pPr algn="ctr"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rowSpan="6" hMerge="1">
                  <a:txBody>
                    <a:bodyPr/>
                    <a:lstStyle/>
                    <a:p>
                      <a:endParaRPr lang="en-AU"/>
                    </a:p>
                  </a:txBody>
                  <a:tcPr/>
                </a:tc>
                <a:tc rowSpan="6" gridSpan="2">
                  <a:txBody>
                    <a:bodyPr/>
                    <a:lstStyle/>
                    <a:p>
                      <a:pPr algn="ctr"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6" h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85345591"/>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169983142"/>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70797344"/>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826250881"/>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4268348535"/>
                  </a:ext>
                </a:extLst>
              </a:tr>
              <a:tr h="182880">
                <a:tc vMerge="1">
                  <a:txBody>
                    <a:bodyPr/>
                    <a:lstStyle/>
                    <a:p>
                      <a:endParaRPr lang="en-AU"/>
                    </a:p>
                  </a:txBody>
                  <a:tcPr/>
                </a:tc>
                <a:tc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gridSpan="2" vMerge="1">
                  <a:txBody>
                    <a:bodyPr/>
                    <a:lstStyle/>
                    <a:p>
                      <a:endParaRPr lang="en-AU"/>
                    </a:p>
                  </a:txBody>
                  <a:tcPr/>
                </a:tc>
                <a:tc hMerge="1" vMerge="1">
                  <a:txBody>
                    <a:bodyPr/>
                    <a:lstStyle/>
                    <a:p>
                      <a:endParaRPr lang="en-AU"/>
                    </a:p>
                  </a:txBody>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495670931"/>
                  </a:ext>
                </a:extLst>
              </a:tr>
              <a:tr h="182880">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326865997"/>
                  </a:ext>
                </a:extLst>
              </a:tr>
              <a:tr h="182880">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617597716"/>
                  </a:ext>
                </a:extLst>
              </a:tr>
            </a:tbl>
          </a:graphicData>
        </a:graphic>
      </p:graphicFrame>
      <p:pic>
        <p:nvPicPr>
          <p:cNvPr id="19" name="Graphic 2" descr="Arrow Up with solid fill">
            <a:extLst>
              <a:ext uri="{FF2B5EF4-FFF2-40B4-BE49-F238E27FC236}">
                <a16:creationId xmlns:a16="http://schemas.microsoft.com/office/drawing/2014/main" id="{FEC9CBFB-2ABB-4EA7-BFA7-EF17482665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0834" y="4254024"/>
            <a:ext cx="914400" cy="914400"/>
          </a:xfrm>
          <a:prstGeom prst="rect">
            <a:avLst/>
          </a:prstGeom>
        </p:spPr>
      </p:pic>
      <p:pic>
        <p:nvPicPr>
          <p:cNvPr id="20" name="Graphic 3" descr="Arrow Up with solid fill">
            <a:extLst>
              <a:ext uri="{FF2B5EF4-FFF2-40B4-BE49-F238E27FC236}">
                <a16:creationId xmlns:a16="http://schemas.microsoft.com/office/drawing/2014/main" id="{FC873A67-4E86-4DE7-BC82-1FC11443C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2897" y="3142774"/>
            <a:ext cx="914400" cy="914400"/>
          </a:xfrm>
          <a:prstGeom prst="rect">
            <a:avLst/>
          </a:prstGeom>
        </p:spPr>
      </p:pic>
      <p:pic>
        <p:nvPicPr>
          <p:cNvPr id="21" name="Graphic 4" descr="Arrow Up with solid fill">
            <a:extLst>
              <a:ext uri="{FF2B5EF4-FFF2-40B4-BE49-F238E27FC236}">
                <a16:creationId xmlns:a16="http://schemas.microsoft.com/office/drawing/2014/main" id="{C2A45A5A-425A-47A7-BF8A-C11D1ABFFD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95109" y="4247674"/>
            <a:ext cx="914400" cy="914400"/>
          </a:xfrm>
          <a:prstGeom prst="rect">
            <a:avLst/>
          </a:prstGeom>
        </p:spPr>
      </p:pic>
      <p:pic>
        <p:nvPicPr>
          <p:cNvPr id="22" name="Graphic 5" descr="Arrow Up with solid fill">
            <a:extLst>
              <a:ext uri="{FF2B5EF4-FFF2-40B4-BE49-F238E27FC236}">
                <a16:creationId xmlns:a16="http://schemas.microsoft.com/office/drawing/2014/main" id="{0F7ADBA5-FF24-4881-9977-477B7D6E30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9234" y="3180874"/>
            <a:ext cx="914400" cy="914400"/>
          </a:xfrm>
          <a:prstGeom prst="rect">
            <a:avLst/>
          </a:prstGeom>
        </p:spPr>
      </p:pic>
      <p:pic>
        <p:nvPicPr>
          <p:cNvPr id="23" name="Graphic 7" descr="Arrow Right with solid fill">
            <a:extLst>
              <a:ext uri="{FF2B5EF4-FFF2-40B4-BE49-F238E27FC236}">
                <a16:creationId xmlns:a16="http://schemas.microsoft.com/office/drawing/2014/main" id="{C925BA00-1AE7-4F7A-8C1A-F26148206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10759" y="2593499"/>
            <a:ext cx="914400" cy="914400"/>
          </a:xfrm>
          <a:prstGeom prst="rect">
            <a:avLst/>
          </a:prstGeom>
        </p:spPr>
      </p:pic>
      <p:pic>
        <p:nvPicPr>
          <p:cNvPr id="24" name="Graphic 8" descr="Arrow Right with solid fill">
            <a:extLst>
              <a:ext uri="{FF2B5EF4-FFF2-40B4-BE49-F238E27FC236}">
                <a16:creationId xmlns:a16="http://schemas.microsoft.com/office/drawing/2014/main" id="{4E4D6062-17DB-4FD0-95B7-3C3D941CE9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53759" y="2593499"/>
            <a:ext cx="914400" cy="914400"/>
          </a:xfrm>
          <a:prstGeom prst="rect">
            <a:avLst/>
          </a:prstGeom>
        </p:spPr>
      </p:pic>
      <p:pic>
        <p:nvPicPr>
          <p:cNvPr id="25" name="Graphic 9" descr="Arrow Right with solid fill">
            <a:extLst>
              <a:ext uri="{FF2B5EF4-FFF2-40B4-BE49-F238E27FC236}">
                <a16:creationId xmlns:a16="http://schemas.microsoft.com/office/drawing/2014/main" id="{922B56B6-E58D-44EB-94D9-1A02AE3A7F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42509" y="4879499"/>
            <a:ext cx="914400" cy="914400"/>
          </a:xfrm>
          <a:prstGeom prst="rect">
            <a:avLst/>
          </a:prstGeom>
        </p:spPr>
      </p:pic>
      <p:pic>
        <p:nvPicPr>
          <p:cNvPr id="26" name="Graphic 10" descr="Arrow Right with solid fill">
            <a:extLst>
              <a:ext uri="{FF2B5EF4-FFF2-40B4-BE49-F238E27FC236}">
                <a16:creationId xmlns:a16="http://schemas.microsoft.com/office/drawing/2014/main" id="{58AB9666-FE7D-437F-91A5-78970FE33C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85497" y="4879499"/>
            <a:ext cx="914400" cy="914400"/>
          </a:xfrm>
          <a:prstGeom prst="rect">
            <a:avLst/>
          </a:prstGeom>
        </p:spPr>
      </p:pic>
      <p:pic>
        <p:nvPicPr>
          <p:cNvPr id="27" name="Graphic 11" descr="Arrow Right with solid fill">
            <a:extLst>
              <a:ext uri="{FF2B5EF4-FFF2-40B4-BE49-F238E27FC236}">
                <a16:creationId xmlns:a16="http://schemas.microsoft.com/office/drawing/2014/main" id="{3C9E5768-46D7-458E-9488-45D472D0A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0597" y="3728561"/>
            <a:ext cx="914400" cy="914400"/>
          </a:xfrm>
          <a:prstGeom prst="rect">
            <a:avLst/>
          </a:prstGeom>
        </p:spPr>
      </p:pic>
      <p:pic>
        <p:nvPicPr>
          <p:cNvPr id="28" name="Graphic 12" descr="Arrow Right with solid fill">
            <a:extLst>
              <a:ext uri="{FF2B5EF4-FFF2-40B4-BE49-F238E27FC236}">
                <a16:creationId xmlns:a16="http://schemas.microsoft.com/office/drawing/2014/main" id="{09EFB24F-D69F-438B-AD69-DE975B38D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93434" y="3720624"/>
            <a:ext cx="914400" cy="914400"/>
          </a:xfrm>
          <a:prstGeom prst="rect">
            <a:avLst/>
          </a:prstGeom>
        </p:spPr>
      </p:pic>
      <p:pic>
        <p:nvPicPr>
          <p:cNvPr id="29" name="Graphic 13" descr="Arrow Up with solid fill">
            <a:extLst>
              <a:ext uri="{FF2B5EF4-FFF2-40B4-BE49-F238E27FC236}">
                <a16:creationId xmlns:a16="http://schemas.microsoft.com/office/drawing/2014/main" id="{D258FE05-2358-4228-8E27-6BD66F105C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7972" y="3164999"/>
            <a:ext cx="914400" cy="914400"/>
          </a:xfrm>
          <a:prstGeom prst="rect">
            <a:avLst/>
          </a:prstGeom>
        </p:spPr>
      </p:pic>
      <p:pic>
        <p:nvPicPr>
          <p:cNvPr id="30" name="Graphic 14" descr="Arrow Up with solid fill">
            <a:extLst>
              <a:ext uri="{FF2B5EF4-FFF2-40B4-BE49-F238E27FC236}">
                <a16:creationId xmlns:a16="http://schemas.microsoft.com/office/drawing/2014/main" id="{219ACAD0-D54A-4C31-BF6C-1D485D4BF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52097" y="4261961"/>
            <a:ext cx="914400" cy="914400"/>
          </a:xfrm>
          <a:prstGeom prst="rect">
            <a:avLst/>
          </a:prstGeom>
        </p:spPr>
      </p:pic>
    </p:spTree>
    <p:extLst>
      <p:ext uri="{BB962C8B-B14F-4D97-AF65-F5344CB8AC3E}">
        <p14:creationId xmlns:p14="http://schemas.microsoft.com/office/powerpoint/2010/main" val="626441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Questions</a:t>
            </a:r>
          </a:p>
        </p:txBody>
      </p:sp>
      <p:sp>
        <p:nvSpPr>
          <p:cNvPr id="3" name="Subtitle 2">
            <a:extLst>
              <a:ext uri="{FF2B5EF4-FFF2-40B4-BE49-F238E27FC236}">
                <a16:creationId xmlns:a16="http://schemas.microsoft.com/office/drawing/2014/main" id="{86FD8E5F-DC9D-49D8-9C88-D0ED1E305502}"/>
              </a:ext>
            </a:extLst>
          </p:cNvPr>
          <p:cNvSpPr>
            <a:spLocks noGrp="1"/>
          </p:cNvSpPr>
          <p:nvPr>
            <p:ph type="subTitle" idx="1"/>
          </p:nvPr>
        </p:nvSpPr>
        <p:spPr/>
        <p:txBody>
          <a:bodyPr/>
          <a:lstStyle/>
          <a:p>
            <a:r>
              <a:rPr lang="en-AU" dirty="0"/>
              <a:t>How effective is our merchandising?</a:t>
            </a:r>
          </a:p>
        </p:txBody>
      </p:sp>
    </p:spTree>
    <p:extLst>
      <p:ext uri="{BB962C8B-B14F-4D97-AF65-F5344CB8AC3E}">
        <p14:creationId xmlns:p14="http://schemas.microsoft.com/office/powerpoint/2010/main" val="150090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How effective is our merchandising?</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In order to test whether the merchandising is effective, we have to look at products which were both featured / on display and not on display (i.e. an A/B Test).</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We will compare the metric Average Units per Store per Week to account for the product potentially being on display for different amounts of time at different locations. We also look at “featured” and “displayed” as two separate effects to see if there was a difference.</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To test for statistical significance, we use a paired T-Test.</a:t>
            </a:r>
          </a:p>
        </p:txBody>
      </p:sp>
    </p:spTree>
    <p:extLst>
      <p:ext uri="{BB962C8B-B14F-4D97-AF65-F5344CB8AC3E}">
        <p14:creationId xmlns:p14="http://schemas.microsoft.com/office/powerpoint/2010/main" val="3434563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How effective is our merchandising?</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5148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Results</a:t>
            </a:r>
          </a:p>
          <a:p>
            <a:pPr marL="0" indent="0">
              <a:buNone/>
            </a:pPr>
            <a:endParaRPr lang="en-AU" b="1" dirty="0"/>
          </a:p>
          <a:p>
            <a:pPr marL="0" indent="0">
              <a:buNone/>
            </a:pPr>
            <a:r>
              <a:rPr lang="en-AU" b="1" dirty="0"/>
              <a:t>English:</a:t>
            </a:r>
          </a:p>
          <a:p>
            <a:r>
              <a:rPr lang="en-AU" dirty="0"/>
              <a:t>Overall we can say that the merchandising was effective in selling more units.</a:t>
            </a:r>
          </a:p>
          <a:p>
            <a:pPr marL="0" indent="0">
              <a:buFont typeface="Arial" panose="020B0604020202020204" pitchFamily="34" charset="0"/>
              <a:buNone/>
            </a:pPr>
            <a:endParaRPr lang="en-AU" b="1" dirty="0"/>
          </a:p>
          <a:p>
            <a:pPr marL="0" indent="0">
              <a:buFont typeface="Arial" panose="020B0604020202020204" pitchFamily="34" charset="0"/>
              <a:buNone/>
            </a:pPr>
            <a:r>
              <a:rPr lang="en-AU" b="1" dirty="0"/>
              <a:t>Jargon:</a:t>
            </a:r>
          </a:p>
          <a:p>
            <a:r>
              <a:rPr lang="en-AU" dirty="0"/>
              <a:t>When testing the effect of being featured vs not being featured, the p-value of the paired t-test was 1.14x10^-36, which is below 0.05 and therefore we can reject the null hypothesis that there was no difference.</a:t>
            </a:r>
          </a:p>
          <a:p>
            <a:r>
              <a:rPr lang="en-AU" dirty="0"/>
              <a:t>When testing the effect of being displayed vs not being displayed, the p-value of the paired t-test was 1.32x10^-7, which is below 0.05 and therefore we can reject the null hypothesis that there was no difference.</a:t>
            </a:r>
          </a:p>
        </p:txBody>
      </p:sp>
    </p:spTree>
    <p:extLst>
      <p:ext uri="{BB962C8B-B14F-4D97-AF65-F5344CB8AC3E}">
        <p14:creationId xmlns:p14="http://schemas.microsoft.com/office/powerpoint/2010/main" val="1259299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Questions</a:t>
            </a:r>
          </a:p>
        </p:txBody>
      </p:sp>
      <p:sp>
        <p:nvSpPr>
          <p:cNvPr id="3" name="Subtitle 2">
            <a:extLst>
              <a:ext uri="{FF2B5EF4-FFF2-40B4-BE49-F238E27FC236}">
                <a16:creationId xmlns:a16="http://schemas.microsoft.com/office/drawing/2014/main" id="{86FD8E5F-DC9D-49D8-9C88-D0ED1E305502}"/>
              </a:ext>
            </a:extLst>
          </p:cNvPr>
          <p:cNvSpPr>
            <a:spLocks noGrp="1"/>
          </p:cNvSpPr>
          <p:nvPr>
            <p:ph type="subTitle" idx="1"/>
          </p:nvPr>
        </p:nvSpPr>
        <p:spPr/>
        <p:txBody>
          <a:bodyPr/>
          <a:lstStyle/>
          <a:p>
            <a:r>
              <a:rPr lang="en-AU" dirty="0"/>
              <a:t>What other insights / opportunities can you suggest?</a:t>
            </a:r>
          </a:p>
        </p:txBody>
      </p:sp>
    </p:spTree>
    <p:extLst>
      <p:ext uri="{BB962C8B-B14F-4D97-AF65-F5344CB8AC3E}">
        <p14:creationId xmlns:p14="http://schemas.microsoft.com/office/powerpoint/2010/main" val="185831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What other insights / opportunities can you suggest?</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Given the rich data present, there are several areas in which it could be used:</a:t>
            </a:r>
          </a:p>
          <a:p>
            <a:r>
              <a:rPr lang="en-AU" dirty="0"/>
              <a:t>Sales Forecasting</a:t>
            </a:r>
          </a:p>
          <a:p>
            <a:r>
              <a:rPr lang="en-AU" dirty="0"/>
              <a:t>Next Best Product Recommendation</a:t>
            </a:r>
          </a:p>
          <a:p>
            <a:r>
              <a:rPr lang="en-AU" dirty="0"/>
              <a:t>Price Elasticity Modelling</a:t>
            </a:r>
          </a:p>
          <a:p>
            <a:r>
              <a:rPr lang="en-AU" dirty="0"/>
              <a:t>Customer Lifetime Value Modelling</a:t>
            </a:r>
          </a:p>
          <a:p>
            <a:endParaRPr lang="en-AU" dirty="0"/>
          </a:p>
          <a:p>
            <a:endParaRPr lang="en-AU" dirty="0"/>
          </a:p>
          <a:p>
            <a:pPr marL="0" indent="0">
              <a:buNone/>
            </a:pPr>
            <a:r>
              <a:rPr lang="en-AU" sz="1600" dirty="0"/>
              <a:t>(See appendices for more detail)</a:t>
            </a:r>
            <a:endParaRPr lang="en-AU" dirty="0"/>
          </a:p>
        </p:txBody>
      </p:sp>
    </p:spTree>
    <p:extLst>
      <p:ext uri="{BB962C8B-B14F-4D97-AF65-F5344CB8AC3E}">
        <p14:creationId xmlns:p14="http://schemas.microsoft.com/office/powerpoint/2010/main" val="2524791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What other insights / opportunities can you suggest?</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As well as the current data, there may also be further opportunities if the company was able to procure some of the following pieces of data:</a:t>
            </a:r>
          </a:p>
          <a:p>
            <a:r>
              <a:rPr lang="en-AU" dirty="0"/>
              <a:t>Customer Demographic / Profile information</a:t>
            </a:r>
          </a:p>
          <a:p>
            <a:pPr lvl="1"/>
            <a:r>
              <a:rPr lang="en-AU" dirty="0"/>
              <a:t>E.g. Age, Gender, Background.</a:t>
            </a:r>
          </a:p>
          <a:p>
            <a:pPr lvl="1"/>
            <a:r>
              <a:rPr lang="en-AU" dirty="0"/>
              <a:t>This will give a richer set of data to group / segment customers</a:t>
            </a:r>
          </a:p>
          <a:p>
            <a:r>
              <a:rPr lang="en-AU" dirty="0"/>
              <a:t>Digital Behaviour</a:t>
            </a:r>
          </a:p>
          <a:p>
            <a:pPr lvl="1"/>
            <a:r>
              <a:rPr lang="en-AU" dirty="0"/>
              <a:t>E.g. Website activity.</a:t>
            </a:r>
          </a:p>
          <a:p>
            <a:pPr lvl="1"/>
            <a:r>
              <a:rPr lang="en-AU" dirty="0"/>
              <a:t>This will inform marketing activities towards a customer along with in-store behaviour</a:t>
            </a:r>
          </a:p>
          <a:p>
            <a:r>
              <a:rPr lang="en-AU" dirty="0"/>
              <a:t>Postcode-level Demographic Summaries</a:t>
            </a:r>
          </a:p>
          <a:p>
            <a:pPr lvl="1"/>
            <a:r>
              <a:rPr lang="en-AU" dirty="0"/>
              <a:t>E.g. Census data at a post-code level.</a:t>
            </a:r>
          </a:p>
          <a:p>
            <a:pPr lvl="1"/>
            <a:r>
              <a:rPr lang="en-AU" dirty="0"/>
              <a:t>This will help when comparing store performance to be able to adjust for demographic differences.</a:t>
            </a:r>
          </a:p>
          <a:p>
            <a:pPr lvl="1"/>
            <a:endParaRPr lang="en-AU" dirty="0"/>
          </a:p>
          <a:p>
            <a:endParaRPr lang="en-AU" dirty="0"/>
          </a:p>
        </p:txBody>
      </p:sp>
    </p:spTree>
    <p:extLst>
      <p:ext uri="{BB962C8B-B14F-4D97-AF65-F5344CB8AC3E}">
        <p14:creationId xmlns:p14="http://schemas.microsoft.com/office/powerpoint/2010/main" val="969045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Q&amp;A?</a:t>
            </a:r>
          </a:p>
        </p:txBody>
      </p:sp>
    </p:spTree>
    <p:extLst>
      <p:ext uri="{BB962C8B-B14F-4D97-AF65-F5344CB8AC3E}">
        <p14:creationId xmlns:p14="http://schemas.microsoft.com/office/powerpoint/2010/main" val="581451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Thank you!</a:t>
            </a:r>
          </a:p>
        </p:txBody>
      </p:sp>
    </p:spTree>
    <p:extLst>
      <p:ext uri="{BB962C8B-B14F-4D97-AF65-F5344CB8AC3E}">
        <p14:creationId xmlns:p14="http://schemas.microsoft.com/office/powerpoint/2010/main" val="1817480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Appendices</a:t>
            </a:r>
          </a:p>
        </p:txBody>
      </p:sp>
    </p:spTree>
    <p:extLst>
      <p:ext uri="{BB962C8B-B14F-4D97-AF65-F5344CB8AC3E}">
        <p14:creationId xmlns:p14="http://schemas.microsoft.com/office/powerpoint/2010/main" val="215746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Background – </a:t>
            </a:r>
            <a:br>
              <a:rPr lang="en-AU" dirty="0"/>
            </a:br>
            <a:r>
              <a:rPr lang="en-AU" sz="3200" dirty="0"/>
              <a:t>High Level Approach</a:t>
            </a:r>
          </a:p>
        </p:txBody>
      </p:sp>
      <p:graphicFrame>
        <p:nvGraphicFramePr>
          <p:cNvPr id="4" name="Content Placeholder 3">
            <a:extLst>
              <a:ext uri="{FF2B5EF4-FFF2-40B4-BE49-F238E27FC236}">
                <a16:creationId xmlns:a16="http://schemas.microsoft.com/office/drawing/2014/main" id="{38B8637D-7EBC-49A7-9FC0-ACB50553BF80}"/>
              </a:ext>
            </a:extLst>
          </p:cNvPr>
          <p:cNvGraphicFramePr>
            <a:graphicFrameLocks noGrp="1"/>
          </p:cNvGraphicFramePr>
          <p:nvPr>
            <p:ph idx="1"/>
            <p:extLst>
              <p:ext uri="{D42A27DB-BD31-4B8C-83A1-F6EECF244321}">
                <p14:modId xmlns:p14="http://schemas.microsoft.com/office/powerpoint/2010/main" val="2141742533"/>
              </p:ext>
            </p:extLst>
          </p:nvPr>
        </p:nvGraphicFramePr>
        <p:xfrm>
          <a:off x="838200" y="1594800"/>
          <a:ext cx="10515600" cy="3367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06D0F4F9-E8D6-4831-A075-4E4B6CE690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2175" y="4694401"/>
            <a:ext cx="1567649" cy="156764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9F4D217A-6983-454D-977E-BE02F41DEA99}"/>
              </a:ext>
            </a:extLst>
          </p:cNvPr>
          <p:cNvCxnSpPr>
            <a:cxnSpLocks/>
          </p:cNvCxnSpPr>
          <p:nvPr/>
        </p:nvCxnSpPr>
        <p:spPr>
          <a:xfrm>
            <a:off x="3595456" y="4057090"/>
            <a:ext cx="2059620" cy="6373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9046C1-0096-4231-9A7D-6739D91DF06D}"/>
              </a:ext>
            </a:extLst>
          </p:cNvPr>
          <p:cNvCxnSpPr/>
          <p:nvPr/>
        </p:nvCxnSpPr>
        <p:spPr>
          <a:xfrm>
            <a:off x="6095999" y="4136989"/>
            <a:ext cx="0" cy="4705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851275-3F14-41F5-BB59-CB49115C4996}"/>
              </a:ext>
            </a:extLst>
          </p:cNvPr>
          <p:cNvCxnSpPr/>
          <p:nvPr/>
        </p:nvCxnSpPr>
        <p:spPr>
          <a:xfrm flipH="1">
            <a:off x="6462944" y="4057090"/>
            <a:ext cx="2139518" cy="6373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048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What other insights / opportunities can you suggest?</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Given the rich data present, there are several areas in which it could be used:</a:t>
            </a:r>
          </a:p>
          <a:p>
            <a:r>
              <a:rPr lang="en-AU" dirty="0"/>
              <a:t>Sales Forecasting</a:t>
            </a:r>
          </a:p>
          <a:p>
            <a:pPr lvl="1"/>
            <a:r>
              <a:rPr lang="en-AU" dirty="0"/>
              <a:t>Using the sales data, forecasts could be built using various modelling techniques e.g. (S)ARIMA(X), Holt-Winters, </a:t>
            </a:r>
            <a:r>
              <a:rPr lang="en-AU" dirty="0" err="1"/>
              <a:t>FBProphet</a:t>
            </a:r>
            <a:endParaRPr lang="en-AU" dirty="0"/>
          </a:p>
          <a:p>
            <a:pPr lvl="1"/>
            <a:r>
              <a:rPr lang="en-AU" dirty="0"/>
              <a:t>The forecasts could be company wide and used to predict future revenue, or down at the store-product level to help with stock management.</a:t>
            </a:r>
          </a:p>
          <a:p>
            <a:pPr lvl="1"/>
            <a:r>
              <a:rPr lang="en-AU" dirty="0"/>
              <a:t>The benefits of sales forecasting are more efficient stock ordering / management as well as foresight into busy / quiet periods to help plan marketing activities.</a:t>
            </a:r>
          </a:p>
        </p:txBody>
      </p:sp>
    </p:spTree>
    <p:extLst>
      <p:ext uri="{BB962C8B-B14F-4D97-AF65-F5344CB8AC3E}">
        <p14:creationId xmlns:p14="http://schemas.microsoft.com/office/powerpoint/2010/main" val="1264534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What other insights / opportunities can you suggest?</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Given the rich data present, there are several areas in which it could be used:</a:t>
            </a:r>
          </a:p>
          <a:p>
            <a:r>
              <a:rPr lang="en-AU" dirty="0"/>
              <a:t>Next Best Product Recommendation</a:t>
            </a:r>
          </a:p>
          <a:p>
            <a:pPr lvl="1"/>
            <a:r>
              <a:rPr lang="en-AU" dirty="0"/>
              <a:t>If we are able to serve recommendations to customers (either at point of sale or via marketing), they could be personalised based on purchase history.</a:t>
            </a:r>
          </a:p>
          <a:p>
            <a:pPr lvl="1"/>
            <a:r>
              <a:rPr lang="en-AU" dirty="0"/>
              <a:t>Using techniques like market basket analysis or collaborative filtering, we would be able to suggest other products that “people like you” have also bought e.g. a sauce to go with the pasta.</a:t>
            </a:r>
          </a:p>
          <a:p>
            <a:pPr lvl="1"/>
            <a:r>
              <a:rPr lang="en-AU" dirty="0"/>
              <a:t>The benefits of personalised recommendations could be higher cross-sell and overall uplift in units and sales figures without customers being swamped with irrelevant spruiking.</a:t>
            </a:r>
          </a:p>
          <a:p>
            <a:endParaRPr lang="en-AU" dirty="0"/>
          </a:p>
        </p:txBody>
      </p:sp>
    </p:spTree>
    <p:extLst>
      <p:ext uri="{BB962C8B-B14F-4D97-AF65-F5344CB8AC3E}">
        <p14:creationId xmlns:p14="http://schemas.microsoft.com/office/powerpoint/2010/main" val="1290336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What other insights / opportunities can you suggest?</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Given the rich data present, there are several areas in which it could be used:</a:t>
            </a:r>
          </a:p>
          <a:p>
            <a:r>
              <a:rPr lang="en-AU" dirty="0"/>
              <a:t>Price Elasticity Modelling</a:t>
            </a:r>
          </a:p>
          <a:p>
            <a:pPr lvl="1"/>
            <a:r>
              <a:rPr lang="en-AU" dirty="0"/>
              <a:t>Given that the prices of items can vary of time and from store to store, we are potentially able to model price elasticity of items.</a:t>
            </a:r>
          </a:p>
          <a:p>
            <a:pPr lvl="1"/>
            <a:r>
              <a:rPr lang="en-AU" dirty="0"/>
              <a:t>Knowing price elasticity factors means that we can optimise our pricing strategy and maximise profits.</a:t>
            </a:r>
          </a:p>
          <a:p>
            <a:endParaRPr lang="en-AU" dirty="0"/>
          </a:p>
        </p:txBody>
      </p:sp>
    </p:spTree>
    <p:extLst>
      <p:ext uri="{BB962C8B-B14F-4D97-AF65-F5344CB8AC3E}">
        <p14:creationId xmlns:p14="http://schemas.microsoft.com/office/powerpoint/2010/main" val="4101863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45E-7D7F-49E5-BEF2-7880B1B1133A}"/>
              </a:ext>
            </a:extLst>
          </p:cNvPr>
          <p:cNvSpPr>
            <a:spLocks noGrp="1"/>
          </p:cNvSpPr>
          <p:nvPr>
            <p:ph type="title"/>
          </p:nvPr>
        </p:nvSpPr>
        <p:spPr/>
        <p:txBody>
          <a:bodyPr/>
          <a:lstStyle/>
          <a:p>
            <a:r>
              <a:rPr lang="en-AU" dirty="0"/>
              <a:t>Questions – </a:t>
            </a:r>
            <a:br>
              <a:rPr lang="en-AU" dirty="0"/>
            </a:br>
            <a:r>
              <a:rPr lang="en-AU" sz="3200" dirty="0"/>
              <a:t>What other insights / opportunities can you suggest?</a:t>
            </a:r>
          </a:p>
        </p:txBody>
      </p:sp>
      <p:sp>
        <p:nvSpPr>
          <p:cNvPr id="5" name="Content Placeholder 4">
            <a:extLst>
              <a:ext uri="{FF2B5EF4-FFF2-40B4-BE49-F238E27FC236}">
                <a16:creationId xmlns:a16="http://schemas.microsoft.com/office/drawing/2014/main" id="{3E1B5652-9956-420C-B9E1-8F62A037FCD2}"/>
              </a:ext>
            </a:extLst>
          </p:cNvPr>
          <p:cNvSpPr>
            <a:spLocks noGrp="1"/>
          </p:cNvSpPr>
          <p:nvPr>
            <p:ph idx="1"/>
          </p:nvPr>
        </p:nvSpPr>
        <p:spPr/>
        <p:txBody>
          <a:bodyPr/>
          <a:lstStyle/>
          <a:p>
            <a:pPr marL="0" indent="0">
              <a:buNone/>
            </a:pPr>
            <a:endParaRPr lang="en-AU" dirty="0"/>
          </a:p>
          <a:p>
            <a:pPr lvl="1"/>
            <a:endParaRPr lang="en-AU" dirty="0"/>
          </a:p>
        </p:txBody>
      </p:sp>
      <p:sp>
        <p:nvSpPr>
          <p:cNvPr id="18" name="Content Placeholder 2">
            <a:extLst>
              <a:ext uri="{FF2B5EF4-FFF2-40B4-BE49-F238E27FC236}">
                <a16:creationId xmlns:a16="http://schemas.microsoft.com/office/drawing/2014/main" id="{75F6B55A-99EF-49D0-8B16-AC10EC1FA6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Given the rich data present, there are several areas in which it could be used:</a:t>
            </a:r>
          </a:p>
          <a:p>
            <a:r>
              <a:rPr lang="en-AU" dirty="0"/>
              <a:t>Customer Lifetime Value Modelling</a:t>
            </a:r>
          </a:p>
          <a:p>
            <a:pPr lvl="1"/>
            <a:r>
              <a:rPr lang="en-AU" dirty="0"/>
              <a:t>Using the RFM analysis done above, we can estimate a customer’s lifetime value and probability of still being active.</a:t>
            </a:r>
          </a:p>
          <a:p>
            <a:pPr lvl="1"/>
            <a:r>
              <a:rPr lang="en-AU" dirty="0"/>
              <a:t>The lifetimes package in python provides a comprehensive set of tools to calculate these values, which can used to find customers at risk of attrition and customers of high value to target with retention campaigns.</a:t>
            </a:r>
          </a:p>
          <a:p>
            <a:endParaRPr lang="en-AU" dirty="0"/>
          </a:p>
        </p:txBody>
      </p:sp>
    </p:spTree>
    <p:extLst>
      <p:ext uri="{BB962C8B-B14F-4D97-AF65-F5344CB8AC3E}">
        <p14:creationId xmlns:p14="http://schemas.microsoft.com/office/powerpoint/2010/main" val="347889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Background</a:t>
            </a:r>
          </a:p>
        </p:txBody>
      </p:sp>
      <p:sp>
        <p:nvSpPr>
          <p:cNvPr id="3" name="Subtitle 2">
            <a:extLst>
              <a:ext uri="{FF2B5EF4-FFF2-40B4-BE49-F238E27FC236}">
                <a16:creationId xmlns:a16="http://schemas.microsoft.com/office/drawing/2014/main" id="{86FD8E5F-DC9D-49D8-9C88-D0ED1E305502}"/>
              </a:ext>
            </a:extLst>
          </p:cNvPr>
          <p:cNvSpPr>
            <a:spLocks noGrp="1"/>
          </p:cNvSpPr>
          <p:nvPr>
            <p:ph type="subTitle" idx="1"/>
          </p:nvPr>
        </p:nvSpPr>
        <p:spPr/>
        <p:txBody>
          <a:bodyPr/>
          <a:lstStyle/>
          <a:p>
            <a:r>
              <a:rPr lang="en-AU" dirty="0"/>
              <a:t>Data Quality &amp; Assumptions</a:t>
            </a:r>
          </a:p>
        </p:txBody>
      </p:sp>
    </p:spTree>
    <p:extLst>
      <p:ext uri="{BB962C8B-B14F-4D97-AF65-F5344CB8AC3E}">
        <p14:creationId xmlns:p14="http://schemas.microsoft.com/office/powerpoint/2010/main" val="10973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B5E0-28C5-42AA-88D8-400BE4F84780}"/>
              </a:ext>
            </a:extLst>
          </p:cNvPr>
          <p:cNvSpPr>
            <a:spLocks noGrp="1"/>
          </p:cNvSpPr>
          <p:nvPr>
            <p:ph type="title"/>
          </p:nvPr>
        </p:nvSpPr>
        <p:spPr/>
        <p:txBody>
          <a:bodyPr/>
          <a:lstStyle/>
          <a:p>
            <a:r>
              <a:rPr lang="en-AU" dirty="0"/>
              <a:t>Background – </a:t>
            </a:r>
            <a:br>
              <a:rPr lang="en-AU" dirty="0"/>
            </a:br>
            <a:r>
              <a:rPr lang="en-AU" sz="3200" dirty="0"/>
              <a:t>Data Quality &amp; Assumptions</a:t>
            </a:r>
          </a:p>
        </p:txBody>
      </p:sp>
      <p:sp>
        <p:nvSpPr>
          <p:cNvPr id="3" name="Content Placeholder 2">
            <a:extLst>
              <a:ext uri="{FF2B5EF4-FFF2-40B4-BE49-F238E27FC236}">
                <a16:creationId xmlns:a16="http://schemas.microsoft.com/office/drawing/2014/main" id="{829A138C-2BB1-48B6-9E56-FF8133DE0817}"/>
              </a:ext>
            </a:extLst>
          </p:cNvPr>
          <p:cNvSpPr>
            <a:spLocks noGrp="1"/>
          </p:cNvSpPr>
          <p:nvPr>
            <p:ph idx="1"/>
          </p:nvPr>
        </p:nvSpPr>
        <p:spPr/>
        <p:txBody>
          <a:bodyPr>
            <a:normAutofit lnSpcReduction="10000"/>
          </a:bodyPr>
          <a:lstStyle/>
          <a:p>
            <a:pPr marL="0" indent="0">
              <a:buNone/>
            </a:pPr>
            <a:r>
              <a:rPr lang="en-AU" dirty="0"/>
              <a:t>Over the course of EDA, three aspects of Data Quality were investigated:</a:t>
            </a:r>
          </a:p>
          <a:p>
            <a:pPr marL="0" indent="0">
              <a:buNone/>
            </a:pPr>
            <a:endParaRPr lang="en-AU" dirty="0"/>
          </a:p>
          <a:p>
            <a:r>
              <a:rPr lang="en-AU" dirty="0"/>
              <a:t>Data Completeness</a:t>
            </a:r>
          </a:p>
          <a:p>
            <a:pPr lvl="1"/>
            <a:r>
              <a:rPr lang="en-AU" dirty="0"/>
              <a:t>Looking for any missing values within features.</a:t>
            </a:r>
          </a:p>
          <a:p>
            <a:r>
              <a:rPr lang="en-AU" dirty="0"/>
              <a:t>Data Integrity</a:t>
            </a:r>
          </a:p>
          <a:p>
            <a:pPr lvl="1"/>
            <a:r>
              <a:rPr lang="en-AU" dirty="0"/>
              <a:t>Checking that data in “fact” tables are available in “dimension” tables.</a:t>
            </a:r>
          </a:p>
          <a:p>
            <a:r>
              <a:rPr lang="en-AU" dirty="0"/>
              <a:t>Data Validity</a:t>
            </a:r>
          </a:p>
          <a:p>
            <a:pPr lvl="1"/>
            <a:r>
              <a:rPr lang="en-AU" dirty="0"/>
              <a:t>Checking that the values in a column are valid within in the domain of the feature</a:t>
            </a:r>
          </a:p>
          <a:p>
            <a:pPr lvl="1"/>
            <a:endParaRPr lang="en-AU" dirty="0"/>
          </a:p>
        </p:txBody>
      </p:sp>
    </p:spTree>
    <p:extLst>
      <p:ext uri="{BB962C8B-B14F-4D97-AF65-F5344CB8AC3E}">
        <p14:creationId xmlns:p14="http://schemas.microsoft.com/office/powerpoint/2010/main" val="75763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B5E0-28C5-42AA-88D8-400BE4F84780}"/>
              </a:ext>
            </a:extLst>
          </p:cNvPr>
          <p:cNvSpPr>
            <a:spLocks noGrp="1"/>
          </p:cNvSpPr>
          <p:nvPr>
            <p:ph type="title"/>
          </p:nvPr>
        </p:nvSpPr>
        <p:spPr/>
        <p:txBody>
          <a:bodyPr/>
          <a:lstStyle/>
          <a:p>
            <a:r>
              <a:rPr lang="en-AU" dirty="0"/>
              <a:t>Background – </a:t>
            </a:r>
            <a:br>
              <a:rPr lang="en-AU" dirty="0"/>
            </a:br>
            <a:r>
              <a:rPr lang="en-AU" sz="3200" dirty="0"/>
              <a:t>Data Quality &amp; Assumptions</a:t>
            </a:r>
          </a:p>
        </p:txBody>
      </p:sp>
      <p:sp>
        <p:nvSpPr>
          <p:cNvPr id="3" name="Content Placeholder 2">
            <a:extLst>
              <a:ext uri="{FF2B5EF4-FFF2-40B4-BE49-F238E27FC236}">
                <a16:creationId xmlns:a16="http://schemas.microsoft.com/office/drawing/2014/main" id="{829A138C-2BB1-48B6-9E56-FF8133DE0817}"/>
              </a:ext>
            </a:extLst>
          </p:cNvPr>
          <p:cNvSpPr>
            <a:spLocks noGrp="1"/>
          </p:cNvSpPr>
          <p:nvPr>
            <p:ph idx="1"/>
          </p:nvPr>
        </p:nvSpPr>
        <p:spPr>
          <a:xfrm>
            <a:off x="838200" y="1825625"/>
            <a:ext cx="10515600" cy="4667250"/>
          </a:xfrm>
        </p:spPr>
        <p:txBody>
          <a:bodyPr>
            <a:normAutofit/>
          </a:bodyPr>
          <a:lstStyle/>
          <a:p>
            <a:pPr marL="0" indent="0">
              <a:buNone/>
            </a:pPr>
            <a:r>
              <a:rPr lang="en-AU" dirty="0"/>
              <a:t>The results of the data quality checks were very promising:</a:t>
            </a:r>
          </a:p>
          <a:p>
            <a:pPr marL="0" indent="0">
              <a:buNone/>
            </a:pPr>
            <a:endParaRPr lang="en-AU" sz="1050" dirty="0"/>
          </a:p>
          <a:p>
            <a:r>
              <a:rPr lang="en-AU" dirty="0"/>
              <a:t>Data Completeness </a:t>
            </a:r>
          </a:p>
          <a:p>
            <a:pPr lvl="1"/>
            <a:r>
              <a:rPr lang="en-AU" dirty="0"/>
              <a:t>The data seems to be quite complete, with no “NULL” values present.</a:t>
            </a:r>
          </a:p>
          <a:p>
            <a:r>
              <a:rPr lang="en-AU" dirty="0"/>
              <a:t>Data Integrity        *</a:t>
            </a:r>
          </a:p>
          <a:p>
            <a:pPr lvl="1"/>
            <a:r>
              <a:rPr lang="en-AU" dirty="0"/>
              <a:t>Product &amp; Store references from the Transaction file are all present.</a:t>
            </a:r>
          </a:p>
          <a:p>
            <a:pPr lvl="1"/>
            <a:r>
              <a:rPr lang="en-AU" dirty="0"/>
              <a:t>* Causal Lookup file does not contain a row when there is no feature and no display. This is expected behaviour but requires filling “NULL”s after joining.</a:t>
            </a:r>
          </a:p>
          <a:p>
            <a:r>
              <a:rPr lang="en-AU" dirty="0"/>
              <a:t>Data Validity</a:t>
            </a:r>
          </a:p>
          <a:p>
            <a:pPr lvl="1"/>
            <a:r>
              <a:rPr lang="en-AU" dirty="0"/>
              <a:t>Most columns are good and consistent</a:t>
            </a:r>
          </a:p>
          <a:p>
            <a:pPr lvl="1"/>
            <a:r>
              <a:rPr lang="en-AU" dirty="0" err="1"/>
              <a:t>product_size</a:t>
            </a:r>
            <a:r>
              <a:rPr lang="en-AU" dirty="0"/>
              <a:t> in the product file has some odd values e.g. KH# 71916</a:t>
            </a:r>
          </a:p>
          <a:p>
            <a:pPr lvl="1"/>
            <a:endParaRPr lang="en-AU" dirty="0"/>
          </a:p>
        </p:txBody>
      </p:sp>
      <p:pic>
        <p:nvPicPr>
          <p:cNvPr id="5" name="Graphic 4" descr="Checkmark with solid fill">
            <a:extLst>
              <a:ext uri="{FF2B5EF4-FFF2-40B4-BE49-F238E27FC236}">
                <a16:creationId xmlns:a16="http://schemas.microsoft.com/office/drawing/2014/main" id="{1DF7F7A7-D408-4EB7-A88E-C23B648F7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0727" y="2530136"/>
            <a:ext cx="514350" cy="514350"/>
          </a:xfrm>
          <a:prstGeom prst="rect">
            <a:avLst/>
          </a:prstGeom>
        </p:spPr>
      </p:pic>
      <p:pic>
        <p:nvPicPr>
          <p:cNvPr id="6" name="Graphic 5" descr="Checkmark with solid fill">
            <a:extLst>
              <a:ext uri="{FF2B5EF4-FFF2-40B4-BE49-F238E27FC236}">
                <a16:creationId xmlns:a16="http://schemas.microsoft.com/office/drawing/2014/main" id="{2DC468C8-4979-4C26-B2C1-8DA58060E6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7840" y="3435620"/>
            <a:ext cx="514350" cy="514350"/>
          </a:xfrm>
          <a:prstGeom prst="rect">
            <a:avLst/>
          </a:prstGeom>
        </p:spPr>
      </p:pic>
      <p:pic>
        <p:nvPicPr>
          <p:cNvPr id="8" name="Graphic 7" descr="Close with solid fill">
            <a:extLst>
              <a:ext uri="{FF2B5EF4-FFF2-40B4-BE49-F238E27FC236}">
                <a16:creationId xmlns:a16="http://schemas.microsoft.com/office/drawing/2014/main" id="{C2B45A0F-AA01-49CC-85C7-8BC43A3B48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0665" y="5134391"/>
            <a:ext cx="514350" cy="514350"/>
          </a:xfrm>
          <a:prstGeom prst="rect">
            <a:avLst/>
          </a:prstGeom>
        </p:spPr>
      </p:pic>
    </p:spTree>
    <p:extLst>
      <p:ext uri="{BB962C8B-B14F-4D97-AF65-F5344CB8AC3E}">
        <p14:creationId xmlns:p14="http://schemas.microsoft.com/office/powerpoint/2010/main" val="49255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B5E0-28C5-42AA-88D8-400BE4F84780}"/>
              </a:ext>
            </a:extLst>
          </p:cNvPr>
          <p:cNvSpPr>
            <a:spLocks noGrp="1"/>
          </p:cNvSpPr>
          <p:nvPr>
            <p:ph type="title"/>
          </p:nvPr>
        </p:nvSpPr>
        <p:spPr/>
        <p:txBody>
          <a:bodyPr/>
          <a:lstStyle/>
          <a:p>
            <a:r>
              <a:rPr lang="en-AU" dirty="0"/>
              <a:t>Background – </a:t>
            </a:r>
            <a:br>
              <a:rPr lang="en-AU" dirty="0"/>
            </a:br>
            <a:r>
              <a:rPr lang="en-AU" sz="3200" dirty="0"/>
              <a:t>Data Quality &amp; Assumptions</a:t>
            </a:r>
          </a:p>
        </p:txBody>
      </p:sp>
      <p:sp>
        <p:nvSpPr>
          <p:cNvPr id="3" name="Content Placeholder 2">
            <a:extLst>
              <a:ext uri="{FF2B5EF4-FFF2-40B4-BE49-F238E27FC236}">
                <a16:creationId xmlns:a16="http://schemas.microsoft.com/office/drawing/2014/main" id="{829A138C-2BB1-48B6-9E56-FF8133DE0817}"/>
              </a:ext>
            </a:extLst>
          </p:cNvPr>
          <p:cNvSpPr>
            <a:spLocks noGrp="1"/>
          </p:cNvSpPr>
          <p:nvPr>
            <p:ph idx="1"/>
          </p:nvPr>
        </p:nvSpPr>
        <p:spPr>
          <a:xfrm>
            <a:off x="838200" y="1825625"/>
            <a:ext cx="10515600" cy="4667250"/>
          </a:xfrm>
        </p:spPr>
        <p:txBody>
          <a:bodyPr>
            <a:normAutofit/>
          </a:bodyPr>
          <a:lstStyle/>
          <a:p>
            <a:pPr marL="0" indent="0">
              <a:buNone/>
            </a:pPr>
            <a:r>
              <a:rPr lang="en-AU" dirty="0"/>
              <a:t>Assumptions that were in the process of analysis:</a:t>
            </a:r>
          </a:p>
          <a:p>
            <a:pPr marL="0" indent="0">
              <a:buNone/>
            </a:pPr>
            <a:endParaRPr lang="en-AU" sz="1050" dirty="0"/>
          </a:p>
          <a:p>
            <a:pPr marL="457200" indent="-457200">
              <a:buFont typeface="+mj-lt"/>
              <a:buAutoNum type="arabicPeriod"/>
            </a:pPr>
            <a:r>
              <a:rPr lang="en-AU" sz="2400" dirty="0"/>
              <a:t>Missing / Invalid Size information may be found in the product description.</a:t>
            </a:r>
          </a:p>
          <a:p>
            <a:pPr marL="914400" lvl="1" indent="-457200">
              <a:buFont typeface="+mj-lt"/>
              <a:buAutoNum type="arabicPeriod"/>
            </a:pPr>
            <a:r>
              <a:rPr lang="en-AU" sz="1800" dirty="0"/>
              <a:t>E.g. UPC: 923100002 has a </a:t>
            </a:r>
            <a:r>
              <a:rPr lang="en-AU" sz="1800" dirty="0" err="1"/>
              <a:t>product_size</a:t>
            </a:r>
            <a:r>
              <a:rPr lang="en-AU" sz="1800" dirty="0"/>
              <a:t> of  “KH# 71916” but a </a:t>
            </a:r>
            <a:r>
              <a:rPr lang="en-AU" sz="1800" dirty="0" err="1"/>
              <a:t>product_description</a:t>
            </a:r>
            <a:r>
              <a:rPr lang="en-AU" sz="1800" dirty="0"/>
              <a:t> of “</a:t>
            </a:r>
            <a:r>
              <a:rPr lang="en-US" sz="1800" dirty="0"/>
              <a:t>BOVES RSTD GRL SCE 26 OZ”.</a:t>
            </a:r>
          </a:p>
          <a:p>
            <a:pPr marL="457200" indent="-457200">
              <a:buFont typeface="+mj-lt"/>
              <a:buAutoNum type="arabicPeriod"/>
            </a:pPr>
            <a:r>
              <a:rPr lang="en-AU" sz="2400" dirty="0"/>
              <a:t>For the purposes of the analysis FL OZ can be treated the same as OZ.</a:t>
            </a:r>
          </a:p>
          <a:p>
            <a:pPr marL="457200" indent="-457200">
              <a:buFont typeface="+mj-lt"/>
              <a:buAutoNum type="arabicPeriod"/>
            </a:pPr>
            <a:r>
              <a:rPr lang="en-AU" sz="2400" dirty="0"/>
              <a:t>If a customer has not made a purchase in 52 weeks they are considered “Lost” / “Churned”.</a:t>
            </a:r>
          </a:p>
          <a:p>
            <a:pPr marL="457200" indent="-457200">
              <a:buFont typeface="+mj-lt"/>
              <a:buAutoNum type="arabicPeriod"/>
            </a:pPr>
            <a:r>
              <a:rPr lang="en-AU" sz="2400" dirty="0"/>
              <a:t>If a customer has made only one purchase and it was in the last four week, they are considered “New”.</a:t>
            </a:r>
          </a:p>
          <a:p>
            <a:pPr marL="457200" indent="-457200">
              <a:buFont typeface="+mj-lt"/>
              <a:buAutoNum type="arabicPeriod"/>
            </a:pPr>
            <a:r>
              <a:rPr lang="en-AU" sz="2400" dirty="0"/>
              <a:t>If Causal information is not available, the assumed values for </a:t>
            </a:r>
            <a:r>
              <a:rPr lang="en-AU" sz="2400" dirty="0" err="1"/>
              <a:t>feature_desc</a:t>
            </a:r>
            <a:r>
              <a:rPr lang="en-AU" sz="2400" dirty="0"/>
              <a:t> and </a:t>
            </a:r>
            <a:r>
              <a:rPr lang="en-AU" sz="2400" dirty="0" err="1"/>
              <a:t>display_desc</a:t>
            </a:r>
            <a:r>
              <a:rPr lang="en-AU" sz="2400" dirty="0"/>
              <a:t> are “Not on Feature” and “Not on Display” respectively.</a:t>
            </a:r>
            <a:endParaRPr lang="en-AU" dirty="0"/>
          </a:p>
        </p:txBody>
      </p:sp>
    </p:spTree>
    <p:extLst>
      <p:ext uri="{BB962C8B-B14F-4D97-AF65-F5344CB8AC3E}">
        <p14:creationId xmlns:p14="http://schemas.microsoft.com/office/powerpoint/2010/main" val="155725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EAEC-6D1A-4039-9AF2-78397BB11C9E}"/>
              </a:ext>
            </a:extLst>
          </p:cNvPr>
          <p:cNvSpPr>
            <a:spLocks noGrp="1"/>
          </p:cNvSpPr>
          <p:nvPr>
            <p:ph type="ctrTitle"/>
          </p:nvPr>
        </p:nvSpPr>
        <p:spPr/>
        <p:txBody>
          <a:bodyPr/>
          <a:lstStyle/>
          <a:p>
            <a:r>
              <a:rPr lang="en-AU" dirty="0"/>
              <a:t>Background</a:t>
            </a:r>
          </a:p>
        </p:txBody>
      </p:sp>
      <p:sp>
        <p:nvSpPr>
          <p:cNvPr id="3" name="Subtitle 2">
            <a:extLst>
              <a:ext uri="{FF2B5EF4-FFF2-40B4-BE49-F238E27FC236}">
                <a16:creationId xmlns:a16="http://schemas.microsoft.com/office/drawing/2014/main" id="{86FD8E5F-DC9D-49D8-9C88-D0ED1E305502}"/>
              </a:ext>
            </a:extLst>
          </p:cNvPr>
          <p:cNvSpPr>
            <a:spLocks noGrp="1"/>
          </p:cNvSpPr>
          <p:nvPr>
            <p:ph type="subTitle" idx="1"/>
          </p:nvPr>
        </p:nvSpPr>
        <p:spPr/>
        <p:txBody>
          <a:bodyPr/>
          <a:lstStyle/>
          <a:p>
            <a:r>
              <a:rPr lang="en-AU" dirty="0"/>
              <a:t>Transformation &amp; Feature Engineering</a:t>
            </a:r>
          </a:p>
        </p:txBody>
      </p:sp>
    </p:spTree>
    <p:extLst>
      <p:ext uri="{BB962C8B-B14F-4D97-AF65-F5344CB8AC3E}">
        <p14:creationId xmlns:p14="http://schemas.microsoft.com/office/powerpoint/2010/main" val="1302969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2860</Words>
  <Application>Microsoft Office PowerPoint</Application>
  <PresentationFormat>Widescreen</PresentationFormat>
  <Paragraphs>497</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Pasta Cakes</vt:lpstr>
      <vt:lpstr>Contents</vt:lpstr>
      <vt:lpstr>Background</vt:lpstr>
      <vt:lpstr>Background –  High Level Approach</vt:lpstr>
      <vt:lpstr>Background</vt:lpstr>
      <vt:lpstr>Background –  Data Quality &amp; Assumptions</vt:lpstr>
      <vt:lpstr>Background –  Data Quality &amp; Assumptions</vt:lpstr>
      <vt:lpstr>Background –  Data Quality &amp; Assumptions</vt:lpstr>
      <vt:lpstr>Background</vt:lpstr>
      <vt:lpstr>Background –  Transformation &amp; Feature Engineering</vt:lpstr>
      <vt:lpstr>Background –  Transformation &amp; Feature Engineering</vt:lpstr>
      <vt:lpstr>Background –  Transformation &amp; Feature Engineering</vt:lpstr>
      <vt:lpstr>Questions</vt:lpstr>
      <vt:lpstr>Questions –  Who are our customers?</vt:lpstr>
      <vt:lpstr>Questions –  Who are our customers?</vt:lpstr>
      <vt:lpstr>Questions –  Who are our customers?</vt:lpstr>
      <vt:lpstr>Questions –  Who are our customers?</vt:lpstr>
      <vt:lpstr>Questions –  Who are our customers?</vt:lpstr>
      <vt:lpstr>Questions –  Who are our customers?</vt:lpstr>
      <vt:lpstr>Questions –  Who are our customers?</vt:lpstr>
      <vt:lpstr>Questions –  Who are our customers?</vt:lpstr>
      <vt:lpstr>Questions –  Who are our customers?</vt:lpstr>
      <vt:lpstr>Questions</vt:lpstr>
      <vt:lpstr>Questions –  … are they changing over time?</vt:lpstr>
      <vt:lpstr>Questions</vt:lpstr>
      <vt:lpstr>Questions –  … how can we grow value?</vt:lpstr>
      <vt:lpstr>Questions –  … how can we grow value?</vt:lpstr>
      <vt:lpstr>Questions –  … how can we grow value?</vt:lpstr>
      <vt:lpstr>Questions –  … how can we grow value?</vt:lpstr>
      <vt:lpstr>Questions –  … how can we grow value?</vt:lpstr>
      <vt:lpstr>Questions</vt:lpstr>
      <vt:lpstr>Questions –  How effective is our merchandising?</vt:lpstr>
      <vt:lpstr>Questions –  How effective is our merchandising?</vt:lpstr>
      <vt:lpstr>Questions</vt:lpstr>
      <vt:lpstr>Questions –  What other insights / opportunities can you suggest?</vt:lpstr>
      <vt:lpstr>Questions –  What other insights / opportunities can you suggest?</vt:lpstr>
      <vt:lpstr>Q&amp;A?</vt:lpstr>
      <vt:lpstr>Thank you!</vt:lpstr>
      <vt:lpstr>Appendices</vt:lpstr>
      <vt:lpstr>Questions –  What other insights / opportunities can you suggest?</vt:lpstr>
      <vt:lpstr>Questions –  What other insights / opportunities can you suggest?</vt:lpstr>
      <vt:lpstr>Questions –  What other insights / opportunities can you suggest?</vt:lpstr>
      <vt:lpstr>Questions –  What other insights / opportunities can you suggest?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Pasta Cakes</dc:title>
  <dc:creator>Adam Grbac</dc:creator>
  <cp:lastModifiedBy>Adam Grbac</cp:lastModifiedBy>
  <cp:revision>59</cp:revision>
  <dcterms:created xsi:type="dcterms:W3CDTF">2021-07-13T02:34:52Z</dcterms:created>
  <dcterms:modified xsi:type="dcterms:W3CDTF">2021-07-14T02:00:13Z</dcterms:modified>
</cp:coreProperties>
</file>