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301" r:id="rId10"/>
    <p:sldId id="302" r:id="rId11"/>
    <p:sldId id="274" r:id="rId12"/>
    <p:sldId id="264" r:id="rId13"/>
    <p:sldId id="276" r:id="rId14"/>
    <p:sldId id="270" r:id="rId15"/>
    <p:sldId id="271" r:id="rId16"/>
    <p:sldId id="277" r:id="rId17"/>
    <p:sldId id="279" r:id="rId18"/>
    <p:sldId id="295" r:id="rId19"/>
    <p:sldId id="278" r:id="rId20"/>
    <p:sldId id="280" r:id="rId21"/>
    <p:sldId id="283" r:id="rId22"/>
    <p:sldId id="281" r:id="rId23"/>
    <p:sldId id="282" r:id="rId24"/>
    <p:sldId id="284" r:id="rId25"/>
    <p:sldId id="296" r:id="rId26"/>
    <p:sldId id="285" r:id="rId27"/>
    <p:sldId id="286" r:id="rId28"/>
    <p:sldId id="287" r:id="rId29"/>
    <p:sldId id="288" r:id="rId30"/>
    <p:sldId id="289" r:id="rId31"/>
    <p:sldId id="290" r:id="rId32"/>
    <p:sldId id="291" r:id="rId33"/>
    <p:sldId id="297" r:id="rId34"/>
    <p:sldId id="298" r:id="rId35"/>
    <p:sldId id="299" r:id="rId36"/>
    <p:sldId id="300" r:id="rId37"/>
    <p:sldId id="292" r:id="rId38"/>
    <p:sldId id="29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2F5AC7-2594-F04D-9B5C-1BB88EDB3C2D}">
          <p14:sldIdLst/>
        </p14:section>
        <p14:section name="Intro" id="{92BF3B4F-8EF2-2848-9BCF-EEF055E73CE6}">
          <p14:sldIdLst>
            <p14:sldId id="256"/>
            <p14:sldId id="257"/>
            <p14:sldId id="258"/>
            <p14:sldId id="259"/>
            <p14:sldId id="260"/>
          </p14:sldIdLst>
        </p14:section>
        <p14:section name="CSS " id="{C201E62E-D302-164A-9780-11127F032F88}">
          <p14:sldIdLst>
            <p14:sldId id="261"/>
            <p14:sldId id="262"/>
            <p14:sldId id="263"/>
            <p14:sldId id="301"/>
            <p14:sldId id="302"/>
            <p14:sldId id="274"/>
            <p14:sldId id="264"/>
            <p14:sldId id="276"/>
            <p14:sldId id="270"/>
            <p14:sldId id="271"/>
          </p14:sldIdLst>
        </p14:section>
        <p14:section name="CSS3 Animations" id="{7C5903C3-2951-694A-9948-583B8C4958C3}">
          <p14:sldIdLst>
            <p14:sldId id="277"/>
            <p14:sldId id="279"/>
            <p14:sldId id="295"/>
            <p14:sldId id="278"/>
            <p14:sldId id="280"/>
            <p14:sldId id="283"/>
            <p14:sldId id="281"/>
            <p14:sldId id="282"/>
            <p14:sldId id="284"/>
            <p14:sldId id="296"/>
          </p14:sldIdLst>
        </p14:section>
        <p14:section name="CSS Best Practices" id="{8C7179FB-884B-174D-A65B-7719DDF3EEDE}">
          <p14:sldIdLst>
            <p14:sldId id="285"/>
            <p14:sldId id="286"/>
            <p14:sldId id="287"/>
          </p14:sldIdLst>
        </p14:section>
        <p14:section name="Javascript on the Frontend!" id="{52895CCC-8684-B34F-81BE-96B49DC3AB88}">
          <p14:sldIdLst>
            <p14:sldId id="288"/>
            <p14:sldId id="289"/>
            <p14:sldId id="290"/>
            <p14:sldId id="291"/>
            <p14:sldId id="297"/>
            <p14:sldId id="298"/>
            <p14:sldId id="299"/>
            <p14:sldId id="300"/>
            <p14:sldId id="292"/>
            <p14:sldId id="2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26" autoAdjust="0"/>
    <p:restoredTop sz="94656" autoAdjust="0"/>
  </p:normalViewPr>
  <p:slideViewPr>
    <p:cSldViewPr snapToGrid="0" snapToObjects="1">
      <p:cViewPr>
        <p:scale>
          <a:sx n="100" d="100"/>
          <a:sy n="100" d="100"/>
        </p:scale>
        <p:origin x="-336" y="-7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2AC10C-09C8-7945-978C-F187992BC7C1}" type="datetimeFigureOut">
              <a:rPr lang="en-US" smtClean="0"/>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778D9-D12C-B24F-A8A5-488C1C7443B8}" type="slidenum">
              <a:rPr lang="en-US" smtClean="0"/>
              <a:t>‹#›</a:t>
            </a:fld>
            <a:endParaRPr lang="en-US"/>
          </a:p>
        </p:txBody>
      </p:sp>
    </p:spTree>
    <p:extLst>
      <p:ext uri="{BB962C8B-B14F-4D97-AF65-F5344CB8AC3E}">
        <p14:creationId xmlns:p14="http://schemas.microsoft.com/office/powerpoint/2010/main" val="368804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2AC10C-09C8-7945-978C-F187992BC7C1}" type="datetimeFigureOut">
              <a:rPr lang="en-US" smtClean="0"/>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778D9-D12C-B24F-A8A5-488C1C7443B8}" type="slidenum">
              <a:rPr lang="en-US" smtClean="0"/>
              <a:t>‹#›</a:t>
            </a:fld>
            <a:endParaRPr lang="en-US"/>
          </a:p>
        </p:txBody>
      </p:sp>
    </p:spTree>
    <p:extLst>
      <p:ext uri="{BB962C8B-B14F-4D97-AF65-F5344CB8AC3E}">
        <p14:creationId xmlns:p14="http://schemas.microsoft.com/office/powerpoint/2010/main" val="1914703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2AC10C-09C8-7945-978C-F187992BC7C1}" type="datetimeFigureOut">
              <a:rPr lang="en-US" smtClean="0"/>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778D9-D12C-B24F-A8A5-488C1C7443B8}" type="slidenum">
              <a:rPr lang="en-US" smtClean="0"/>
              <a:t>‹#›</a:t>
            </a:fld>
            <a:endParaRPr lang="en-US"/>
          </a:p>
        </p:txBody>
      </p:sp>
    </p:spTree>
    <p:extLst>
      <p:ext uri="{BB962C8B-B14F-4D97-AF65-F5344CB8AC3E}">
        <p14:creationId xmlns:p14="http://schemas.microsoft.com/office/powerpoint/2010/main" val="55896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2AC10C-09C8-7945-978C-F187992BC7C1}" type="datetimeFigureOut">
              <a:rPr lang="en-US" smtClean="0"/>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778D9-D12C-B24F-A8A5-488C1C7443B8}" type="slidenum">
              <a:rPr lang="en-US" smtClean="0"/>
              <a:t>‹#›</a:t>
            </a:fld>
            <a:endParaRPr lang="en-US"/>
          </a:p>
        </p:txBody>
      </p:sp>
    </p:spTree>
    <p:extLst>
      <p:ext uri="{BB962C8B-B14F-4D97-AF65-F5344CB8AC3E}">
        <p14:creationId xmlns:p14="http://schemas.microsoft.com/office/powerpoint/2010/main" val="303536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2AC10C-09C8-7945-978C-F187992BC7C1}" type="datetimeFigureOut">
              <a:rPr lang="en-US" smtClean="0"/>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778D9-D12C-B24F-A8A5-488C1C7443B8}" type="slidenum">
              <a:rPr lang="en-US" smtClean="0"/>
              <a:t>‹#›</a:t>
            </a:fld>
            <a:endParaRPr lang="en-US"/>
          </a:p>
        </p:txBody>
      </p:sp>
    </p:spTree>
    <p:extLst>
      <p:ext uri="{BB962C8B-B14F-4D97-AF65-F5344CB8AC3E}">
        <p14:creationId xmlns:p14="http://schemas.microsoft.com/office/powerpoint/2010/main" val="162607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2AC10C-09C8-7945-978C-F187992BC7C1}" type="datetimeFigureOut">
              <a:rPr lang="en-US" smtClean="0"/>
              <a:t>6/21/12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778D9-D12C-B24F-A8A5-488C1C7443B8}" type="slidenum">
              <a:rPr lang="en-US" smtClean="0"/>
              <a:t>‹#›</a:t>
            </a:fld>
            <a:endParaRPr lang="en-US"/>
          </a:p>
        </p:txBody>
      </p:sp>
    </p:spTree>
    <p:extLst>
      <p:ext uri="{BB962C8B-B14F-4D97-AF65-F5344CB8AC3E}">
        <p14:creationId xmlns:p14="http://schemas.microsoft.com/office/powerpoint/2010/main" val="101302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2AC10C-09C8-7945-978C-F187992BC7C1}" type="datetimeFigureOut">
              <a:rPr lang="en-US" smtClean="0"/>
              <a:t>6/21/12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778D9-D12C-B24F-A8A5-488C1C7443B8}" type="slidenum">
              <a:rPr lang="en-US" smtClean="0"/>
              <a:t>‹#›</a:t>
            </a:fld>
            <a:endParaRPr lang="en-US"/>
          </a:p>
        </p:txBody>
      </p:sp>
    </p:spTree>
    <p:extLst>
      <p:ext uri="{BB962C8B-B14F-4D97-AF65-F5344CB8AC3E}">
        <p14:creationId xmlns:p14="http://schemas.microsoft.com/office/powerpoint/2010/main" val="89021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2AC10C-09C8-7945-978C-F187992BC7C1}" type="datetimeFigureOut">
              <a:rPr lang="en-US" smtClean="0"/>
              <a:t>6/21/12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778D9-D12C-B24F-A8A5-488C1C7443B8}" type="slidenum">
              <a:rPr lang="en-US" smtClean="0"/>
              <a:t>‹#›</a:t>
            </a:fld>
            <a:endParaRPr lang="en-US"/>
          </a:p>
        </p:txBody>
      </p:sp>
    </p:spTree>
    <p:extLst>
      <p:ext uri="{BB962C8B-B14F-4D97-AF65-F5344CB8AC3E}">
        <p14:creationId xmlns:p14="http://schemas.microsoft.com/office/powerpoint/2010/main" val="186756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AC10C-09C8-7945-978C-F187992BC7C1}" type="datetimeFigureOut">
              <a:rPr lang="en-US" smtClean="0"/>
              <a:t>6/21/12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778D9-D12C-B24F-A8A5-488C1C7443B8}" type="slidenum">
              <a:rPr lang="en-US" smtClean="0"/>
              <a:t>‹#›</a:t>
            </a:fld>
            <a:endParaRPr lang="en-US"/>
          </a:p>
        </p:txBody>
      </p:sp>
    </p:spTree>
    <p:extLst>
      <p:ext uri="{BB962C8B-B14F-4D97-AF65-F5344CB8AC3E}">
        <p14:creationId xmlns:p14="http://schemas.microsoft.com/office/powerpoint/2010/main" val="286825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AC10C-09C8-7945-978C-F187992BC7C1}" type="datetimeFigureOut">
              <a:rPr lang="en-US" smtClean="0"/>
              <a:t>6/21/12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778D9-D12C-B24F-A8A5-488C1C7443B8}" type="slidenum">
              <a:rPr lang="en-US" smtClean="0"/>
              <a:t>‹#›</a:t>
            </a:fld>
            <a:endParaRPr lang="en-US"/>
          </a:p>
        </p:txBody>
      </p:sp>
    </p:spTree>
    <p:extLst>
      <p:ext uri="{BB962C8B-B14F-4D97-AF65-F5344CB8AC3E}">
        <p14:creationId xmlns:p14="http://schemas.microsoft.com/office/powerpoint/2010/main" val="353575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AC10C-09C8-7945-978C-F187992BC7C1}" type="datetimeFigureOut">
              <a:rPr lang="en-US" smtClean="0"/>
              <a:t>6/21/12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778D9-D12C-B24F-A8A5-488C1C7443B8}" type="slidenum">
              <a:rPr lang="en-US" smtClean="0"/>
              <a:t>‹#›</a:t>
            </a:fld>
            <a:endParaRPr lang="en-US"/>
          </a:p>
        </p:txBody>
      </p:sp>
    </p:spTree>
    <p:extLst>
      <p:ext uri="{BB962C8B-B14F-4D97-AF65-F5344CB8AC3E}">
        <p14:creationId xmlns:p14="http://schemas.microsoft.com/office/powerpoint/2010/main" val="3345038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AC10C-09C8-7945-978C-F187992BC7C1}" type="datetimeFigureOut">
              <a:rPr lang="en-US" smtClean="0"/>
              <a:t>6/21/12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778D9-D12C-B24F-A8A5-488C1C7443B8}" type="slidenum">
              <a:rPr lang="en-US" smtClean="0"/>
              <a:t>‹#›</a:t>
            </a:fld>
            <a:endParaRPr lang="en-US"/>
          </a:p>
        </p:txBody>
      </p:sp>
    </p:spTree>
    <p:extLst>
      <p:ext uri="{BB962C8B-B14F-4D97-AF65-F5344CB8AC3E}">
        <p14:creationId xmlns:p14="http://schemas.microsoft.com/office/powerpoint/2010/main" val="305622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s-tricks.com/box-siz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css/css_display_visibility.as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s3.bradshawenterprises.com/transi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necolas/idiomatic-cs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damhaley.com/responsive-web-design.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css.maxdesign.com.au/index.htm" TargetMode="External"/><Relationship Id="rId4" Type="http://schemas.openxmlformats.org/officeDocument/2006/relationships/hyperlink" Target="http://www.html5rocks.com/en/tutorials/speed/html5/" TargetMode="External"/><Relationship Id="rId5" Type="http://schemas.openxmlformats.org/officeDocument/2006/relationships/hyperlink" Target="https://github.com/Modernizr/Modernizr/wiki/HTML5-Cross-Browser-Polyfills" TargetMode="External"/><Relationship Id="rId6" Type="http://schemas.openxmlformats.org/officeDocument/2006/relationships/hyperlink" Target="http://html5please.com/" TargetMode="External"/><Relationship Id="rId7" Type="http://schemas.openxmlformats.org/officeDocument/2006/relationships/hyperlink" Target="http://css3.bradshawenterprises.com/transitions/" TargetMode="External"/><Relationship Id="rId8" Type="http://schemas.openxmlformats.org/officeDocument/2006/relationships/hyperlink" Target="http://Csszengarden.com/" TargetMode="External"/><Relationship Id="rId9" Type="http://schemas.openxmlformats.org/officeDocument/2006/relationships/hyperlink" Target="http://lesscss.org/" TargetMode="External"/><Relationship Id="rId10" Type="http://schemas.openxmlformats.org/officeDocument/2006/relationships/hyperlink" Target="https://github.com/appden/less.tmbundle" TargetMode="External"/><Relationship Id="rId11" Type="http://schemas.openxmlformats.org/officeDocument/2006/relationships/hyperlink" Target="http://www.focus.com/images/view/11905/" TargetMode="External"/><Relationship Id="rId1" Type="http://schemas.openxmlformats.org/officeDocument/2006/relationships/slideLayout" Target="../slideLayouts/slideLayout2.xml"/><Relationship Id="rId2" Type="http://schemas.openxmlformats.org/officeDocument/2006/relationships/hyperlink" Target="http://jsperf.com/id-vs-class-vs-tag-selecto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odernizr/Modernizr/wiki/HTML5-Cross-Browser-Polyfills" TargetMode="External"/><Relationship Id="rId3" Type="http://schemas.openxmlformats.org/officeDocument/2006/relationships/hyperlink" Target="http://html5pleas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s.maxdesign.com.au/index.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Frontend Crash Course</a:t>
            </a:r>
            <a:endParaRPr lang="en-US" dirty="0"/>
          </a:p>
        </p:txBody>
      </p:sp>
      <p:sp>
        <p:nvSpPr>
          <p:cNvPr id="3" name="Subtitle 2"/>
          <p:cNvSpPr>
            <a:spLocks noGrp="1"/>
          </p:cNvSpPr>
          <p:nvPr>
            <p:ph type="subTitle" idx="1"/>
          </p:nvPr>
        </p:nvSpPr>
        <p:spPr/>
        <p:txBody>
          <a:bodyPr/>
          <a:lstStyle/>
          <a:p>
            <a:r>
              <a:rPr lang="en-US" dirty="0" smtClean="0"/>
              <a:t>HTML5/CSS3/</a:t>
            </a:r>
            <a:r>
              <a:rPr lang="en-US" dirty="0" err="1" smtClean="0"/>
              <a:t>Javascript</a:t>
            </a:r>
            <a:endParaRPr lang="en-US" dirty="0"/>
          </a:p>
        </p:txBody>
      </p:sp>
    </p:spTree>
    <p:extLst>
      <p:ext uri="{BB962C8B-B14F-4D97-AF65-F5344CB8AC3E}">
        <p14:creationId xmlns:p14="http://schemas.microsoft.com/office/powerpoint/2010/main" val="62763741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Box model used to be a minefield because of browsers different interpretations of padding. The answer was to use “box model hacks” or simply avoid padding. </a:t>
            </a:r>
          </a:p>
          <a:p>
            <a:r>
              <a:rPr lang="en-US" dirty="0" smtClean="0"/>
              <a:t>Now we have box-sizing css3 property to normalize.</a:t>
            </a:r>
          </a:p>
          <a:p>
            <a:r>
              <a:rPr lang="en-US" dirty="0" smtClean="0"/>
              <a:t>Box-sizing: border-box (as opposed to content-box default) makes padding a part of the overall box width instead of adding it to the box width.</a:t>
            </a:r>
          </a:p>
          <a:p>
            <a:endParaRPr lang="en-US" dirty="0"/>
          </a:p>
          <a:p>
            <a:r>
              <a:rPr lang="en-US" dirty="0">
                <a:hlinkClick r:id="rId2"/>
              </a:rPr>
              <a:t>http://css-tricks.com/box-sizing</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207936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a:t>
            </a:r>
            <a:r>
              <a:rPr lang="en-US" dirty="0" err="1" smtClean="0"/>
              <a:t>vs</a:t>
            </a:r>
            <a:r>
              <a:rPr lang="en-US" dirty="0" smtClean="0"/>
              <a:t> Block elements</a:t>
            </a:r>
            <a:endParaRPr lang="en-US" dirty="0"/>
          </a:p>
        </p:txBody>
      </p:sp>
      <p:sp>
        <p:nvSpPr>
          <p:cNvPr id="3" name="Content Placeholder 2"/>
          <p:cNvSpPr>
            <a:spLocks noGrp="1"/>
          </p:cNvSpPr>
          <p:nvPr>
            <p:ph idx="1"/>
          </p:nvPr>
        </p:nvSpPr>
        <p:spPr/>
        <p:txBody>
          <a:bodyPr/>
          <a:lstStyle/>
          <a:p>
            <a:r>
              <a:rPr lang="en-US" dirty="0" err="1" smtClean="0"/>
              <a:t>Display:inline</a:t>
            </a:r>
            <a:r>
              <a:rPr lang="en-US" dirty="0" smtClean="0"/>
              <a:t>;</a:t>
            </a:r>
          </a:p>
          <a:p>
            <a:r>
              <a:rPr lang="en-US" dirty="0" err="1" smtClean="0"/>
              <a:t>Display:block</a:t>
            </a:r>
            <a:r>
              <a:rPr lang="en-US" dirty="0" smtClean="0"/>
              <a:t>;</a:t>
            </a:r>
          </a:p>
          <a:p>
            <a:r>
              <a:rPr lang="en-US" dirty="0" err="1" smtClean="0"/>
              <a:t>Display:inline-block</a:t>
            </a:r>
            <a:endParaRPr lang="en-US" dirty="0" smtClean="0"/>
          </a:p>
          <a:p>
            <a:r>
              <a:rPr lang="en-US" dirty="0" smtClean="0"/>
              <a:t>What is default for different common elements, what is </a:t>
            </a:r>
            <a:r>
              <a:rPr lang="en-US" dirty="0" err="1" smtClean="0"/>
              <a:t>property:value</a:t>
            </a:r>
            <a:r>
              <a:rPr lang="en-US" dirty="0" smtClean="0"/>
              <a:t> to override.</a:t>
            </a:r>
            <a:endParaRPr lang="en-US" dirty="0"/>
          </a:p>
        </p:txBody>
      </p:sp>
    </p:spTree>
    <p:extLst>
      <p:ext uri="{BB962C8B-B14F-4D97-AF65-F5344CB8AC3E}">
        <p14:creationId xmlns:p14="http://schemas.microsoft.com/office/powerpoint/2010/main" val="16508307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t>
            </a:r>
            <a:r>
              <a:rPr lang="en-US" dirty="0" err="1" smtClean="0"/>
              <a:t>vs</a:t>
            </a:r>
            <a:r>
              <a:rPr lang="en-US" dirty="0" smtClean="0"/>
              <a:t> ID’s</a:t>
            </a:r>
            <a:endParaRPr lang="en-US" dirty="0"/>
          </a:p>
        </p:txBody>
      </p:sp>
      <p:sp>
        <p:nvSpPr>
          <p:cNvPr id="3" name="Content Placeholder 2"/>
          <p:cNvSpPr>
            <a:spLocks noGrp="1"/>
          </p:cNvSpPr>
          <p:nvPr>
            <p:ph idx="1"/>
          </p:nvPr>
        </p:nvSpPr>
        <p:spPr/>
        <p:txBody>
          <a:bodyPr>
            <a:normAutofit fontScale="92500"/>
          </a:bodyPr>
          <a:lstStyle/>
          <a:p>
            <a:r>
              <a:rPr lang="en-US" dirty="0" smtClean="0"/>
              <a:t>Use id’s when an element is unique, only one of that id on the page.</a:t>
            </a:r>
          </a:p>
          <a:p>
            <a:r>
              <a:rPr lang="en-US" dirty="0" smtClean="0"/>
              <a:t>An element can have multiple classes AND a maximum of one </a:t>
            </a:r>
            <a:r>
              <a:rPr lang="en-US" dirty="0" err="1" smtClean="0"/>
              <a:t>ID.Multiple</a:t>
            </a:r>
            <a:r>
              <a:rPr lang="en-US" dirty="0" smtClean="0"/>
              <a:t> elements can have the same class, only one element can have an id.</a:t>
            </a:r>
          </a:p>
          <a:p>
            <a:r>
              <a:rPr lang="en-US" dirty="0" smtClean="0"/>
              <a:t>Use classes for elements that happen multiple times repeatedly with similar/same styling</a:t>
            </a:r>
          </a:p>
          <a:p>
            <a:r>
              <a:rPr lang="en-US" dirty="0" smtClean="0"/>
              <a:t>#id selectors perform better than .class selectors in selector engines and DOM methods</a:t>
            </a:r>
          </a:p>
        </p:txBody>
      </p:sp>
    </p:spTree>
    <p:extLst>
      <p:ext uri="{BB962C8B-B14F-4D97-AF65-F5344CB8AC3E}">
        <p14:creationId xmlns:p14="http://schemas.microsoft.com/office/powerpoint/2010/main" val="5119952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Property	possible values: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Static (default): render in order, natural document flow</a:t>
            </a:r>
          </a:p>
          <a:p>
            <a:r>
              <a:rPr lang="en-US" dirty="0" smtClean="0"/>
              <a:t>Absolute: element is positioned via </a:t>
            </a:r>
            <a:r>
              <a:rPr lang="en-US" dirty="0" err="1" smtClean="0"/>
              <a:t>x,y</a:t>
            </a:r>
            <a:r>
              <a:rPr lang="en-US" dirty="0" smtClean="0"/>
              <a:t> coordinates relative to its first positioned ancestor(parent) element </a:t>
            </a:r>
            <a:r>
              <a:rPr lang="en-US" dirty="0" err="1" smtClean="0"/>
              <a:t>ie</a:t>
            </a:r>
            <a:r>
              <a:rPr lang="en-US" dirty="0" smtClean="0"/>
              <a:t>: parent div, or html element if no other parent element.</a:t>
            </a:r>
          </a:p>
          <a:p>
            <a:r>
              <a:rPr lang="en-US" dirty="0" smtClean="0"/>
              <a:t>Relative: positioned via </a:t>
            </a:r>
            <a:r>
              <a:rPr lang="en-US" dirty="0" err="1" smtClean="0"/>
              <a:t>x,y</a:t>
            </a:r>
            <a:r>
              <a:rPr lang="en-US" dirty="0" smtClean="0"/>
              <a:t> coordinates relative to its normal position in document flow. (left:20 adds 20 </a:t>
            </a:r>
            <a:r>
              <a:rPr lang="en-US" dirty="0" err="1" smtClean="0"/>
              <a:t>px</a:t>
            </a:r>
            <a:r>
              <a:rPr lang="en-US" dirty="0" smtClean="0"/>
              <a:t> to elements left position)</a:t>
            </a:r>
          </a:p>
          <a:p>
            <a:r>
              <a:rPr lang="en-US" dirty="0" smtClean="0"/>
              <a:t>Fixed: element is positioned relative to browser window</a:t>
            </a:r>
          </a:p>
          <a:p>
            <a:r>
              <a:rPr lang="en-US" dirty="0" smtClean="0"/>
              <a:t>Inherit: value is inherited from the parent element</a:t>
            </a:r>
            <a:endParaRPr lang="en-US" dirty="0"/>
          </a:p>
        </p:txBody>
      </p:sp>
    </p:spTree>
    <p:extLst>
      <p:ext uri="{BB962C8B-B14F-4D97-AF65-F5344CB8AC3E}">
        <p14:creationId xmlns:p14="http://schemas.microsoft.com/office/powerpoint/2010/main" val="1495423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vs. Visibility	</a:t>
            </a:r>
            <a:endParaRPr lang="en-US" dirty="0"/>
          </a:p>
        </p:txBody>
      </p:sp>
      <p:sp>
        <p:nvSpPr>
          <p:cNvPr id="3" name="Content Placeholder 2"/>
          <p:cNvSpPr>
            <a:spLocks noGrp="1"/>
          </p:cNvSpPr>
          <p:nvPr>
            <p:ph idx="1"/>
          </p:nvPr>
        </p:nvSpPr>
        <p:spPr/>
        <p:txBody>
          <a:bodyPr>
            <a:normAutofit lnSpcReduction="10000"/>
          </a:bodyPr>
          <a:lstStyle/>
          <a:p>
            <a:r>
              <a:rPr lang="en-US" dirty="0" smtClean="0"/>
              <a:t>Display and visibility properties are commonly used (and confused) to toggle the visibility of an element.</a:t>
            </a:r>
          </a:p>
          <a:p>
            <a:r>
              <a:rPr lang="en-US" dirty="0" err="1" smtClean="0"/>
              <a:t>Display:none</a:t>
            </a:r>
            <a:r>
              <a:rPr lang="en-US" dirty="0" smtClean="0"/>
              <a:t> actually removes element from document flow</a:t>
            </a:r>
          </a:p>
          <a:p>
            <a:r>
              <a:rPr lang="en-US" dirty="0" err="1" smtClean="0"/>
              <a:t>Visibility:hidden</a:t>
            </a:r>
            <a:r>
              <a:rPr lang="en-US" dirty="0" smtClean="0"/>
              <a:t> </a:t>
            </a:r>
            <a:r>
              <a:rPr lang="en-US" dirty="0"/>
              <a:t>keeps </a:t>
            </a:r>
            <a:r>
              <a:rPr lang="en-US" dirty="0" smtClean="0"/>
              <a:t>the element </a:t>
            </a:r>
            <a:r>
              <a:rPr lang="en-US" dirty="0"/>
              <a:t>in the document </a:t>
            </a:r>
            <a:r>
              <a:rPr lang="en-US" dirty="0" smtClean="0"/>
              <a:t>flow but hides it </a:t>
            </a:r>
            <a:r>
              <a:rPr lang="en-US" dirty="0" smtClean="0">
                <a:hlinkClick r:id="rId2"/>
              </a:rPr>
              <a:t>http</a:t>
            </a:r>
            <a:r>
              <a:rPr lang="en-US" dirty="0">
                <a:hlinkClick r:id="rId2"/>
              </a:rPr>
              <a:t>://www.w3schools.com/css/</a:t>
            </a:r>
            <a:r>
              <a:rPr lang="en-US" dirty="0" smtClean="0">
                <a:hlinkClick r:id="rId2"/>
              </a:rPr>
              <a:t>css_display_visibility.asp</a:t>
            </a:r>
            <a:endParaRPr lang="en-US" dirty="0" smtClean="0"/>
          </a:p>
          <a:p>
            <a:endParaRPr lang="en-US" dirty="0"/>
          </a:p>
        </p:txBody>
      </p:sp>
    </p:spTree>
    <p:extLst>
      <p:ext uri="{BB962C8B-B14F-4D97-AF65-F5344CB8AC3E}">
        <p14:creationId xmlns:p14="http://schemas.microsoft.com/office/powerpoint/2010/main" val="20545812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Natural Document Flow</a:t>
            </a:r>
            <a:br>
              <a:rPr lang="en-US" dirty="0" smtClean="0"/>
            </a:br>
            <a:endParaRPr lang="en-US" dirty="0"/>
          </a:p>
        </p:txBody>
      </p:sp>
      <p:sp>
        <p:nvSpPr>
          <p:cNvPr id="3" name="Content Placeholder 2"/>
          <p:cNvSpPr>
            <a:spLocks noGrp="1"/>
          </p:cNvSpPr>
          <p:nvPr>
            <p:ph idx="1"/>
          </p:nvPr>
        </p:nvSpPr>
        <p:spPr/>
        <p:txBody>
          <a:bodyPr/>
          <a:lstStyle/>
          <a:p>
            <a:r>
              <a:rPr lang="en-US" dirty="0" smtClean="0"/>
              <a:t>Resets</a:t>
            </a:r>
          </a:p>
          <a:p>
            <a:r>
              <a:rPr lang="en-US" dirty="0" smtClean="0"/>
              <a:t>Floats and clearing them</a:t>
            </a:r>
          </a:p>
          <a:p>
            <a:r>
              <a:rPr lang="en-US" dirty="0" smtClean="0"/>
              <a:t>Float left example</a:t>
            </a:r>
          </a:p>
          <a:p>
            <a:r>
              <a:rPr lang="en-US" dirty="0" smtClean="0"/>
              <a:t>Float right example</a:t>
            </a:r>
          </a:p>
          <a:p>
            <a:r>
              <a:rPr lang="en-US" dirty="0" smtClean="0"/>
              <a:t>Clear float example</a:t>
            </a:r>
            <a:endParaRPr lang="en-US" dirty="0"/>
          </a:p>
        </p:txBody>
      </p:sp>
    </p:spTree>
    <p:extLst>
      <p:ext uri="{BB962C8B-B14F-4D97-AF65-F5344CB8AC3E}">
        <p14:creationId xmlns:p14="http://schemas.microsoft.com/office/powerpoint/2010/main" val="41295061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CSS3 Animation	</a:t>
            </a:r>
            <a:endParaRPr lang="en-US" dirty="0"/>
          </a:p>
        </p:txBody>
      </p:sp>
      <p:sp>
        <p:nvSpPr>
          <p:cNvPr id="3" name="Subtitle 2"/>
          <p:cNvSpPr>
            <a:spLocks noGrp="1"/>
          </p:cNvSpPr>
          <p:nvPr>
            <p:ph type="subTitle" idx="1"/>
          </p:nvPr>
        </p:nvSpPr>
        <p:spPr/>
        <p:txBody>
          <a:bodyPr/>
          <a:lstStyle/>
          <a:p>
            <a:r>
              <a:rPr lang="en-US" dirty="0" smtClean="0"/>
              <a:t>with Transitions and Transforms</a:t>
            </a:r>
            <a:endParaRPr lang="en-US" dirty="0"/>
          </a:p>
        </p:txBody>
      </p:sp>
    </p:spTree>
    <p:extLst>
      <p:ext uri="{BB962C8B-B14F-4D97-AF65-F5344CB8AC3E}">
        <p14:creationId xmlns:p14="http://schemas.microsoft.com/office/powerpoint/2010/main" val="22813117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CSS3 Animation	</a:t>
            </a:r>
            <a:endParaRPr lang="en-US" dirty="0"/>
          </a:p>
        </p:txBody>
      </p:sp>
      <p:sp>
        <p:nvSpPr>
          <p:cNvPr id="3" name="Content Placeholder 2"/>
          <p:cNvSpPr>
            <a:spLocks noGrp="1"/>
          </p:cNvSpPr>
          <p:nvPr>
            <p:ph idx="1"/>
          </p:nvPr>
        </p:nvSpPr>
        <p:spPr/>
        <p:txBody>
          <a:bodyPr/>
          <a:lstStyle/>
          <a:p>
            <a:r>
              <a:rPr lang="en-US" dirty="0" smtClean="0"/>
              <a:t>No Plugin required</a:t>
            </a:r>
          </a:p>
          <a:p>
            <a:r>
              <a:rPr lang="en-US" dirty="0" smtClean="0"/>
              <a:t>Hardware Acceleration means </a:t>
            </a:r>
            <a:r>
              <a:rPr lang="en-US" dirty="0" err="1" smtClean="0"/>
              <a:t>smoooooth</a:t>
            </a:r>
            <a:r>
              <a:rPr lang="en-US" dirty="0" smtClean="0"/>
              <a:t> animation – </a:t>
            </a:r>
            <a:r>
              <a:rPr lang="en-US" dirty="0" err="1" smtClean="0"/>
              <a:t>Webkit</a:t>
            </a:r>
            <a:r>
              <a:rPr lang="en-US" dirty="0" smtClean="0"/>
              <a:t> (Chrome, Safari, </a:t>
            </a:r>
            <a:r>
              <a:rPr lang="en-US" dirty="0" err="1" smtClean="0"/>
              <a:t>iOS</a:t>
            </a:r>
            <a:r>
              <a:rPr lang="en-US" dirty="0" smtClean="0"/>
              <a:t>) offload many transitions and transforms on to the GPU. </a:t>
            </a:r>
            <a:r>
              <a:rPr lang="en-US" dirty="0"/>
              <a:t>O</a:t>
            </a:r>
            <a:r>
              <a:rPr lang="en-US" dirty="0" smtClean="0"/>
              <a:t>ther browsers are likely to follow suit in the near future.</a:t>
            </a:r>
          </a:p>
          <a:p>
            <a:r>
              <a:rPr lang="en-US" dirty="0" smtClean="0"/>
              <a:t>Support Open Standards!</a:t>
            </a:r>
          </a:p>
          <a:p>
            <a:r>
              <a:rPr lang="en-US" dirty="0" smtClean="0"/>
              <a:t>Simpler code, smaller/less files</a:t>
            </a:r>
          </a:p>
        </p:txBody>
      </p:sp>
    </p:spTree>
    <p:extLst>
      <p:ext uri="{BB962C8B-B14F-4D97-AF65-F5344CB8AC3E}">
        <p14:creationId xmlns:p14="http://schemas.microsoft.com/office/powerpoint/2010/main" val="8365626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Transition vs. a Transform??</a:t>
            </a:r>
            <a:endParaRPr lang="en-US" dirty="0"/>
          </a:p>
        </p:txBody>
      </p:sp>
      <p:sp>
        <p:nvSpPr>
          <p:cNvPr id="3" name="Content Placeholder 2"/>
          <p:cNvSpPr>
            <a:spLocks noGrp="1"/>
          </p:cNvSpPr>
          <p:nvPr>
            <p:ph idx="1"/>
          </p:nvPr>
        </p:nvSpPr>
        <p:spPr/>
        <p:txBody>
          <a:bodyPr/>
          <a:lstStyle/>
          <a:p>
            <a:r>
              <a:rPr lang="en-US" dirty="0" smtClean="0"/>
              <a:t>Transition animates the state of a property or set of properties form one value to the other.</a:t>
            </a:r>
          </a:p>
          <a:p>
            <a:r>
              <a:rPr lang="en-US" dirty="0" smtClean="0"/>
              <a:t>Transform is a geometric manipulation in 2 or 3 dimensions, of a set of </a:t>
            </a:r>
            <a:r>
              <a:rPr lang="en-US" dirty="0" err="1" smtClean="0"/>
              <a:t>css</a:t>
            </a:r>
            <a:r>
              <a:rPr lang="en-US" dirty="0" smtClean="0"/>
              <a:t> values.</a:t>
            </a:r>
            <a:endParaRPr lang="en-US" dirty="0"/>
          </a:p>
        </p:txBody>
      </p:sp>
    </p:spTree>
    <p:extLst>
      <p:ext uri="{BB962C8B-B14F-4D97-AF65-F5344CB8AC3E}">
        <p14:creationId xmlns:p14="http://schemas.microsoft.com/office/powerpoint/2010/main" val="192253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a:t>
            </a:r>
            <a:endParaRPr lang="en-US" dirty="0"/>
          </a:p>
        </p:txBody>
      </p:sp>
      <p:sp>
        <p:nvSpPr>
          <p:cNvPr id="3" name="Content Placeholder 2"/>
          <p:cNvSpPr>
            <a:spLocks noGrp="1"/>
          </p:cNvSpPr>
          <p:nvPr>
            <p:ph idx="1"/>
          </p:nvPr>
        </p:nvSpPr>
        <p:spPr/>
        <p:txBody>
          <a:bodyPr/>
          <a:lstStyle/>
          <a:p>
            <a:r>
              <a:rPr lang="en-US" dirty="0" smtClean="0"/>
              <a:t>Adds an effect when changing a property value or set of values</a:t>
            </a:r>
          </a:p>
          <a:p>
            <a:r>
              <a:rPr lang="en-US" dirty="0" smtClean="0"/>
              <a:t>Pass property to transition, length of transition, type of transition </a:t>
            </a:r>
            <a:r>
              <a:rPr lang="en-US" dirty="0" err="1" smtClean="0"/>
              <a:t>ie</a:t>
            </a:r>
            <a:r>
              <a:rPr lang="en-US" dirty="0" smtClean="0"/>
              <a:t>:</a:t>
            </a:r>
          </a:p>
          <a:p>
            <a:endParaRPr lang="en-US" dirty="0"/>
          </a:p>
          <a:p>
            <a:endParaRPr lang="en-US" dirty="0" smtClean="0"/>
          </a:p>
          <a:p>
            <a:r>
              <a:rPr lang="en-US" dirty="0">
                <a:hlinkClick r:id="rId2"/>
              </a:rPr>
              <a:t>http://css3.bradshawenterprises.com/</a:t>
            </a:r>
            <a:r>
              <a:rPr lang="en-US" dirty="0" smtClean="0">
                <a:hlinkClick r:id="rId2"/>
              </a:rPr>
              <a:t>transitions</a:t>
            </a:r>
            <a:endParaRPr lang="en-US" dirty="0" smtClean="0"/>
          </a:p>
          <a:p>
            <a:endParaRPr lang="en-US" dirty="0"/>
          </a:p>
        </p:txBody>
      </p:sp>
    </p:spTree>
    <p:extLst>
      <p:ext uri="{BB962C8B-B14F-4D97-AF65-F5344CB8AC3E}">
        <p14:creationId xmlns:p14="http://schemas.microsoft.com/office/powerpoint/2010/main" val="5419234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 – welcome to the golden age of frontend!</a:t>
            </a:r>
            <a:endParaRPr lang="en-US" dirty="0"/>
          </a:p>
        </p:txBody>
      </p:sp>
      <p:sp>
        <p:nvSpPr>
          <p:cNvPr id="3" name="Content Placeholder 2"/>
          <p:cNvSpPr>
            <a:spLocks noGrp="1"/>
          </p:cNvSpPr>
          <p:nvPr>
            <p:ph idx="1"/>
          </p:nvPr>
        </p:nvSpPr>
        <p:spPr/>
        <p:txBody>
          <a:bodyPr/>
          <a:lstStyle/>
          <a:p>
            <a:r>
              <a:rPr lang="en-US" dirty="0" smtClean="0"/>
              <a:t>Exciting time to be in frontend development.</a:t>
            </a:r>
          </a:p>
          <a:p>
            <a:r>
              <a:rPr lang="en-US" dirty="0" smtClean="0"/>
              <a:t>Older browsers are falling below minimum usage percentages to support</a:t>
            </a:r>
          </a:p>
          <a:p>
            <a:r>
              <a:rPr lang="en-US" dirty="0" smtClean="0"/>
              <a:t>New generation of mobile devices are coming on the market </a:t>
            </a:r>
            <a:r>
              <a:rPr lang="en-US" dirty="0" err="1" smtClean="0"/>
              <a:t>equiped</a:t>
            </a:r>
            <a:r>
              <a:rPr lang="en-US" dirty="0" smtClean="0"/>
              <a:t> with browsers that support the most modern web standards</a:t>
            </a:r>
          </a:p>
          <a:p>
            <a:r>
              <a:rPr lang="en-US" dirty="0" smtClean="0"/>
              <a:t>The stage is set for taking full advantage of HTML5, css3 </a:t>
            </a:r>
          </a:p>
        </p:txBody>
      </p:sp>
    </p:spTree>
    <p:extLst>
      <p:ext uri="{BB962C8B-B14F-4D97-AF65-F5344CB8AC3E}">
        <p14:creationId xmlns:p14="http://schemas.microsoft.com/office/powerpoint/2010/main" val="67354441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
            </a:r>
            <a:endParaRPr lang="en-US" dirty="0"/>
          </a:p>
        </p:txBody>
      </p:sp>
      <p:sp>
        <p:nvSpPr>
          <p:cNvPr id="3" name="Content Placeholder 2"/>
          <p:cNvSpPr>
            <a:spLocks noGrp="1"/>
          </p:cNvSpPr>
          <p:nvPr>
            <p:ph idx="1"/>
          </p:nvPr>
        </p:nvSpPr>
        <p:spPr/>
        <p:txBody>
          <a:bodyPr/>
          <a:lstStyle/>
          <a:p>
            <a:r>
              <a:rPr lang="en-US" dirty="0"/>
              <a:t> transform property applies a 2D or 3D transformation to an element. This property allows you to rotate, scale, move, skew, etc., elements</a:t>
            </a:r>
            <a:r>
              <a:rPr lang="en-US" dirty="0" smtClean="0"/>
              <a:t>.</a:t>
            </a:r>
          </a:p>
          <a:p>
            <a:r>
              <a:rPr lang="en-US" dirty="0" smtClean="0"/>
              <a:t>Transform is implemented cross-browser via </a:t>
            </a:r>
            <a:r>
              <a:rPr lang="en-US" dirty="0" err="1" smtClean="0"/>
              <a:t>webkit</a:t>
            </a:r>
            <a:r>
              <a:rPr lang="en-US" dirty="0" smtClean="0"/>
              <a:t>-transform, </a:t>
            </a:r>
            <a:r>
              <a:rPr lang="en-US" dirty="0" err="1" smtClean="0"/>
              <a:t>moz</a:t>
            </a:r>
            <a:r>
              <a:rPr lang="en-US" dirty="0" smtClean="0"/>
              <a:t>-transform, o-transform, </a:t>
            </a:r>
            <a:r>
              <a:rPr lang="en-US" dirty="0" err="1" smtClean="0"/>
              <a:t>ms</a:t>
            </a:r>
            <a:r>
              <a:rPr lang="en-US" dirty="0" smtClean="0"/>
              <a:t>-transform</a:t>
            </a:r>
            <a:endParaRPr lang="en-US" dirty="0"/>
          </a:p>
        </p:txBody>
      </p:sp>
    </p:spTree>
    <p:extLst>
      <p:ext uri="{BB962C8B-B14F-4D97-AF65-F5344CB8AC3E}">
        <p14:creationId xmlns:p14="http://schemas.microsoft.com/office/powerpoint/2010/main" val="18006208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 Properties</a:t>
            </a:r>
            <a:br>
              <a:rPr lang="en-US" dirty="0" smtClean="0"/>
            </a:br>
            <a:r>
              <a:rPr lang="en-US" dirty="0"/>
              <a:t>	</a:t>
            </a:r>
          </a:p>
        </p:txBody>
      </p:sp>
      <p:sp>
        <p:nvSpPr>
          <p:cNvPr id="4" name="Text Placeholder 3"/>
          <p:cNvSpPr>
            <a:spLocks noGrp="1"/>
          </p:cNvSpPr>
          <p:nvPr>
            <p:ph type="body" idx="1"/>
          </p:nvPr>
        </p:nvSpPr>
        <p:spPr/>
        <p:txBody>
          <a:bodyPr/>
          <a:lstStyle/>
          <a:p>
            <a:r>
              <a:rPr lang="en-US" dirty="0" smtClean="0"/>
              <a:t>Transform Origin</a:t>
            </a:r>
            <a:endParaRPr lang="en-US" dirty="0"/>
          </a:p>
        </p:txBody>
      </p:sp>
      <p:sp>
        <p:nvSpPr>
          <p:cNvPr id="3" name="Content Placeholder 2"/>
          <p:cNvSpPr>
            <a:spLocks noGrp="1"/>
          </p:cNvSpPr>
          <p:nvPr>
            <p:ph sz="half" idx="2"/>
          </p:nvPr>
        </p:nvSpPr>
        <p:spPr/>
        <p:txBody>
          <a:bodyPr/>
          <a:lstStyle/>
          <a:p>
            <a:r>
              <a:rPr lang="en-US" dirty="0" smtClean="0"/>
              <a:t>X origin</a:t>
            </a:r>
            <a:endParaRPr lang="en-US" dirty="0"/>
          </a:p>
          <a:p>
            <a:r>
              <a:rPr lang="en-US" dirty="0" smtClean="0"/>
              <a:t>Y origin</a:t>
            </a:r>
            <a:endParaRPr lang="en-US" dirty="0"/>
          </a:p>
          <a:p>
            <a:pPr marL="0" indent="0">
              <a:buNone/>
            </a:pPr>
            <a:endParaRPr lang="en-US" dirty="0" smtClean="0"/>
          </a:p>
        </p:txBody>
      </p:sp>
      <p:sp>
        <p:nvSpPr>
          <p:cNvPr id="5" name="Text Placeholder 4"/>
          <p:cNvSpPr>
            <a:spLocks noGrp="1"/>
          </p:cNvSpPr>
          <p:nvPr>
            <p:ph type="body" sz="quarter" idx="3"/>
          </p:nvPr>
        </p:nvSpPr>
        <p:spPr/>
        <p:txBody>
          <a:bodyPr/>
          <a:lstStyle/>
          <a:p>
            <a:r>
              <a:rPr lang="en-US" dirty="0" smtClean="0"/>
              <a:t>Animation </a:t>
            </a:r>
            <a:endParaRPr lang="en-US" dirty="0"/>
          </a:p>
        </p:txBody>
      </p:sp>
      <p:sp>
        <p:nvSpPr>
          <p:cNvPr id="6" name="Content Placeholder 5"/>
          <p:cNvSpPr>
            <a:spLocks noGrp="1"/>
          </p:cNvSpPr>
          <p:nvPr>
            <p:ph sz="quarter" idx="4"/>
          </p:nvPr>
        </p:nvSpPr>
        <p:spPr/>
        <p:txBody>
          <a:bodyPr/>
          <a:lstStyle/>
          <a:p>
            <a:r>
              <a:rPr lang="en-US" dirty="0" smtClean="0"/>
              <a:t>Duration</a:t>
            </a:r>
          </a:p>
          <a:p>
            <a:r>
              <a:rPr lang="en-US" dirty="0" smtClean="0"/>
              <a:t>Timing-function</a:t>
            </a:r>
            <a:endParaRPr lang="en-US" dirty="0"/>
          </a:p>
        </p:txBody>
      </p:sp>
    </p:spTree>
    <p:extLst>
      <p:ext uri="{BB962C8B-B14F-4D97-AF65-F5344CB8AC3E}">
        <p14:creationId xmlns:p14="http://schemas.microsoft.com/office/powerpoint/2010/main" val="202465494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Transform Properties	</a:t>
            </a:r>
            <a:endParaRPr lang="en-US" dirty="0"/>
          </a:p>
        </p:txBody>
      </p:sp>
      <p:sp>
        <p:nvSpPr>
          <p:cNvPr id="3" name="Content Placeholder 2"/>
          <p:cNvSpPr>
            <a:spLocks noGrp="1"/>
          </p:cNvSpPr>
          <p:nvPr>
            <p:ph idx="1"/>
          </p:nvPr>
        </p:nvSpPr>
        <p:spPr/>
        <p:txBody>
          <a:bodyPr/>
          <a:lstStyle/>
          <a:p>
            <a:r>
              <a:rPr lang="en-US" dirty="0" smtClean="0"/>
              <a:t>Scale</a:t>
            </a:r>
          </a:p>
          <a:p>
            <a:r>
              <a:rPr lang="en-US" dirty="0" smtClean="0"/>
              <a:t>Rotate</a:t>
            </a:r>
          </a:p>
          <a:p>
            <a:r>
              <a:rPr lang="en-US" dirty="0" err="1" smtClean="0"/>
              <a:t>TranslateX</a:t>
            </a:r>
            <a:endParaRPr lang="en-US" dirty="0" smtClean="0"/>
          </a:p>
          <a:p>
            <a:r>
              <a:rPr lang="en-US" dirty="0" err="1" smtClean="0"/>
              <a:t>TranslateY</a:t>
            </a:r>
            <a:endParaRPr lang="en-US" dirty="0" smtClean="0"/>
          </a:p>
          <a:p>
            <a:r>
              <a:rPr lang="en-US" dirty="0" err="1" smtClean="0"/>
              <a:t>skewX</a:t>
            </a:r>
            <a:endParaRPr lang="en-US" dirty="0" smtClean="0"/>
          </a:p>
          <a:p>
            <a:r>
              <a:rPr lang="en-US" dirty="0" err="1" smtClean="0"/>
              <a:t>skewY</a:t>
            </a:r>
            <a:endParaRPr lang="en-US" dirty="0" smtClean="0"/>
          </a:p>
          <a:p>
            <a:endParaRPr lang="en-US" dirty="0"/>
          </a:p>
        </p:txBody>
      </p:sp>
    </p:spTree>
    <p:extLst>
      <p:ext uri="{BB962C8B-B14F-4D97-AF65-F5344CB8AC3E}">
        <p14:creationId xmlns:p14="http://schemas.microsoft.com/office/powerpoint/2010/main" val="196221252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Transform Properties</a:t>
            </a:r>
            <a:endParaRPr lang="en-US" dirty="0"/>
          </a:p>
        </p:txBody>
      </p:sp>
      <p:sp>
        <p:nvSpPr>
          <p:cNvPr id="3" name="Content Placeholder 2"/>
          <p:cNvSpPr>
            <a:spLocks noGrp="1"/>
          </p:cNvSpPr>
          <p:nvPr>
            <p:ph idx="1"/>
          </p:nvPr>
        </p:nvSpPr>
        <p:spPr/>
        <p:txBody>
          <a:bodyPr/>
          <a:lstStyle/>
          <a:p>
            <a:r>
              <a:rPr lang="en-US" dirty="0" smtClean="0"/>
              <a:t>Scale</a:t>
            </a:r>
          </a:p>
          <a:p>
            <a:r>
              <a:rPr lang="en-US" dirty="0" smtClean="0"/>
              <a:t>Rotate</a:t>
            </a:r>
          </a:p>
          <a:p>
            <a:r>
              <a:rPr lang="en-US" dirty="0" smtClean="0"/>
              <a:t>Translate</a:t>
            </a:r>
          </a:p>
          <a:p>
            <a:r>
              <a:rPr lang="en-US" dirty="0" smtClean="0"/>
              <a:t>Perspective</a:t>
            </a:r>
          </a:p>
          <a:p>
            <a:r>
              <a:rPr lang="en-US" dirty="0" smtClean="0"/>
              <a:t>Perspective origin X</a:t>
            </a:r>
          </a:p>
          <a:p>
            <a:r>
              <a:rPr lang="en-US" dirty="0" smtClean="0"/>
              <a:t>Perspective origin Y</a:t>
            </a:r>
          </a:p>
          <a:p>
            <a:endParaRPr lang="en-US" dirty="0"/>
          </a:p>
        </p:txBody>
      </p:sp>
    </p:spTree>
    <p:extLst>
      <p:ext uri="{BB962C8B-B14F-4D97-AF65-F5344CB8AC3E}">
        <p14:creationId xmlns:p14="http://schemas.microsoft.com/office/powerpoint/2010/main" val="853443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Pseudo-selectors	</a:t>
            </a:r>
            <a:endParaRPr lang="en-US" dirty="0"/>
          </a:p>
        </p:txBody>
      </p:sp>
      <p:sp>
        <p:nvSpPr>
          <p:cNvPr id="3" name="Content Placeholder 2"/>
          <p:cNvSpPr>
            <a:spLocks noGrp="1"/>
          </p:cNvSpPr>
          <p:nvPr>
            <p:ph idx="1"/>
          </p:nvPr>
        </p:nvSpPr>
        <p:spPr/>
        <p:txBody>
          <a:bodyPr/>
          <a:lstStyle/>
          <a:p>
            <a:r>
              <a:rPr lang="en-US" dirty="0" smtClean="0"/>
              <a:t>:hover</a:t>
            </a:r>
          </a:p>
          <a:p>
            <a:r>
              <a:rPr lang="en-US" dirty="0"/>
              <a:t>:</a:t>
            </a:r>
            <a:r>
              <a:rPr lang="en-US" dirty="0" smtClean="0"/>
              <a:t>before</a:t>
            </a:r>
          </a:p>
          <a:p>
            <a:r>
              <a:rPr lang="en-US" dirty="0"/>
              <a:t>:</a:t>
            </a:r>
            <a:r>
              <a:rPr lang="en-US" dirty="0" smtClean="0"/>
              <a:t>after</a:t>
            </a:r>
          </a:p>
          <a:p>
            <a:r>
              <a:rPr lang="en-US" dirty="0"/>
              <a:t>:nth-child</a:t>
            </a:r>
          </a:p>
        </p:txBody>
      </p:sp>
    </p:spTree>
    <p:extLst>
      <p:ext uri="{BB962C8B-B14F-4D97-AF65-F5344CB8AC3E}">
        <p14:creationId xmlns:p14="http://schemas.microsoft.com/office/powerpoint/2010/main" val="51921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Nth-child</a:t>
            </a:r>
            <a:endParaRPr lang="en-US" dirty="0"/>
          </a:p>
        </p:txBody>
      </p:sp>
      <p:sp>
        <p:nvSpPr>
          <p:cNvPr id="3" name="Content Placeholder 2"/>
          <p:cNvSpPr>
            <a:spLocks noGrp="1"/>
          </p:cNvSpPr>
          <p:nvPr>
            <p:ph idx="1"/>
          </p:nvPr>
        </p:nvSpPr>
        <p:spPr/>
        <p:txBody>
          <a:bodyPr/>
          <a:lstStyle/>
          <a:p>
            <a:r>
              <a:rPr lang="en-US" dirty="0" smtClean="0"/>
              <a:t>Can be used to add zebra-stripe styling to tables for instance</a:t>
            </a:r>
            <a:endParaRPr lang="en-US" dirty="0"/>
          </a:p>
        </p:txBody>
      </p:sp>
    </p:spTree>
    <p:extLst>
      <p:ext uri="{BB962C8B-B14F-4D97-AF65-F5344CB8AC3E}">
        <p14:creationId xmlns:p14="http://schemas.microsoft.com/office/powerpoint/2010/main" val="2894857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Best Practices</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Rely on natural document flow as much as possible </a:t>
            </a:r>
            <a:r>
              <a:rPr lang="en-US" dirty="0" err="1" smtClean="0"/>
              <a:t>ie</a:t>
            </a:r>
            <a:r>
              <a:rPr lang="en-US" dirty="0" smtClean="0"/>
              <a:t> – save absolute positioning for last resort.</a:t>
            </a:r>
          </a:p>
          <a:p>
            <a:r>
              <a:rPr lang="en-US" dirty="0" smtClean="0"/>
              <a:t>Use floats and margins before positioning</a:t>
            </a:r>
          </a:p>
          <a:p>
            <a:r>
              <a:rPr lang="en-US" dirty="0" smtClean="0"/>
              <a:t>Research box layout techniques (there are well documented tricks for common layouts)</a:t>
            </a:r>
          </a:p>
          <a:p>
            <a:r>
              <a:rPr lang="en-US" dirty="0" smtClean="0"/>
              <a:t>For multiple states, use parent class and </a:t>
            </a:r>
            <a:r>
              <a:rPr lang="en-US" dirty="0" err="1" smtClean="0"/>
              <a:t>inheritence</a:t>
            </a:r>
            <a:r>
              <a:rPr lang="en-US" dirty="0" smtClean="0"/>
              <a:t> to build your layouts for different states</a:t>
            </a:r>
          </a:p>
          <a:p>
            <a:r>
              <a:rPr lang="en-US" dirty="0" smtClean="0"/>
              <a:t>Structure your </a:t>
            </a:r>
            <a:r>
              <a:rPr lang="en-US" dirty="0" err="1" smtClean="0"/>
              <a:t>css</a:t>
            </a:r>
            <a:r>
              <a:rPr lang="en-US" dirty="0" smtClean="0"/>
              <a:t>, place rules in a specific order </a:t>
            </a:r>
            <a:r>
              <a:rPr lang="en-US" dirty="0" smtClean="0">
                <a:hlinkClick r:id="rId2"/>
              </a:rPr>
              <a:t>https</a:t>
            </a:r>
            <a:r>
              <a:rPr lang="en-US" dirty="0">
                <a:hlinkClick r:id="rId2"/>
              </a:rPr>
              <a:t>://github.com/necolas/idiomatic-</a:t>
            </a:r>
            <a:r>
              <a:rPr lang="en-US" dirty="0" smtClean="0">
                <a:hlinkClick r:id="rId2"/>
              </a:rPr>
              <a:t>css</a:t>
            </a:r>
            <a:endParaRPr lang="en-US" dirty="0" smtClean="0"/>
          </a:p>
          <a:p>
            <a:pPr marL="0" indent="0">
              <a:buNone/>
            </a:pPr>
            <a:endParaRPr lang="en-US" dirty="0" smtClean="0"/>
          </a:p>
          <a:p>
            <a:r>
              <a:rPr lang="en-US" dirty="0" smtClean="0"/>
              <a:t>Use a </a:t>
            </a:r>
            <a:r>
              <a:rPr lang="en-US" dirty="0" err="1" smtClean="0"/>
              <a:t>css</a:t>
            </a:r>
            <a:r>
              <a:rPr lang="en-US" dirty="0" smtClean="0"/>
              <a:t> compiler like LESS CSS</a:t>
            </a:r>
          </a:p>
        </p:txBody>
      </p:sp>
    </p:spTree>
    <p:extLst>
      <p:ext uri="{BB962C8B-B14F-4D97-AF65-F5344CB8AC3E}">
        <p14:creationId xmlns:p14="http://schemas.microsoft.com/office/powerpoint/2010/main" val="4172415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LESS CSS rocks. </a:t>
            </a:r>
            <a:br>
              <a:rPr lang="en-US" dirty="0" smtClean="0"/>
            </a:br>
            <a:r>
              <a:rPr lang="en-US" dirty="0" smtClean="0"/>
              <a:t>It allows you to:</a:t>
            </a:r>
            <a:endParaRPr lang="en-US" dirty="0"/>
          </a:p>
        </p:txBody>
      </p:sp>
      <p:sp>
        <p:nvSpPr>
          <p:cNvPr id="3" name="Content Placeholder 2"/>
          <p:cNvSpPr>
            <a:spLocks noGrp="1"/>
          </p:cNvSpPr>
          <p:nvPr>
            <p:ph idx="1"/>
          </p:nvPr>
        </p:nvSpPr>
        <p:spPr/>
        <p:txBody>
          <a:bodyPr>
            <a:normAutofit/>
          </a:bodyPr>
          <a:lstStyle/>
          <a:p>
            <a:r>
              <a:rPr lang="en-US" dirty="0" smtClean="0"/>
              <a:t>Set and re-use variables</a:t>
            </a:r>
            <a:endParaRPr lang="en-US" dirty="0"/>
          </a:p>
          <a:p>
            <a:r>
              <a:rPr lang="en-US" dirty="0" smtClean="0"/>
              <a:t>use classes within other classes</a:t>
            </a:r>
          </a:p>
          <a:p>
            <a:r>
              <a:rPr lang="en-US" dirty="0" smtClean="0"/>
              <a:t>nest declaration blocks, so you  can think about your </a:t>
            </a:r>
            <a:r>
              <a:rPr lang="en-US" dirty="0" err="1" smtClean="0"/>
              <a:t>css</a:t>
            </a:r>
            <a:r>
              <a:rPr lang="en-US" dirty="0" smtClean="0"/>
              <a:t> the way you think about your Markup</a:t>
            </a:r>
          </a:p>
          <a:p>
            <a:r>
              <a:rPr lang="en-US" dirty="0" smtClean="0"/>
              <a:t>perform </a:t>
            </a:r>
            <a:r>
              <a:rPr lang="en-US" dirty="0"/>
              <a:t>color </a:t>
            </a:r>
            <a:r>
              <a:rPr lang="en-US" dirty="0" smtClean="0"/>
              <a:t>math</a:t>
            </a:r>
            <a:endParaRPr lang="en-US" dirty="0"/>
          </a:p>
          <a:p>
            <a:r>
              <a:rPr lang="en-US" dirty="0" smtClean="0"/>
              <a:t>Use the function-like “parametric </a:t>
            </a:r>
            <a:r>
              <a:rPr lang="en-US" dirty="0" err="1" smtClean="0"/>
              <a:t>mixins</a:t>
            </a:r>
            <a:r>
              <a:rPr lang="en-US" dirty="0" smtClean="0"/>
              <a:t>”</a:t>
            </a:r>
          </a:p>
        </p:txBody>
      </p:sp>
    </p:spTree>
    <p:extLst>
      <p:ext uri="{BB962C8B-B14F-4D97-AF65-F5344CB8AC3E}">
        <p14:creationId xmlns:p14="http://schemas.microsoft.com/office/powerpoint/2010/main" val="2518402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DESIGN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Mobile-First</a:t>
            </a:r>
          </a:p>
          <a:p>
            <a:r>
              <a:rPr lang="en-US" dirty="0" smtClean="0"/>
              <a:t>Use media queries to import </a:t>
            </a:r>
            <a:r>
              <a:rPr lang="en-US" dirty="0" err="1" smtClean="0"/>
              <a:t>css</a:t>
            </a:r>
            <a:r>
              <a:rPr lang="en-US" dirty="0" smtClean="0"/>
              <a:t> files based on device width</a:t>
            </a:r>
          </a:p>
          <a:p>
            <a:r>
              <a:rPr lang="en-US" dirty="0" smtClean="0"/>
              <a:t>Override default mobile styles with desktop styles</a:t>
            </a:r>
          </a:p>
          <a:p>
            <a:r>
              <a:rPr lang="en-US" dirty="0" smtClean="0"/>
              <a:t>Use percentages and ems where possible for a liquid layout with breakpoints where necessary to support different devices.</a:t>
            </a:r>
          </a:p>
          <a:p>
            <a:r>
              <a:rPr lang="en-US" dirty="0" smtClean="0"/>
              <a:t>Use a fluid grid</a:t>
            </a:r>
          </a:p>
          <a:p>
            <a:r>
              <a:rPr lang="en-US" dirty="0" smtClean="0">
                <a:hlinkClick r:id="rId2"/>
              </a:rPr>
              <a:t>http</a:t>
            </a:r>
            <a:r>
              <a:rPr lang="en-US" dirty="0">
                <a:hlinkClick r:id="rId2"/>
              </a:rPr>
              <a:t>://www.adamhaley.com/responsive-web-</a:t>
            </a:r>
            <a:r>
              <a:rPr lang="en-US" dirty="0" smtClean="0">
                <a:hlinkClick r:id="rId2"/>
              </a:rPr>
              <a:t>design.pdf</a:t>
            </a:r>
            <a:r>
              <a:rPr lang="en-US" dirty="0" smtClean="0"/>
              <a:t> A Book </a:t>
            </a:r>
            <a:r>
              <a:rPr lang="en-US" dirty="0" err="1" smtClean="0"/>
              <a:t>Apart’s</a:t>
            </a:r>
            <a:r>
              <a:rPr lang="en-US" dirty="0" smtClean="0"/>
              <a:t> “Responsive Web Design”</a:t>
            </a:r>
          </a:p>
          <a:p>
            <a:endParaRPr lang="en-US" dirty="0" smtClean="0"/>
          </a:p>
          <a:p>
            <a:endParaRPr lang="en-US" dirty="0"/>
          </a:p>
        </p:txBody>
      </p:sp>
    </p:spTree>
    <p:extLst>
      <p:ext uri="{BB962C8B-B14F-4D97-AF65-F5344CB8AC3E}">
        <p14:creationId xmlns:p14="http://schemas.microsoft.com/office/powerpoint/2010/main" val="2577754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Javascript</a:t>
            </a:r>
            <a:r>
              <a:rPr lang="en-US" dirty="0" smtClean="0"/>
              <a:t> On The Frontend</a:t>
            </a:r>
            <a:endParaRPr lang="en-US" dirty="0"/>
          </a:p>
        </p:txBody>
      </p:sp>
      <p:sp>
        <p:nvSpPr>
          <p:cNvPr id="3" name="Subtitle 2"/>
          <p:cNvSpPr>
            <a:spLocks noGrp="1"/>
          </p:cNvSpPr>
          <p:nvPr>
            <p:ph type="subTitle" idx="1"/>
          </p:nvPr>
        </p:nvSpPr>
        <p:spPr/>
        <p:txBody>
          <a:bodyPr/>
          <a:lstStyle/>
          <a:p>
            <a:r>
              <a:rPr lang="en-US" dirty="0" smtClean="0"/>
              <a:t>Some Techniques and Best practices </a:t>
            </a:r>
            <a:endParaRPr lang="en-US" dirty="0"/>
          </a:p>
        </p:txBody>
      </p:sp>
    </p:spTree>
    <p:extLst>
      <p:ext uri="{BB962C8B-B14F-4D97-AF65-F5344CB8AC3E}">
        <p14:creationId xmlns:p14="http://schemas.microsoft.com/office/powerpoint/2010/main" val="171682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a:t>
            </a:r>
            <a:endParaRPr lang="en-US" dirty="0"/>
          </a:p>
        </p:txBody>
      </p:sp>
      <p:sp>
        <p:nvSpPr>
          <p:cNvPr id="3" name="Content Placeholder 2"/>
          <p:cNvSpPr>
            <a:spLocks noGrp="1"/>
          </p:cNvSpPr>
          <p:nvPr>
            <p:ph idx="1"/>
          </p:nvPr>
        </p:nvSpPr>
        <p:spPr/>
        <p:txBody>
          <a:bodyPr>
            <a:normAutofit/>
          </a:bodyPr>
          <a:lstStyle/>
          <a:p>
            <a:r>
              <a:rPr lang="en-US" dirty="0" smtClean="0"/>
              <a:t>A new set of elements for HTML that allow more semantic markup (&lt;header&gt;,&lt;footer&gt;, &lt;article&gt;,&lt;video&gt;,&lt;audio&gt;,&lt;canvas&gt;, etc.. )</a:t>
            </a:r>
          </a:p>
          <a:p>
            <a:r>
              <a:rPr lang="en-US" dirty="0" smtClean="0"/>
              <a:t>CSS3</a:t>
            </a:r>
          </a:p>
          <a:p>
            <a:endParaRPr lang="en-US" dirty="0" smtClean="0"/>
          </a:p>
          <a:p>
            <a:endParaRPr lang="en-US" dirty="0"/>
          </a:p>
          <a:p>
            <a:r>
              <a:rPr lang="en-US" dirty="0" err="1" smtClean="0"/>
              <a:t>Whats</a:t>
            </a:r>
            <a:r>
              <a:rPr lang="en-US" dirty="0" smtClean="0"/>
              <a:t> practical? How is browser support/How much of the new stuff can I use?</a:t>
            </a:r>
          </a:p>
        </p:txBody>
      </p:sp>
    </p:spTree>
    <p:extLst>
      <p:ext uri="{BB962C8B-B14F-4D97-AF65-F5344CB8AC3E}">
        <p14:creationId xmlns:p14="http://schemas.microsoft.com/office/powerpoint/2010/main" val="140135252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Frontend JS </a:t>
            </a:r>
            <a:r>
              <a:rPr lang="en-US" dirty="0" err="1" smtClean="0"/>
              <a:t>vs</a:t>
            </a:r>
            <a:r>
              <a:rPr lang="en-US" dirty="0" smtClean="0"/>
              <a:t> Backend JS:</a:t>
            </a:r>
            <a:endParaRPr lang="en-US" dirty="0"/>
          </a:p>
        </p:txBody>
      </p:sp>
      <p:sp>
        <p:nvSpPr>
          <p:cNvPr id="3" name="Content Placeholder 2"/>
          <p:cNvSpPr>
            <a:spLocks noGrp="1"/>
          </p:cNvSpPr>
          <p:nvPr>
            <p:ph idx="1"/>
          </p:nvPr>
        </p:nvSpPr>
        <p:spPr/>
        <p:txBody>
          <a:bodyPr>
            <a:normAutofit fontScale="92500"/>
          </a:bodyPr>
          <a:lstStyle/>
          <a:p>
            <a:r>
              <a:rPr lang="en-US" dirty="0" smtClean="0"/>
              <a:t>Know The DOM– techniques for querying the DOM, manipulating the DOM, performance.</a:t>
            </a:r>
          </a:p>
          <a:p>
            <a:r>
              <a:rPr lang="en-US" dirty="0" smtClean="0"/>
              <a:t>Tools – Chrome Developer Tools, Firebug</a:t>
            </a:r>
          </a:p>
          <a:p>
            <a:r>
              <a:rPr lang="en-US" dirty="0" smtClean="0"/>
              <a:t>Performance – know what performs better where</a:t>
            </a:r>
          </a:p>
          <a:p>
            <a:r>
              <a:rPr lang="en-US" dirty="0" smtClean="0"/>
              <a:t>Synchronization is key on </a:t>
            </a:r>
            <a:r>
              <a:rPr lang="en-US" dirty="0" err="1" smtClean="0"/>
              <a:t>frontend:Because</a:t>
            </a:r>
            <a:r>
              <a:rPr lang="en-US" dirty="0" smtClean="0"/>
              <a:t> of the </a:t>
            </a:r>
            <a:r>
              <a:rPr lang="en-US" dirty="0" err="1" smtClean="0"/>
              <a:t>Async</a:t>
            </a:r>
            <a:r>
              <a:rPr lang="en-US" dirty="0" smtClean="0"/>
              <a:t> nature of modern </a:t>
            </a:r>
            <a:r>
              <a:rPr lang="en-US" dirty="0" err="1" smtClean="0"/>
              <a:t>js</a:t>
            </a:r>
            <a:r>
              <a:rPr lang="en-US" dirty="0" smtClean="0"/>
              <a:t> apps, Using things like callback functions and </a:t>
            </a:r>
            <a:r>
              <a:rPr lang="en-US" dirty="0" err="1" smtClean="0"/>
              <a:t>Backbonejs</a:t>
            </a:r>
            <a:r>
              <a:rPr lang="en-US" dirty="0" smtClean="0"/>
              <a:t>’ binding are vital to making sure the app stays in sync with itself </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756486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59" y="72781"/>
            <a:ext cx="8229600" cy="1143000"/>
          </a:xfrm>
        </p:spPr>
        <p:txBody>
          <a:bodyPr/>
          <a:lstStyle/>
          <a:p>
            <a:r>
              <a:rPr lang="en-US" dirty="0" smtClean="0"/>
              <a:t>Some Best Practices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Interact with the DOM as little as possible</a:t>
            </a:r>
          </a:p>
          <a:p>
            <a:r>
              <a:rPr lang="en-US" dirty="0" smtClean="0"/>
              <a:t>Steamroll (use </a:t>
            </a:r>
            <a:r>
              <a:rPr lang="en-US" dirty="0" err="1" smtClean="0"/>
              <a:t>innerHTML</a:t>
            </a:r>
            <a:r>
              <a:rPr lang="en-US" dirty="0" smtClean="0"/>
              <a:t> or $.html()) instead of DOM manipulation methods to change markup</a:t>
            </a:r>
          </a:p>
          <a:p>
            <a:r>
              <a:rPr lang="en-US" dirty="0" smtClean="0"/>
              <a:t>Delegate Events to wrapping parent elements when necessary</a:t>
            </a:r>
          </a:p>
          <a:p>
            <a:r>
              <a:rPr lang="en-US" dirty="0" smtClean="0"/>
              <a:t>Be mindful of resource-intensive event listeners and remove them when they are no longer needed</a:t>
            </a:r>
          </a:p>
          <a:p>
            <a:r>
              <a:rPr lang="en-US" dirty="0"/>
              <a:t>Use </a:t>
            </a:r>
            <a:r>
              <a:rPr lang="en-US" dirty="0" err="1"/>
              <a:t>css</a:t>
            </a:r>
            <a:r>
              <a:rPr lang="en-US" dirty="0"/>
              <a:t> classes to design app </a:t>
            </a:r>
            <a:r>
              <a:rPr lang="en-US" dirty="0" err="1"/>
              <a:t>states</a:t>
            </a:r>
            <a:r>
              <a:rPr lang="en-US" dirty="0" err="1" smtClean="0"/>
              <a:t>,then</a:t>
            </a:r>
            <a:r>
              <a:rPr lang="en-US" dirty="0" smtClean="0"/>
              <a:t> use </a:t>
            </a:r>
            <a:r>
              <a:rPr lang="en-US" dirty="0"/>
              <a:t>JS to toggle states via classes, not to directly manipulate </a:t>
            </a:r>
            <a:r>
              <a:rPr lang="en-US" dirty="0" err="1"/>
              <a:t>css</a:t>
            </a:r>
            <a:r>
              <a:rPr lang="en-US" dirty="0"/>
              <a:t> </a:t>
            </a:r>
            <a:r>
              <a:rPr lang="en-US" dirty="0" smtClean="0"/>
              <a:t>properties</a:t>
            </a:r>
          </a:p>
          <a:p>
            <a:r>
              <a:rPr lang="en-US" dirty="0" smtClean="0"/>
              <a:t>Use css3 animation (transitions/transforms) when possible, and </a:t>
            </a:r>
            <a:r>
              <a:rPr lang="en-US" dirty="0" err="1" smtClean="0"/>
              <a:t>js</a:t>
            </a:r>
            <a:r>
              <a:rPr lang="en-US" dirty="0" smtClean="0"/>
              <a:t> animation only as a fallback</a:t>
            </a:r>
            <a:endParaRPr lang="en-US" dirty="0"/>
          </a:p>
          <a:p>
            <a:endParaRPr lang="en-US" dirty="0" smtClean="0"/>
          </a:p>
          <a:p>
            <a:endParaRPr lang="en-US" dirty="0"/>
          </a:p>
        </p:txBody>
      </p:sp>
    </p:spTree>
    <p:extLst>
      <p:ext uri="{BB962C8B-B14F-4D97-AF65-F5344CB8AC3E}">
        <p14:creationId xmlns:p14="http://schemas.microsoft.com/office/powerpoint/2010/main" val="4061172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Delegation</a:t>
            </a:r>
            <a:endParaRPr lang="en-US" dirty="0"/>
          </a:p>
        </p:txBody>
      </p:sp>
      <p:sp>
        <p:nvSpPr>
          <p:cNvPr id="3" name="Content Placeholder 2"/>
          <p:cNvSpPr>
            <a:spLocks noGrp="1"/>
          </p:cNvSpPr>
          <p:nvPr>
            <p:ph idx="1"/>
          </p:nvPr>
        </p:nvSpPr>
        <p:spPr>
          <a:xfrm>
            <a:off x="457200" y="1600200"/>
            <a:ext cx="8686800" cy="4525963"/>
          </a:xfrm>
        </p:spPr>
        <p:txBody>
          <a:bodyPr>
            <a:normAutofit lnSpcReduction="10000"/>
          </a:bodyPr>
          <a:lstStyle/>
          <a:p>
            <a:r>
              <a:rPr lang="en-US" dirty="0" smtClean="0"/>
              <a:t>Attach events to wrapping parent element </a:t>
            </a:r>
            <a:r>
              <a:rPr lang="en-US" dirty="0" err="1" smtClean="0"/>
              <a:t>ie</a:t>
            </a:r>
            <a:r>
              <a:rPr lang="en-US" dirty="0" smtClean="0"/>
              <a:t>:</a:t>
            </a:r>
          </a:p>
          <a:p>
            <a:pPr marL="0" indent="0">
              <a:buNone/>
            </a:pPr>
            <a:r>
              <a:rPr lang="en-US" dirty="0" smtClean="0"/>
              <a:t>$(‘#container’).on(‘click’,’.</a:t>
            </a:r>
            <a:r>
              <a:rPr lang="en-US" dirty="0" err="1" smtClean="0"/>
              <a:t>clicky</a:t>
            </a:r>
            <a:r>
              <a:rPr lang="en-US" dirty="0" smtClean="0"/>
              <a:t>-</a:t>
            </a:r>
            <a:r>
              <a:rPr lang="en-US" dirty="0" err="1" smtClean="0"/>
              <a:t>thing’,function</a:t>
            </a:r>
            <a:r>
              <a:rPr lang="en-US" dirty="0" smtClean="0"/>
              <a:t>(e){</a:t>
            </a:r>
          </a:p>
          <a:p>
            <a:pPr marL="0" indent="0">
              <a:buNone/>
            </a:pPr>
            <a:r>
              <a:rPr lang="en-US" dirty="0" smtClean="0"/>
              <a:t>		//handle event</a:t>
            </a:r>
            <a:endParaRPr lang="en-US" dirty="0"/>
          </a:p>
          <a:p>
            <a:pPr marL="0" indent="0">
              <a:buNone/>
            </a:pPr>
            <a:r>
              <a:rPr lang="en-US" dirty="0" smtClean="0"/>
              <a:t>	});</a:t>
            </a:r>
          </a:p>
          <a:p>
            <a:pPr marL="0" indent="0">
              <a:buNone/>
            </a:pPr>
            <a:r>
              <a:rPr lang="en-US" dirty="0" smtClean="0"/>
              <a:t>Not:</a:t>
            </a:r>
          </a:p>
          <a:p>
            <a:pPr marL="0" indent="0">
              <a:buNone/>
            </a:pPr>
            <a:r>
              <a:rPr lang="en-US" dirty="0" smtClean="0"/>
              <a:t>$(‘.</a:t>
            </a:r>
            <a:r>
              <a:rPr lang="en-US" dirty="0" err="1" smtClean="0"/>
              <a:t>clicky</a:t>
            </a:r>
            <a:r>
              <a:rPr lang="en-US" dirty="0" smtClean="0"/>
              <a:t>-thing’).click(function(e){</a:t>
            </a:r>
          </a:p>
          <a:p>
            <a:pPr marL="0" indent="0">
              <a:buNone/>
            </a:pPr>
            <a:r>
              <a:rPr lang="en-US" dirty="0" smtClean="0"/>
              <a:t>		//handle events</a:t>
            </a:r>
          </a:p>
          <a:p>
            <a:pPr marL="0" indent="0">
              <a:buNone/>
            </a:pPr>
            <a:r>
              <a:rPr lang="en-US" dirty="0" smtClean="0"/>
              <a:t>});</a:t>
            </a:r>
          </a:p>
        </p:txBody>
      </p:sp>
    </p:spTree>
    <p:extLst>
      <p:ext uri="{BB962C8B-B14F-4D97-AF65-F5344CB8AC3E}">
        <p14:creationId xmlns:p14="http://schemas.microsoft.com/office/powerpoint/2010/main" val="1995732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“There’s a plugin for that” - Intelligent use of libraries and plugins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Don’t use </a:t>
            </a:r>
            <a:r>
              <a:rPr lang="en-US" dirty="0" err="1" smtClean="0"/>
              <a:t>jQuery</a:t>
            </a:r>
            <a:r>
              <a:rPr lang="en-US" dirty="0" smtClean="0"/>
              <a:t> </a:t>
            </a:r>
            <a:r>
              <a:rPr lang="en-US" dirty="0"/>
              <a:t>just </a:t>
            </a:r>
            <a:r>
              <a:rPr lang="en-US" dirty="0" smtClean="0"/>
              <a:t>because it’s there. Know the native </a:t>
            </a:r>
            <a:r>
              <a:rPr lang="en-US" dirty="0" err="1" smtClean="0"/>
              <a:t>js</a:t>
            </a:r>
            <a:r>
              <a:rPr lang="en-US" dirty="0" smtClean="0"/>
              <a:t> equivalents and performance tradeoffs of what you are doing.</a:t>
            </a:r>
          </a:p>
          <a:p>
            <a:r>
              <a:rPr lang="en-US" dirty="0" smtClean="0"/>
              <a:t>Know what we are using </a:t>
            </a:r>
            <a:r>
              <a:rPr lang="en-US" dirty="0" err="1" smtClean="0"/>
              <a:t>jQuery</a:t>
            </a:r>
            <a:r>
              <a:rPr lang="en-US" dirty="0" smtClean="0"/>
              <a:t> for (</a:t>
            </a:r>
            <a:r>
              <a:rPr lang="en-US" dirty="0" err="1" smtClean="0"/>
              <a:t>ie</a:t>
            </a:r>
            <a:r>
              <a:rPr lang="en-US" dirty="0" smtClean="0"/>
              <a:t>: selector engine, event handling) and what benefits we are getting by using it over native </a:t>
            </a:r>
            <a:r>
              <a:rPr lang="en-US" dirty="0" err="1" smtClean="0"/>
              <a:t>js</a:t>
            </a:r>
            <a:r>
              <a:rPr lang="en-US" dirty="0" smtClean="0"/>
              <a:t> or other libraries.</a:t>
            </a:r>
          </a:p>
          <a:p>
            <a:r>
              <a:rPr lang="en-US" dirty="0" smtClean="0"/>
              <a:t>The same goes for any other library </a:t>
            </a:r>
            <a:r>
              <a:rPr lang="en-US" dirty="0" smtClean="0">
                <a:sym typeface="Wingdings"/>
              </a:rPr>
              <a:t></a:t>
            </a:r>
            <a:endParaRPr lang="en-US" dirty="0" smtClean="0"/>
          </a:p>
          <a:p>
            <a:r>
              <a:rPr lang="en-US" dirty="0" smtClean="0"/>
              <a:t>Before adding a plugin to the architecture, have a good argument for using it. Think about the current codebase and if we already have code written or modules to support that need. Plugins are created to serve many situations.  Often times the native code it takes to implement the specific scenario </a:t>
            </a:r>
            <a:r>
              <a:rPr lang="en-US" dirty="0" smtClean="0"/>
              <a:t>can be </a:t>
            </a:r>
            <a:r>
              <a:rPr lang="en-US" dirty="0" smtClean="0"/>
              <a:t>simpler than adapting a plugin.</a:t>
            </a:r>
          </a:p>
          <a:p>
            <a:endParaRPr lang="en-US" dirty="0"/>
          </a:p>
        </p:txBody>
      </p:sp>
    </p:spTree>
    <p:extLst>
      <p:ext uri="{BB962C8B-B14F-4D97-AF65-F5344CB8AC3E}">
        <p14:creationId xmlns:p14="http://schemas.microsoft.com/office/powerpoint/2010/main" val="1432161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Selector Engine Performance (from </a:t>
            </a:r>
            <a:r>
              <a:rPr lang="en-US" dirty="0" err="1" smtClean="0"/>
              <a:t>jsperf.com</a:t>
            </a:r>
            <a:r>
              <a:rPr lang="en-US" dirty="0" smtClean="0"/>
              <a:t>) </a:t>
            </a:r>
            <a:endParaRPr lang="en-US" dirty="0"/>
          </a:p>
        </p:txBody>
      </p:sp>
      <p:sp>
        <p:nvSpPr>
          <p:cNvPr id="3" name="Content Placeholder 2"/>
          <p:cNvSpPr>
            <a:spLocks noGrp="1"/>
          </p:cNvSpPr>
          <p:nvPr>
            <p:ph idx="1"/>
          </p:nvPr>
        </p:nvSpPr>
        <p:spPr/>
        <p:txBody>
          <a:bodyPr/>
          <a:lstStyle/>
          <a:p>
            <a:r>
              <a:rPr lang="en-US" dirty="0" smtClean="0"/>
              <a:t>Fastest $(‘#test’)  =~400,000 ops/sec</a:t>
            </a:r>
          </a:p>
          <a:p>
            <a:endParaRPr lang="en-US" dirty="0" smtClean="0"/>
          </a:p>
          <a:p>
            <a:r>
              <a:rPr lang="en-US" dirty="0" smtClean="0"/>
              <a:t>Slower $(‘</a:t>
            </a:r>
            <a:r>
              <a:rPr lang="en-US" dirty="0" err="1" smtClean="0"/>
              <a:t>div#test</a:t>
            </a:r>
            <a:r>
              <a:rPr lang="en-US" dirty="0" smtClean="0"/>
              <a:t>’) =~50,000 ops/sec</a:t>
            </a:r>
          </a:p>
          <a:p>
            <a:endParaRPr lang="en-US" dirty="0" smtClean="0"/>
          </a:p>
          <a:p>
            <a:r>
              <a:rPr lang="en-US" dirty="0" smtClean="0"/>
              <a:t>Even Slower $(‘.test’) =~50,000 ops/sec</a:t>
            </a:r>
          </a:p>
          <a:p>
            <a:endParaRPr lang="en-US" dirty="0" smtClean="0"/>
          </a:p>
          <a:p>
            <a:r>
              <a:rPr lang="en-US" dirty="0" smtClean="0"/>
              <a:t>Slowest $(‘</a:t>
            </a:r>
            <a:r>
              <a:rPr lang="en-US" dirty="0" err="1" smtClean="0"/>
              <a:t>div.test</a:t>
            </a:r>
            <a:r>
              <a:rPr lang="en-US" dirty="0" smtClean="0"/>
              <a:t>’) =~ 20,000 ops/sec</a:t>
            </a:r>
            <a:endParaRPr lang="en-US" dirty="0"/>
          </a:p>
        </p:txBody>
      </p:sp>
    </p:spTree>
    <p:extLst>
      <p:ext uri="{BB962C8B-B14F-4D97-AF65-F5344CB8AC3E}">
        <p14:creationId xmlns:p14="http://schemas.microsoft.com/office/powerpoint/2010/main" val="73780910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Methods Performance</a:t>
            </a:r>
            <a:endParaRPr lang="en-US" dirty="0"/>
          </a:p>
        </p:txBody>
      </p:sp>
      <p:sp>
        <p:nvSpPr>
          <p:cNvPr id="3" name="Content Placeholder 2"/>
          <p:cNvSpPr>
            <a:spLocks noGrp="1"/>
          </p:cNvSpPr>
          <p:nvPr>
            <p:ph idx="1"/>
          </p:nvPr>
        </p:nvSpPr>
        <p:spPr/>
        <p:txBody>
          <a:bodyPr/>
          <a:lstStyle/>
          <a:p>
            <a:r>
              <a:rPr lang="en-US" dirty="0" err="1"/>
              <a:t>d</a:t>
            </a:r>
            <a:r>
              <a:rPr lang="en-US" dirty="0" err="1" smtClean="0"/>
              <a:t>ocument.getElementById</a:t>
            </a:r>
            <a:r>
              <a:rPr lang="en-US" dirty="0" smtClean="0"/>
              <a:t>(‘test’) ~= 13,500,000 ops/sec</a:t>
            </a:r>
          </a:p>
          <a:p>
            <a:r>
              <a:rPr lang="en-US" dirty="0" err="1" smtClean="0"/>
              <a:t>document.getElementsByClassName</a:t>
            </a:r>
            <a:r>
              <a:rPr lang="en-US" dirty="0" smtClean="0"/>
              <a:t>(‘test’) ~= 10,000,000 ops/sec</a:t>
            </a:r>
          </a:p>
          <a:p>
            <a:r>
              <a:rPr lang="en-US" dirty="0" err="1"/>
              <a:t>d</a:t>
            </a:r>
            <a:r>
              <a:rPr lang="en-US" dirty="0" err="1" smtClean="0"/>
              <a:t>ocument.getElementsByTagName</a:t>
            </a:r>
            <a:r>
              <a:rPr lang="en-US" dirty="0" smtClean="0"/>
              <a:t>(‘p’) ~= 7,000,000 ops/sec</a:t>
            </a:r>
          </a:p>
        </p:txBody>
      </p:sp>
    </p:spTree>
    <p:extLst>
      <p:ext uri="{BB962C8B-B14F-4D97-AF65-F5344CB8AC3E}">
        <p14:creationId xmlns:p14="http://schemas.microsoft.com/office/powerpoint/2010/main" val="3941925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Browser support for native methods. </a:t>
            </a:r>
            <a:r>
              <a:rPr lang="en-US" dirty="0" err="1" smtClean="0"/>
              <a:t>jQuery</a:t>
            </a:r>
            <a:r>
              <a:rPr lang="en-US" dirty="0" smtClean="0"/>
              <a:t> normalizes browser compatibility issues.</a:t>
            </a:r>
          </a:p>
          <a:p>
            <a:r>
              <a:rPr lang="en-US" dirty="0" smtClean="0"/>
              <a:t>Legibility/uniformity/maintainability of code</a:t>
            </a:r>
          </a:p>
          <a:p>
            <a:r>
              <a:rPr lang="en-US" dirty="0" smtClean="0"/>
              <a:t>Performance hit of using </a:t>
            </a:r>
            <a:r>
              <a:rPr lang="en-US" dirty="0" err="1" smtClean="0"/>
              <a:t>jquery</a:t>
            </a:r>
            <a:r>
              <a:rPr lang="en-US" dirty="0" smtClean="0"/>
              <a:t> is negligible in most practical real-world cases</a:t>
            </a:r>
          </a:p>
          <a:p>
            <a:r>
              <a:rPr lang="en-US" dirty="0" smtClean="0"/>
              <a:t>Good to know performance specs in case of optimization/performance issues</a:t>
            </a:r>
          </a:p>
          <a:p>
            <a:r>
              <a:rPr lang="en-US" dirty="0" smtClean="0"/>
              <a:t>Strategize when to use </a:t>
            </a:r>
            <a:r>
              <a:rPr lang="en-US" dirty="0" err="1" smtClean="0"/>
              <a:t>jquery</a:t>
            </a:r>
            <a:r>
              <a:rPr lang="en-US" dirty="0" smtClean="0"/>
              <a:t>/when to use native methods</a:t>
            </a:r>
            <a:endParaRPr lang="en-US" dirty="0"/>
          </a:p>
        </p:txBody>
      </p:sp>
    </p:spTree>
    <p:extLst>
      <p:ext uri="{BB962C8B-B14F-4D97-AF65-F5344CB8AC3E}">
        <p14:creationId xmlns:p14="http://schemas.microsoft.com/office/powerpoint/2010/main" val="72404929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Division of Labor – backend </a:t>
            </a:r>
            <a:r>
              <a:rPr lang="en-US" dirty="0" err="1" smtClean="0"/>
              <a:t>vs</a:t>
            </a:r>
            <a:r>
              <a:rPr lang="en-US" dirty="0" smtClean="0"/>
              <a:t> frontend??</a:t>
            </a:r>
            <a:endParaRPr lang="en-US" dirty="0"/>
          </a:p>
        </p:txBody>
      </p:sp>
      <p:sp>
        <p:nvSpPr>
          <p:cNvPr id="3" name="Content Placeholder 2"/>
          <p:cNvSpPr>
            <a:spLocks noGrp="1"/>
          </p:cNvSpPr>
          <p:nvPr>
            <p:ph idx="1"/>
          </p:nvPr>
        </p:nvSpPr>
        <p:spPr/>
        <p:txBody>
          <a:bodyPr/>
          <a:lstStyle/>
          <a:p>
            <a:r>
              <a:rPr lang="en-US" dirty="0" smtClean="0"/>
              <a:t>In one design, the backend does most of the app logic, and serves up HTML on a silver platter to the frontend for easy processing (easier on the client , heavier server)</a:t>
            </a:r>
          </a:p>
          <a:p>
            <a:r>
              <a:rPr lang="en-US" dirty="0" smtClean="0"/>
              <a:t>In another architecture, backend provides simple barebones data endpoints and frontend handles logic(heavier on the client, easier on the server)</a:t>
            </a:r>
            <a:endParaRPr lang="en-US" dirty="0"/>
          </a:p>
        </p:txBody>
      </p:sp>
    </p:spTree>
    <p:extLst>
      <p:ext uri="{BB962C8B-B14F-4D97-AF65-F5344CB8AC3E}">
        <p14:creationId xmlns:p14="http://schemas.microsoft.com/office/powerpoint/2010/main" val="1033152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dirty="0">
                <a:hlinkClick r:id="rId2"/>
              </a:rPr>
              <a:t>http://www.w3schools.com/cssref</a:t>
            </a:r>
            <a:r>
              <a:rPr lang="en-US" dirty="0" smtClean="0">
                <a:hlinkClick r:id="rId2"/>
              </a:rPr>
              <a:t>/</a:t>
            </a:r>
          </a:p>
          <a:p>
            <a:pPr marL="0" indent="0">
              <a:buNone/>
            </a:pPr>
            <a:endParaRPr lang="en-US" dirty="0">
              <a:hlinkClick r:id="rId2"/>
            </a:endParaRPr>
          </a:p>
          <a:p>
            <a:pPr marL="0" indent="0">
              <a:buNone/>
            </a:pPr>
            <a:r>
              <a:rPr lang="en-US" dirty="0">
                <a:hlinkClick r:id="rId2"/>
              </a:rPr>
              <a:t>http://css-tricks.com/box-sizing</a:t>
            </a:r>
            <a:r>
              <a:rPr lang="en-US" dirty="0" smtClean="0">
                <a:hlinkClick r:id="rId2"/>
              </a:rPr>
              <a:t>/</a:t>
            </a:r>
          </a:p>
          <a:p>
            <a:pPr marL="0" indent="0">
              <a:buNone/>
            </a:pPr>
            <a:endParaRPr lang="en-US" dirty="0">
              <a:hlinkClick r:id="rId2"/>
            </a:endParaRPr>
          </a:p>
          <a:p>
            <a:pPr marL="0" indent="0">
              <a:buNone/>
            </a:pPr>
            <a:r>
              <a:rPr lang="en-US" dirty="0">
                <a:hlinkClick r:id="rId2"/>
              </a:rPr>
              <a:t>http://www.w3schools.com/css/</a:t>
            </a:r>
            <a:r>
              <a:rPr lang="en-US" dirty="0" smtClean="0">
                <a:hlinkClick r:id="rId2"/>
              </a:rPr>
              <a:t>css_display_visibility.asp</a:t>
            </a:r>
          </a:p>
          <a:p>
            <a:pPr marL="0" indent="0">
              <a:buNone/>
            </a:pPr>
            <a:endParaRPr lang="en-US" dirty="0">
              <a:hlinkClick r:id="rId2"/>
            </a:endParaRPr>
          </a:p>
          <a:p>
            <a:pPr marL="0" indent="0">
              <a:buNone/>
            </a:pPr>
            <a:r>
              <a:rPr lang="en-US" dirty="0">
                <a:hlinkClick r:id="rId2"/>
              </a:rPr>
              <a:t>https://github.com/necolas/idiomatic-css</a:t>
            </a:r>
            <a:endParaRPr lang="en-US" dirty="0" smtClean="0">
              <a:hlinkClick r:id="rId2"/>
            </a:endParaRPr>
          </a:p>
          <a:p>
            <a:pPr marL="0" indent="0">
              <a:buNone/>
            </a:pPr>
            <a:endParaRPr lang="en-US" dirty="0" smtClean="0">
              <a:hlinkClick r:id="rId2"/>
            </a:endParaRPr>
          </a:p>
          <a:p>
            <a:pPr marL="0" indent="0">
              <a:buNone/>
            </a:pPr>
            <a:r>
              <a:rPr lang="en-US" dirty="0">
                <a:hlinkClick r:id="rId2"/>
              </a:rPr>
              <a:t>http://www.adamhaley.com/responsive-web-</a:t>
            </a:r>
            <a:r>
              <a:rPr lang="en-US">
                <a:hlinkClick r:id="rId2"/>
              </a:rPr>
              <a:t>design.pdf</a:t>
            </a:r>
          </a:p>
          <a:p>
            <a:pPr marL="0" indent="0">
              <a:buNone/>
            </a:pPr>
            <a:endParaRPr lang="en-US" dirty="0">
              <a:hlinkClick r:id="rId2"/>
            </a:endParaRPr>
          </a:p>
          <a:p>
            <a:pPr marL="0" indent="0">
              <a:buNone/>
            </a:pPr>
            <a:r>
              <a:rPr lang="en-US" dirty="0" smtClean="0">
                <a:hlinkClick r:id="rId2"/>
              </a:rPr>
              <a:t>http</a:t>
            </a:r>
            <a:r>
              <a:rPr lang="en-US" dirty="0">
                <a:hlinkClick r:id="rId2"/>
              </a:rPr>
              <a:t>://jsperf.com/id-vs-class-vs-tag-selectors</a:t>
            </a:r>
            <a:r>
              <a:rPr lang="en-US" dirty="0"/>
              <a:t> </a:t>
            </a:r>
            <a:r>
              <a:rPr lang="en-US" dirty="0" smtClean="0"/>
              <a:t>CSS </a:t>
            </a:r>
            <a:r>
              <a:rPr lang="en-US" dirty="0"/>
              <a:t>selector engine performance </a:t>
            </a:r>
            <a:r>
              <a:rPr lang="en-US" dirty="0" smtClean="0"/>
              <a:t>test. Check it out in your browser!</a:t>
            </a:r>
            <a:endParaRPr lang="en-US" dirty="0"/>
          </a:p>
          <a:p>
            <a:pPr marL="0" indent="0">
              <a:buNone/>
            </a:pPr>
            <a:endParaRPr lang="en-US" dirty="0"/>
          </a:p>
          <a:p>
            <a:pPr marL="0" indent="0">
              <a:buNone/>
            </a:pPr>
            <a:r>
              <a:rPr lang="en-US" dirty="0">
                <a:hlinkClick r:id="rId3"/>
              </a:rPr>
              <a:t>http://css.maxdesign.com.au/</a:t>
            </a:r>
            <a:r>
              <a:rPr lang="en-US" dirty="0" smtClean="0">
                <a:hlinkClick r:id="rId3"/>
              </a:rPr>
              <a:t>index.htm</a:t>
            </a:r>
            <a:r>
              <a:rPr lang="en-US" dirty="0"/>
              <a:t> </a:t>
            </a:r>
            <a:r>
              <a:rPr lang="en-US" dirty="0" smtClean="0"/>
              <a:t>good </a:t>
            </a:r>
            <a:r>
              <a:rPr lang="en-US" dirty="0"/>
              <a:t>slides on CSS basics</a:t>
            </a:r>
          </a:p>
          <a:p>
            <a:pPr marL="0" indent="0">
              <a:buNone/>
            </a:pPr>
            <a:endParaRPr lang="en-US" dirty="0"/>
          </a:p>
          <a:p>
            <a:pPr marL="0" indent="0">
              <a:buNone/>
            </a:pPr>
            <a:r>
              <a:rPr lang="en-US" dirty="0">
                <a:hlinkClick r:id="rId4"/>
              </a:rPr>
              <a:t>http://www.html5rocks.com/en/tutorials/speed/html5</a:t>
            </a:r>
            <a:r>
              <a:rPr lang="en-US" dirty="0" smtClean="0">
                <a:hlinkClick r:id="rId4"/>
              </a:rPr>
              <a:t>/</a:t>
            </a:r>
            <a:endParaRPr lang="en-US" dirty="0" smtClean="0"/>
          </a:p>
          <a:p>
            <a:pPr marL="0" indent="0">
              <a:buNone/>
            </a:pPr>
            <a:r>
              <a:rPr lang="en-US" dirty="0" smtClean="0"/>
              <a:t>improving </a:t>
            </a:r>
            <a:r>
              <a:rPr lang="en-US" dirty="0"/>
              <a:t>the performance of your HTML5 </a:t>
            </a:r>
            <a:r>
              <a:rPr lang="en-US" dirty="0" smtClean="0"/>
              <a:t>app</a:t>
            </a:r>
          </a:p>
          <a:p>
            <a:pPr marL="0" indent="0">
              <a:buNone/>
            </a:pPr>
            <a:endParaRPr lang="en-US" dirty="0" smtClean="0">
              <a:hlinkClick r:id="rId5"/>
            </a:endParaRPr>
          </a:p>
          <a:p>
            <a:pPr marL="0" indent="0">
              <a:buNone/>
            </a:pPr>
            <a:r>
              <a:rPr lang="en-US" dirty="0" smtClean="0">
                <a:hlinkClick r:id="rId5"/>
              </a:rPr>
              <a:t>https</a:t>
            </a:r>
            <a:r>
              <a:rPr lang="en-US" dirty="0">
                <a:hlinkClick r:id="rId5"/>
              </a:rPr>
              <a:t>://github.com/Modernizr/Modernizr/wiki/HTML5-Cross-Browser-</a:t>
            </a:r>
            <a:r>
              <a:rPr lang="en-US" dirty="0" smtClean="0">
                <a:hlinkClick r:id="rId5"/>
              </a:rPr>
              <a:t>Polyfills</a:t>
            </a:r>
            <a:r>
              <a:rPr lang="en-US" dirty="0" smtClean="0"/>
              <a:t> HTML Cross Browser </a:t>
            </a:r>
            <a:r>
              <a:rPr lang="en-US" dirty="0" err="1" smtClean="0"/>
              <a:t>Polyfills</a:t>
            </a:r>
            <a:endParaRPr lang="en-US" dirty="0" smtClean="0"/>
          </a:p>
          <a:p>
            <a:pPr marL="0" indent="0">
              <a:buNone/>
            </a:pPr>
            <a:endParaRPr lang="en-US" dirty="0" smtClean="0">
              <a:hlinkClick r:id="rId6"/>
            </a:endParaRPr>
          </a:p>
          <a:p>
            <a:pPr marL="0" indent="0">
              <a:buNone/>
            </a:pPr>
            <a:r>
              <a:rPr lang="en-US" dirty="0" smtClean="0">
                <a:hlinkClick r:id="rId6"/>
              </a:rPr>
              <a:t> </a:t>
            </a:r>
            <a:r>
              <a:rPr lang="en-US" dirty="0">
                <a:hlinkClick r:id="rId6"/>
              </a:rPr>
              <a:t>http://html5please.com/</a:t>
            </a:r>
            <a:r>
              <a:rPr lang="en-US" dirty="0"/>
              <a:t> list of html features, recommendations for using </a:t>
            </a:r>
            <a:r>
              <a:rPr lang="en-US" dirty="0" smtClean="0"/>
              <a:t>them</a:t>
            </a:r>
          </a:p>
          <a:p>
            <a:pPr marL="0" indent="0">
              <a:buNone/>
            </a:pPr>
            <a:endParaRPr lang="en-US" dirty="0"/>
          </a:p>
          <a:p>
            <a:pPr marL="0" indent="0">
              <a:buNone/>
            </a:pPr>
            <a:r>
              <a:rPr lang="en-US" dirty="0">
                <a:hlinkClick r:id="rId7"/>
              </a:rPr>
              <a:t>http://css3.bradshawenterprises.com/transitions</a:t>
            </a:r>
            <a:r>
              <a:rPr lang="en-US" dirty="0" smtClean="0">
                <a:hlinkClick r:id="rId7"/>
              </a:rPr>
              <a:t>/</a:t>
            </a:r>
            <a:r>
              <a:rPr lang="en-US" dirty="0" smtClean="0"/>
              <a:t> css3 transitions</a:t>
            </a:r>
          </a:p>
          <a:p>
            <a:pPr marL="0" indent="0">
              <a:buNone/>
            </a:pPr>
            <a:endParaRPr lang="en-US" dirty="0"/>
          </a:p>
          <a:p>
            <a:pPr marL="0" indent="0">
              <a:buNone/>
            </a:pPr>
            <a:r>
              <a:rPr lang="en-US" dirty="0" smtClean="0">
                <a:hlinkClick r:id="rId8"/>
              </a:rPr>
              <a:t>http://Csszengarden.com/</a:t>
            </a:r>
            <a:r>
              <a:rPr lang="en-US" dirty="0" smtClean="0"/>
              <a:t>  must check out, if you haven’t yet.</a:t>
            </a:r>
          </a:p>
          <a:p>
            <a:pPr marL="0" indent="0">
              <a:buNone/>
            </a:pPr>
            <a:endParaRPr lang="en-US" dirty="0"/>
          </a:p>
          <a:p>
            <a:pPr marL="0" indent="0">
              <a:buNone/>
            </a:pPr>
            <a:r>
              <a:rPr lang="en-US" dirty="0">
                <a:hlinkClick r:id="rId9"/>
              </a:rPr>
              <a:t>http://lesscss.org</a:t>
            </a:r>
            <a:r>
              <a:rPr lang="en-US" dirty="0" smtClean="0">
                <a:hlinkClick r:id="rId9"/>
              </a:rPr>
              <a:t>/</a:t>
            </a:r>
            <a:r>
              <a:rPr lang="en-US" dirty="0" smtClean="0"/>
              <a:t> LESS CSS – the dynamic </a:t>
            </a:r>
            <a:r>
              <a:rPr lang="en-US" dirty="0" err="1" smtClean="0"/>
              <a:t>stylesheet</a:t>
            </a:r>
            <a:r>
              <a:rPr lang="en-US" dirty="0" smtClean="0"/>
              <a:t> language</a:t>
            </a:r>
          </a:p>
          <a:p>
            <a:pPr marL="0" indent="0">
              <a:buNone/>
            </a:pPr>
            <a:endParaRPr lang="en-US" dirty="0"/>
          </a:p>
          <a:p>
            <a:pPr marL="0" indent="0">
              <a:buNone/>
            </a:pPr>
            <a:r>
              <a:rPr lang="en-US" dirty="0">
                <a:hlinkClick r:id="rId10"/>
              </a:rPr>
              <a:t>https://github.com/appden/</a:t>
            </a:r>
            <a:r>
              <a:rPr lang="en-US" dirty="0" smtClean="0">
                <a:hlinkClick r:id="rId10"/>
              </a:rPr>
              <a:t>less.tmbundle</a:t>
            </a:r>
            <a:r>
              <a:rPr lang="en-US" dirty="0" smtClean="0"/>
              <a:t> LESS </a:t>
            </a:r>
            <a:r>
              <a:rPr lang="en-US" dirty="0" err="1" smtClean="0"/>
              <a:t>Textmate</a:t>
            </a:r>
            <a:r>
              <a:rPr lang="en-US" dirty="0" smtClean="0"/>
              <a:t> bundle “Save to CSS” command, works with Sublime</a:t>
            </a:r>
          </a:p>
          <a:p>
            <a:pPr marL="0" indent="0">
              <a:buNone/>
            </a:pPr>
            <a:endParaRPr lang="en-US" dirty="0"/>
          </a:p>
          <a:p>
            <a:pPr marL="0" indent="0">
              <a:buNone/>
            </a:pPr>
            <a:r>
              <a:rPr lang="en-US" dirty="0">
                <a:hlinkClick r:id="rId11"/>
              </a:rPr>
              <a:t>http://www.focus.com/images/view/11905</a:t>
            </a:r>
            <a:r>
              <a:rPr lang="en-US" dirty="0" smtClean="0">
                <a:hlinkClick r:id="rId11"/>
              </a:rPr>
              <a:t>/</a:t>
            </a:r>
            <a:r>
              <a:rPr lang="en-US" dirty="0" smtClean="0"/>
              <a:t> Good info graphic about HTML5 features and support</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47659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much of the new stuff can I use?</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Emerging best practice in 2012 is to code to Standards, and use shims and </a:t>
            </a:r>
            <a:r>
              <a:rPr lang="en-US" dirty="0" err="1" smtClean="0"/>
              <a:t>polyfills</a:t>
            </a:r>
            <a:r>
              <a:rPr lang="en-US" dirty="0" smtClean="0"/>
              <a:t> to support older browsers.</a:t>
            </a:r>
          </a:p>
          <a:p>
            <a:r>
              <a:rPr lang="en-US" dirty="0" smtClean="0">
                <a:hlinkClick r:id="rId2"/>
              </a:rPr>
              <a:t>https://github.com/Modernizr/Modernizr/wiki/HTML5-Cross-Browser-Polyfills</a:t>
            </a:r>
            <a:endParaRPr lang="en-US" dirty="0" smtClean="0"/>
          </a:p>
          <a:p>
            <a:r>
              <a:rPr lang="en-US" dirty="0" smtClean="0">
                <a:hlinkClick r:id="rId3"/>
              </a:rPr>
              <a:t> http://html5please.com/</a:t>
            </a:r>
            <a:r>
              <a:rPr lang="en-US" dirty="0" smtClean="0"/>
              <a:t> list of html features, recommendations for using them</a:t>
            </a:r>
          </a:p>
          <a:p>
            <a:endParaRPr lang="en-US" dirty="0" smtClean="0"/>
          </a:p>
        </p:txBody>
      </p:sp>
    </p:spTree>
    <p:extLst>
      <p:ext uri="{BB962C8B-B14F-4D97-AF65-F5344CB8AC3E}">
        <p14:creationId xmlns:p14="http://schemas.microsoft.com/office/powerpoint/2010/main" val="169148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Whats</a:t>
            </a:r>
            <a:r>
              <a:rPr lang="en-US" dirty="0" smtClean="0"/>
              <a:t> a Shim(Shiv)? </a:t>
            </a:r>
            <a:r>
              <a:rPr lang="en-US" dirty="0" err="1" smtClean="0"/>
              <a:t>Whats</a:t>
            </a:r>
            <a:r>
              <a:rPr lang="en-US" dirty="0" smtClean="0"/>
              <a:t> a </a:t>
            </a:r>
            <a:r>
              <a:rPr lang="en-US" dirty="0" err="1" smtClean="0"/>
              <a:t>polyfill</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a:t>Shim(Shiv):a small library that transparently intercepts an API and changes the parameters passed, handles the operation itself, or redirects the operation elsewhere.</a:t>
            </a:r>
          </a:p>
          <a:p>
            <a:pPr marL="0" indent="0">
              <a:buNone/>
            </a:pPr>
            <a:endParaRPr lang="en-US" dirty="0" smtClean="0"/>
          </a:p>
          <a:p>
            <a:r>
              <a:rPr lang="en-US" dirty="0" err="1" smtClean="0"/>
              <a:t>Polyfill</a:t>
            </a:r>
            <a:r>
              <a:rPr lang="en-US" dirty="0" smtClean="0"/>
              <a:t>:  a piece of code (or plugin) that provides the technology that you, the developer, expect the browser to provide natively, effectively Flattening the API landscape.</a:t>
            </a:r>
          </a:p>
        </p:txBody>
      </p:sp>
    </p:spTree>
    <p:extLst>
      <p:ext uri="{BB962C8B-B14F-4D97-AF65-F5344CB8AC3E}">
        <p14:creationId xmlns:p14="http://schemas.microsoft.com/office/powerpoint/2010/main" val="25856119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Crash Course</a:t>
            </a:r>
            <a:endParaRPr lang="en-US" dirty="0"/>
          </a:p>
        </p:txBody>
      </p:sp>
      <p:sp>
        <p:nvSpPr>
          <p:cNvPr id="3" name="Content Placeholder 2"/>
          <p:cNvSpPr>
            <a:spLocks noGrp="1"/>
          </p:cNvSpPr>
          <p:nvPr>
            <p:ph idx="1"/>
          </p:nvPr>
        </p:nvSpPr>
        <p:spPr/>
        <p:txBody>
          <a:bodyPr/>
          <a:lstStyle/>
          <a:p>
            <a:r>
              <a:rPr lang="en-US" dirty="0" smtClean="0"/>
              <a:t>Basics – also </a:t>
            </a:r>
            <a:r>
              <a:rPr lang="en-US" dirty="0"/>
              <a:t>check out </a:t>
            </a:r>
            <a:r>
              <a:rPr lang="en-US" dirty="0" smtClean="0"/>
              <a:t>the slides </a:t>
            </a:r>
            <a:r>
              <a:rPr lang="en-US" dirty="0" err="1" smtClean="0"/>
              <a:t>at</a:t>
            </a:r>
            <a:r>
              <a:rPr lang="en-US" dirty="0" err="1" smtClean="0">
                <a:hlinkClick r:id="rId2"/>
              </a:rPr>
              <a:t>http</a:t>
            </a:r>
            <a:r>
              <a:rPr lang="en-US" dirty="0">
                <a:hlinkClick r:id="rId2"/>
              </a:rPr>
              <a:t>://css.maxdesign.com.au/</a:t>
            </a:r>
            <a:r>
              <a:rPr lang="en-US" dirty="0" smtClean="0">
                <a:hlinkClick r:id="rId2"/>
              </a:rPr>
              <a:t>index.htm</a:t>
            </a:r>
            <a:endParaRPr lang="en-US" dirty="0" smtClean="0"/>
          </a:p>
          <a:p>
            <a:endParaRPr lang="en-US" dirty="0"/>
          </a:p>
        </p:txBody>
      </p:sp>
    </p:spTree>
    <p:extLst>
      <p:ext uri="{BB962C8B-B14F-4D97-AF65-F5344CB8AC3E}">
        <p14:creationId xmlns:p14="http://schemas.microsoft.com/office/powerpoint/2010/main" val="35635452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Parts to CSS Rules</a:t>
            </a:r>
            <a:endParaRPr lang="en-US" dirty="0"/>
          </a:p>
        </p:txBody>
      </p:sp>
      <p:sp>
        <p:nvSpPr>
          <p:cNvPr id="3" name="Content Placeholder 2"/>
          <p:cNvSpPr>
            <a:spLocks noGrp="1"/>
          </p:cNvSpPr>
          <p:nvPr>
            <p:ph idx="1"/>
          </p:nvPr>
        </p:nvSpPr>
        <p:spPr/>
        <p:txBody>
          <a:bodyPr/>
          <a:lstStyle/>
          <a:p>
            <a:r>
              <a:rPr lang="en-US" dirty="0" smtClean="0"/>
              <a:t>Selector</a:t>
            </a:r>
          </a:p>
          <a:p>
            <a:r>
              <a:rPr lang="en-US" dirty="0" smtClean="0"/>
              <a:t>Declaration Block</a:t>
            </a:r>
          </a:p>
          <a:p>
            <a:r>
              <a:rPr lang="en-US" dirty="0" smtClean="0"/>
              <a:t>Declaration</a:t>
            </a:r>
          </a:p>
          <a:p>
            <a:r>
              <a:rPr lang="en-US" dirty="0" smtClean="0"/>
              <a:t>Property</a:t>
            </a:r>
          </a:p>
          <a:p>
            <a:r>
              <a:rPr lang="en-US" dirty="0" smtClean="0"/>
              <a:t>Value</a:t>
            </a:r>
          </a:p>
          <a:p>
            <a:endParaRPr lang="en-US" dirty="0"/>
          </a:p>
        </p:txBody>
      </p:sp>
    </p:spTree>
    <p:extLst>
      <p:ext uri="{BB962C8B-B14F-4D97-AF65-F5344CB8AC3E}">
        <p14:creationId xmlns:p14="http://schemas.microsoft.com/office/powerpoint/2010/main" val="29467682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Inheritence</a:t>
            </a:r>
            <a:endParaRPr lang="en-US" dirty="0"/>
          </a:p>
        </p:txBody>
      </p:sp>
      <p:sp>
        <p:nvSpPr>
          <p:cNvPr id="3" name="Content Placeholder 2"/>
          <p:cNvSpPr>
            <a:spLocks noGrp="1"/>
          </p:cNvSpPr>
          <p:nvPr>
            <p:ph idx="1"/>
          </p:nvPr>
        </p:nvSpPr>
        <p:spPr/>
        <p:txBody>
          <a:bodyPr/>
          <a:lstStyle/>
          <a:p>
            <a:r>
              <a:rPr lang="en-US" dirty="0" smtClean="0"/>
              <a:t>inheritance </a:t>
            </a:r>
            <a:r>
              <a:rPr lang="en-US" dirty="0"/>
              <a:t>happens, but not all properties are inherited</a:t>
            </a:r>
            <a:r>
              <a:rPr lang="en-US" dirty="0" smtClean="0"/>
              <a:t>.</a:t>
            </a:r>
          </a:p>
          <a:p>
            <a:r>
              <a:rPr lang="en-US" dirty="0" err="1" smtClean="0"/>
              <a:t>ie</a:t>
            </a:r>
            <a:r>
              <a:rPr lang="en-US" dirty="0" smtClean="0"/>
              <a:t>: </a:t>
            </a:r>
            <a:r>
              <a:rPr lang="en-US" dirty="0"/>
              <a:t>text-related properties are, borders are not.</a:t>
            </a:r>
          </a:p>
        </p:txBody>
      </p:sp>
    </p:spTree>
    <p:extLst>
      <p:ext uri="{BB962C8B-B14F-4D97-AF65-F5344CB8AC3E}">
        <p14:creationId xmlns:p14="http://schemas.microsoft.com/office/powerpoint/2010/main" val="17940077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Cascade</a:t>
            </a:r>
            <a:endParaRPr lang="en-US" dirty="0"/>
          </a:p>
        </p:txBody>
      </p:sp>
      <p:sp>
        <p:nvSpPr>
          <p:cNvPr id="3" name="Content Placeholder 2"/>
          <p:cNvSpPr>
            <a:spLocks noGrp="1"/>
          </p:cNvSpPr>
          <p:nvPr>
            <p:ph idx="1"/>
          </p:nvPr>
        </p:nvSpPr>
        <p:spPr/>
        <p:txBody>
          <a:bodyPr/>
          <a:lstStyle/>
          <a:p>
            <a:r>
              <a:rPr lang="en-US" dirty="0" smtClean="0"/>
              <a:t>In your </a:t>
            </a:r>
            <a:r>
              <a:rPr lang="en-US" dirty="0" err="1" smtClean="0"/>
              <a:t>css</a:t>
            </a:r>
            <a:r>
              <a:rPr lang="en-US" dirty="0" smtClean="0"/>
              <a:t> document, the same </a:t>
            </a:r>
            <a:r>
              <a:rPr lang="en-US" dirty="0" err="1" smtClean="0"/>
              <a:t>css</a:t>
            </a:r>
            <a:r>
              <a:rPr lang="en-US" dirty="0" smtClean="0"/>
              <a:t> selector can be used in multiple places. Subsequent declaration blocks override previous ones. This is the “cascade” in “cascading style sheets”</a:t>
            </a:r>
            <a:endParaRPr lang="en-US" dirty="0"/>
          </a:p>
        </p:txBody>
      </p:sp>
    </p:spTree>
    <p:extLst>
      <p:ext uri="{BB962C8B-B14F-4D97-AF65-F5344CB8AC3E}">
        <p14:creationId xmlns:p14="http://schemas.microsoft.com/office/powerpoint/2010/main" val="3088415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3418</TotalTime>
  <Words>1982</Words>
  <Application>Microsoft Macintosh PowerPoint</Application>
  <PresentationFormat>On-screen Show (4:3)</PresentationFormat>
  <Paragraphs>230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Frontend Crash Course</vt:lpstr>
      <vt:lpstr>Intro – welcome to the golden age of frontend!</vt:lpstr>
      <vt:lpstr>HTML5 </vt:lpstr>
      <vt:lpstr>How much of the new stuff can I use? </vt:lpstr>
      <vt:lpstr>Whats a Shim(Shiv)? Whats a polyfill?</vt:lpstr>
      <vt:lpstr>CSS Crash Course</vt:lpstr>
      <vt:lpstr>5 Parts to CSS Rules</vt:lpstr>
      <vt:lpstr>Inheritence</vt:lpstr>
      <vt:lpstr>Cascade</vt:lpstr>
      <vt:lpstr>Box-model</vt:lpstr>
      <vt:lpstr>Inline vs Block elements</vt:lpstr>
      <vt:lpstr>Classes vs ID’s</vt:lpstr>
      <vt:lpstr>Position Property possible values:</vt:lpstr>
      <vt:lpstr>Display vs. Visibility </vt:lpstr>
      <vt:lpstr>Using  Natural Document Flow </vt:lpstr>
      <vt:lpstr>CSS3 Animation </vt:lpstr>
      <vt:lpstr>Advantages of CSS3 Animation </vt:lpstr>
      <vt:lpstr>What is  Transition vs. a Transform??</vt:lpstr>
      <vt:lpstr>Transition</vt:lpstr>
      <vt:lpstr>Transform</vt:lpstr>
      <vt:lpstr>Transform Properties  </vt:lpstr>
      <vt:lpstr>2D Transform Properties </vt:lpstr>
      <vt:lpstr>3d Transform Properties</vt:lpstr>
      <vt:lpstr>Pseudo-selectors </vt:lpstr>
      <vt:lpstr>Nth-child</vt:lpstr>
      <vt:lpstr>CSS Best Practices </vt:lpstr>
      <vt:lpstr>LESS CSS rocks.  It allows you to:</vt:lpstr>
      <vt:lpstr>RESPONSIVE DESIGN</vt:lpstr>
      <vt:lpstr>Javascript On The Frontend</vt:lpstr>
      <vt:lpstr>Frontend JS vs Backend JS:</vt:lpstr>
      <vt:lpstr>Some Best Practices</vt:lpstr>
      <vt:lpstr>Event Delegation</vt:lpstr>
      <vt:lpstr>“There’s a plugin for that” - Intelligent use of libraries and plugins</vt:lpstr>
      <vt:lpstr>Selector Engine Performance (from jsperf.com) </vt:lpstr>
      <vt:lpstr>Native Methods Performance</vt:lpstr>
      <vt:lpstr>jQuery</vt:lpstr>
      <vt:lpstr>Division of Labor – backend vs frontend??</vt:lpstr>
      <vt:lpstr>Useful Links</vt:lpstr>
    </vt:vector>
  </TitlesOfParts>
  <Company>Adam Haley Productions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Crash Course</dc:title>
  <dc:creator>Adam Haley</dc:creator>
  <cp:lastModifiedBy>Adam Haley</cp:lastModifiedBy>
  <cp:revision>135</cp:revision>
  <cp:lastPrinted>2012-06-20T02:50:55Z</cp:lastPrinted>
  <dcterms:created xsi:type="dcterms:W3CDTF">2012-06-15T19:39:35Z</dcterms:created>
  <dcterms:modified xsi:type="dcterms:W3CDTF">2012-06-21T18:54:38Z</dcterms:modified>
</cp:coreProperties>
</file>