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8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7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068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3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654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6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6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5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3FEB-8DCA-4D49-A457-8C52C8635F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5FEDD-E642-4E23-9CB9-811F4FAB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8379"/>
            <a:ext cx="9144000" cy="23876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DOCUMENT</a:t>
            </a:r>
            <a:br>
              <a:rPr lang="en-US" dirty="0" smtClean="0"/>
            </a:br>
            <a:r>
              <a:rPr lang="en-US" dirty="0" smtClean="0"/>
              <a:t>CIT360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E1063E-6AE9-44D5-8B6B-0C80E8359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smtClean="0"/>
              <a:t>Adam Hawkins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F9E23-1BA4-4678-A4F9-731C4FC2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8BCE5-D343-4F1A-9D26-977B9E85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brief description of what the out come of the use case will be. </a:t>
            </a:r>
          </a:p>
          <a:p>
            <a:r>
              <a:rPr lang="en-US" dirty="0"/>
              <a:t>Or else write a detailed account of the order/sequence of actions will be taken place.</a:t>
            </a:r>
          </a:p>
        </p:txBody>
      </p:sp>
    </p:spTree>
    <p:extLst>
      <p:ext uri="{BB962C8B-B14F-4D97-AF65-F5344CB8AC3E}">
        <p14:creationId xmlns:p14="http://schemas.microsoft.com/office/powerpoint/2010/main" val="239500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382AFB-624C-4CDA-A450-A3FF0354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0B3AF3-2F6B-462C-BD35-C7441B74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conditions that must be TRUE before the use case can move forward.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-User has created an account.</a:t>
            </a:r>
          </a:p>
          <a:p>
            <a:pPr marL="0" indent="0">
              <a:buNone/>
            </a:pPr>
            <a:r>
              <a:rPr lang="en-US" dirty="0"/>
              <a:t>-There is sufficient memory to run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87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832332-3879-4473-8DE2-46ECBB84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Postconditions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CDB59B-5194-408A-A0AE-43D52DCC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state of the system at the end of the use case. Name all that apply.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-Document is recorded in Access database.</a:t>
            </a:r>
          </a:p>
          <a:p>
            <a:pPr marL="0" indent="0">
              <a:buNone/>
            </a:pPr>
            <a:r>
              <a:rPr lang="en-US" dirty="0"/>
              <a:t>-The software receives an update.</a:t>
            </a:r>
          </a:p>
        </p:txBody>
      </p:sp>
    </p:spTree>
    <p:extLst>
      <p:ext uri="{BB962C8B-B14F-4D97-AF65-F5344CB8AC3E}">
        <p14:creationId xmlns:p14="http://schemas.microsoft.com/office/powerpoint/2010/main" val="336812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67A31-F24B-4640-B3FF-21EE1F9D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07E846-903F-4E9D-BDA4-A2BBD0C8F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what priorities, or rather, what allocation of system resources need to be used to run the use case. This is also known as software requirements.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-8GB RAM</a:t>
            </a:r>
          </a:p>
          <a:p>
            <a:pPr marL="0" indent="0">
              <a:buNone/>
            </a:pPr>
            <a:r>
              <a:rPr lang="en-US" dirty="0"/>
              <a:t>-4.3 GB HDD</a:t>
            </a:r>
          </a:p>
          <a:p>
            <a:pPr marL="0" indent="0">
              <a:buNone/>
            </a:pPr>
            <a:r>
              <a:rPr lang="en-US" dirty="0"/>
              <a:t>-1.2GHz Processor</a:t>
            </a:r>
          </a:p>
        </p:txBody>
      </p:sp>
    </p:spTree>
    <p:extLst>
      <p:ext uri="{BB962C8B-B14F-4D97-AF65-F5344CB8AC3E}">
        <p14:creationId xmlns:p14="http://schemas.microsoft.com/office/powerpoint/2010/main" val="169293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0E872-A8AD-4A9E-8E97-23732D2F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Frequency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918D1E-4475-4320-AF84-AEEC5162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often will the actors will use this use case in a given amount of time.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-50 x /week</a:t>
            </a:r>
          </a:p>
          <a:p>
            <a:pPr marL="0" indent="0">
              <a:buNone/>
            </a:pPr>
            <a:r>
              <a:rPr lang="en-US" dirty="0"/>
              <a:t>-12 times / 24 hours</a:t>
            </a:r>
          </a:p>
        </p:txBody>
      </p:sp>
    </p:spTree>
    <p:extLst>
      <p:ext uri="{BB962C8B-B14F-4D97-AF65-F5344CB8AC3E}">
        <p14:creationId xmlns:p14="http://schemas.microsoft.com/office/powerpoint/2010/main" val="389221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C9069-CB3E-4E19-A887-A763A4CE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 Normal Course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3023CA-5A9E-43FD-A3AC-10AE7BAD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detailed account or steps of what it takes to meet the description of the use case. </a:t>
            </a:r>
          </a:p>
          <a:p>
            <a:r>
              <a:rPr lang="en-US" dirty="0"/>
              <a:t>In other words answer the hypothetical question: “How do I accomplish the task as stated in the use case name?”</a:t>
            </a:r>
          </a:p>
          <a:p>
            <a:r>
              <a:rPr lang="en-US" dirty="0"/>
              <a:t>You can do this with numbered steps the actor will take and then the response the system will return.</a:t>
            </a:r>
          </a:p>
        </p:txBody>
      </p:sp>
    </p:spTree>
    <p:extLst>
      <p:ext uri="{BB962C8B-B14F-4D97-AF65-F5344CB8AC3E}">
        <p14:creationId xmlns:p14="http://schemas.microsoft.com/office/powerpoint/2010/main" val="275718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5D2DC-5EB5-426A-9B14-4E43B47F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2.8 Alternative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E06C7A-CC85-4942-8B9B-9E2F8019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any other courses of action that can be taken that are different from the steps you provided in the normal course of events?</a:t>
            </a:r>
          </a:p>
          <a:p>
            <a:r>
              <a:rPr lang="en-US" dirty="0"/>
              <a:t>If so rearrange the numbered steps.</a:t>
            </a:r>
          </a:p>
        </p:txBody>
      </p:sp>
    </p:spTree>
    <p:extLst>
      <p:ext uri="{BB962C8B-B14F-4D97-AF65-F5344CB8AC3E}">
        <p14:creationId xmlns:p14="http://schemas.microsoft.com/office/powerpoint/2010/main" val="1674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622DA-94F1-4777-BA72-8CB31AE0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2.9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D565E-AA8D-48AF-92B0-7F197429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any anticipated error messages that you could run into and find a way to have the system address them.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-”User name invalid” &lt;Prompt user to try new name/register/contact helpdesk&gt;</a:t>
            </a:r>
          </a:p>
        </p:txBody>
      </p:sp>
    </p:spTree>
    <p:extLst>
      <p:ext uri="{BB962C8B-B14F-4D97-AF65-F5344CB8AC3E}">
        <p14:creationId xmlns:p14="http://schemas.microsoft.com/office/powerpoint/2010/main" val="410338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5311B-8476-4842-8E28-DCA7EBAE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2.10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7C06EC-43EF-4DEA-A6AA-BC50E621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other use cases that are used by this use case. Common functionality that will or can be used in other use cases are the most common cases.</a:t>
            </a:r>
          </a:p>
        </p:txBody>
      </p:sp>
    </p:spTree>
    <p:extLst>
      <p:ext uri="{BB962C8B-B14F-4D97-AF65-F5344CB8AC3E}">
        <p14:creationId xmlns:p14="http://schemas.microsoft.com/office/powerpoint/2010/main" val="4170538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9E29D-F99C-488F-8883-C16F59D4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2.11 Special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73C4B-2B6C-49AB-BA62-648F9520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any other requirements that might need to be addressed during the developing and design of the use case.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-Performance requirements</a:t>
            </a:r>
          </a:p>
          <a:p>
            <a:pPr marL="0" indent="0">
              <a:buNone/>
            </a:pPr>
            <a:r>
              <a:rPr lang="en-US" dirty="0"/>
              <a:t>-Other quality attributes</a:t>
            </a:r>
          </a:p>
        </p:txBody>
      </p:sp>
    </p:spTree>
    <p:extLst>
      <p:ext uri="{BB962C8B-B14F-4D97-AF65-F5344CB8AC3E}">
        <p14:creationId xmlns:p14="http://schemas.microsoft.com/office/powerpoint/2010/main" val="282878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xmlns="" id="{2B985BBD-0760-4772-BA6E-6A9900B1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75534" y="2094300"/>
            <a:ext cx="2297623" cy="22976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12BCD2-B147-4E63-B420-254643FD1C9D}"/>
              </a:ext>
            </a:extLst>
          </p:cNvPr>
          <p:cNvSpPr/>
          <p:nvPr/>
        </p:nvSpPr>
        <p:spPr>
          <a:xfrm>
            <a:off x="4238171" y="724882"/>
            <a:ext cx="3773715" cy="5806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DD4789-CF1E-4D3D-BD35-CBEB89942388}"/>
              </a:ext>
            </a:extLst>
          </p:cNvPr>
          <p:cNvSpPr txBox="1"/>
          <p:nvPr/>
        </p:nvSpPr>
        <p:spPr>
          <a:xfrm>
            <a:off x="1068797" y="4391923"/>
            <a:ext cx="2511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gerian" panose="04020705040A02060702" pitchFamily="82" charset="0"/>
              </a:rPr>
              <a:t>PROFESSOR</a:t>
            </a:r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7796FD-209A-4384-A052-D95FB5533AD7}"/>
              </a:ext>
            </a:extLst>
          </p:cNvPr>
          <p:cNvSpPr txBox="1"/>
          <p:nvPr/>
        </p:nvSpPr>
        <p:spPr>
          <a:xfrm>
            <a:off x="4412343" y="17417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lgerian" panose="04020705040A02060702" pitchFamily="82" charset="0"/>
              </a:rPr>
              <a:t>GRADE SYSTEM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1943BB5-4958-4EF0-BAA3-59BBC5579F34}"/>
              </a:ext>
            </a:extLst>
          </p:cNvPr>
          <p:cNvSpPr/>
          <p:nvPr/>
        </p:nvSpPr>
        <p:spPr>
          <a:xfrm>
            <a:off x="4978400" y="3033069"/>
            <a:ext cx="2307771" cy="11901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VIEW </a:t>
            </a:r>
          </a:p>
          <a:p>
            <a:pPr algn="ctr"/>
            <a:r>
              <a:rPr lang="en-US" b="1" dirty="0"/>
              <a:t>GRADES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22206FD-565D-41BA-9B04-BE3866C55057}"/>
              </a:ext>
            </a:extLst>
          </p:cNvPr>
          <p:cNvSpPr/>
          <p:nvPr/>
        </p:nvSpPr>
        <p:spPr>
          <a:xfrm>
            <a:off x="4978400" y="1291770"/>
            <a:ext cx="2307771" cy="1233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RECORD GRADE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3633F0C-7063-46B9-8CBF-6B0EFCC06B2A}"/>
              </a:ext>
            </a:extLst>
          </p:cNvPr>
          <p:cNvSpPr/>
          <p:nvPr/>
        </p:nvSpPr>
        <p:spPr>
          <a:xfrm>
            <a:off x="4978400" y="4730824"/>
            <a:ext cx="2307771" cy="1216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ENSURE</a:t>
            </a:r>
          </a:p>
          <a:p>
            <a:pPr algn="ctr"/>
            <a:r>
              <a:rPr lang="en-US" b="1" dirty="0" smtClean="0"/>
              <a:t>MATERIAL</a:t>
            </a:r>
          </a:p>
          <a:p>
            <a:pPr algn="ctr"/>
            <a:r>
              <a:rPr lang="en-US" b="1" dirty="0" smtClean="0"/>
              <a:t>MASTERED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8CDCD5B-6424-4720-8658-2F94BC3056F2}"/>
              </a:ext>
            </a:extLst>
          </p:cNvPr>
          <p:cNvCxnSpPr/>
          <p:nvPr/>
        </p:nvCxnSpPr>
        <p:spPr>
          <a:xfrm flipH="1">
            <a:off x="2844800" y="1915886"/>
            <a:ext cx="21336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45E504F-8EE7-48D6-BCDF-5E508BD301A3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2656114" y="3614057"/>
            <a:ext cx="2322286" cy="14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CD94358-59B8-4FBE-B87B-B6D425EB27CC}"/>
              </a:ext>
            </a:extLst>
          </p:cNvPr>
          <p:cNvCxnSpPr>
            <a:cxnSpLocks/>
          </p:cNvCxnSpPr>
          <p:nvPr/>
        </p:nvCxnSpPr>
        <p:spPr>
          <a:xfrm flipH="1" flipV="1">
            <a:off x="2656114" y="4093029"/>
            <a:ext cx="2322286" cy="1248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9254F45-D5AC-4560-B9F2-E3EFC035BD5A}"/>
              </a:ext>
            </a:extLst>
          </p:cNvPr>
          <p:cNvSpPr txBox="1"/>
          <p:nvPr/>
        </p:nvSpPr>
        <p:spPr>
          <a:xfrm>
            <a:off x="8723086" y="4223240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gerian" panose="04020705040A02060702" pitchFamily="82" charset="0"/>
              </a:rPr>
              <a:t> </a:t>
            </a:r>
            <a:r>
              <a:rPr lang="en-US" sz="2000" dirty="0">
                <a:latin typeface="Algerian" panose="04020705040A02060702" pitchFamily="82" charset="0"/>
              </a:rPr>
              <a:t>STUDENT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F7BB1DD-78C5-432F-B22F-3182B5D7BE9F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7286171" y="3628155"/>
            <a:ext cx="1857829" cy="11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2" descr="Man">
            <a:extLst>
              <a:ext uri="{FF2B5EF4-FFF2-40B4-BE49-F238E27FC236}">
                <a16:creationId xmlns:a16="http://schemas.microsoft.com/office/drawing/2014/main" xmlns="" id="{2B985BBD-0760-4772-BA6E-6A9900B1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144000" y="1925617"/>
            <a:ext cx="2297623" cy="22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1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9" grpId="0" animBg="1"/>
      <p:bldP spid="10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55282-E2DF-44F4-848C-CEC0308E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2.12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DAE030-85D0-4941-AE5B-7A7264DA8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any assumptions that were made in the analysis that led to accepting this use case into the product description and writing the use case description.</a:t>
            </a:r>
          </a:p>
        </p:txBody>
      </p:sp>
    </p:spTree>
    <p:extLst>
      <p:ext uri="{BB962C8B-B14F-4D97-AF65-F5344CB8AC3E}">
        <p14:creationId xmlns:p14="http://schemas.microsoft.com/office/powerpoint/2010/main" val="149517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D422FA-2247-4EA7-AB89-0445387B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2.13 Notes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6ABB01-E734-4678-A5E5-A24EAFB4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any additional notes or comments about this use case.</a:t>
            </a:r>
          </a:p>
          <a:p>
            <a:r>
              <a:rPr lang="en-US" dirty="0"/>
              <a:t>Or any TBD (To Be Determined) issues that have cropped up and list who will resolve them and by what due date.</a:t>
            </a:r>
          </a:p>
        </p:txBody>
      </p:sp>
    </p:spTree>
    <p:extLst>
      <p:ext uri="{BB962C8B-B14F-4D97-AF65-F5344CB8AC3E}">
        <p14:creationId xmlns:p14="http://schemas.microsoft.com/office/powerpoint/2010/main" val="4090228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8FD15C42-8AEA-45A1-8A39-1D13D4DA0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50693"/>
              </p:ext>
            </p:extLst>
          </p:nvPr>
        </p:nvGraphicFramePr>
        <p:xfrm>
          <a:off x="252186" y="229809"/>
          <a:ext cx="8128000" cy="1752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098762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9076544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1147156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17858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USE CASE 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X1Y2Z3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98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Recording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405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Created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Keith Jacobson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Last Updated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050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Date Created: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9/01/17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Date Last Updated: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73757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D1BB4F0-0EFC-46A0-8425-869441D13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32134"/>
              </p:ext>
            </p:extLst>
          </p:nvPr>
        </p:nvGraphicFramePr>
        <p:xfrm>
          <a:off x="252185" y="1926771"/>
          <a:ext cx="11651344" cy="754003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66572">
                  <a:extLst>
                    <a:ext uri="{9D8B030D-6E8A-4147-A177-3AD203B41FA5}">
                      <a16:colId xmlns:a16="http://schemas.microsoft.com/office/drawing/2014/main" xmlns="" val="2632020063"/>
                    </a:ext>
                  </a:extLst>
                </a:gridCol>
                <a:gridCol w="8784772">
                  <a:extLst>
                    <a:ext uri="{9D8B030D-6E8A-4147-A177-3AD203B41FA5}">
                      <a16:colId xmlns:a16="http://schemas.microsoft.com/office/drawing/2014/main" xmlns="" val="26940525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Actor: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PROFESSOR</a:t>
                      </a:r>
                      <a:r>
                        <a:rPr lang="en-US" b="0" baseline="0" dirty="0" smtClean="0"/>
                        <a:t> /STUDENT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7278261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describes the interaction that the </a:t>
                      </a:r>
                      <a:r>
                        <a:rPr lang="en-US" dirty="0" smtClean="0"/>
                        <a:t>professors </a:t>
                      </a:r>
                      <a:r>
                        <a:rPr lang="en-US" dirty="0"/>
                        <a:t>and students will have to assign, view, and report grades.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03234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smtClean="0"/>
                        <a:t>professor or </a:t>
                      </a:r>
                      <a:r>
                        <a:rPr lang="en-US" dirty="0"/>
                        <a:t>student will need to have an account they created to sign into the system and assign the grades.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765480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grades will be saved in a centralized database where it can be retrieved by the </a:t>
                      </a:r>
                      <a:r>
                        <a:rPr lang="en-US" dirty="0" smtClean="0"/>
                        <a:t>student </a:t>
                      </a:r>
                      <a:r>
                        <a:rPr lang="en-US" dirty="0"/>
                        <a:t>and </a:t>
                      </a:r>
                      <a:r>
                        <a:rPr lang="en-US" dirty="0" smtClean="0"/>
                        <a:t>where the professor </a:t>
                      </a:r>
                      <a:r>
                        <a:rPr lang="en-US" dirty="0"/>
                        <a:t>can add another grade.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5885677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Priority: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requirements. Chrome Browser Version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63.0.3239.132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18595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Frequency of Use: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18-24 times /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5755532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Normal Course of Events: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Professor reviews submitted assignment to determine if mastery is met. Clicks </a:t>
                      </a:r>
                      <a:r>
                        <a:rPr lang="en-US" dirty="0"/>
                        <a:t>on record grade and enters the student name and the grade in format of &lt;0/10&gt; and the system will add grade totals and calculate final grade and percent.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System accepts and allows to be viewed in user friendly webpage.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System saves in centralized database to retrieve and print in report card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687115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Alternative Courses: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Students </a:t>
                      </a:r>
                      <a:r>
                        <a:rPr lang="en-US" dirty="0"/>
                        <a:t>log in and click on view grade.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Grade is pulled up and they can then view the students grades and notes made by </a:t>
                      </a:r>
                      <a:r>
                        <a:rPr lang="en-US" dirty="0" smtClean="0"/>
                        <a:t>professor.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5900983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Exceptions: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incorrect grade format is given then system will request proper grade be added.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9995044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Includes: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8645441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Special Requirements: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8292439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Assumptions: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983410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Notes and Issues: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use case is simple, but also incredible.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171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22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D1BB4F0-0EFC-46A0-8425-869441D13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47956"/>
              </p:ext>
            </p:extLst>
          </p:nvPr>
        </p:nvGraphicFramePr>
        <p:xfrm>
          <a:off x="0" y="1"/>
          <a:ext cx="12192000" cy="7223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99590">
                  <a:extLst>
                    <a:ext uri="{9D8B030D-6E8A-4147-A177-3AD203B41FA5}">
                      <a16:colId xmlns:a16="http://schemas.microsoft.com/office/drawing/2014/main" xmlns="" val="2632020063"/>
                    </a:ext>
                  </a:extLst>
                </a:gridCol>
                <a:gridCol w="9192410">
                  <a:extLst>
                    <a:ext uri="{9D8B030D-6E8A-4147-A177-3AD203B41FA5}">
                      <a16:colId xmlns:a16="http://schemas.microsoft.com/office/drawing/2014/main" xmlns="" val="269405258"/>
                    </a:ext>
                  </a:extLst>
                </a:gridCol>
              </a:tblGrid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Actor: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Teacher, Parents,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7278261"/>
                  </a:ext>
                </a:extLst>
              </a:tr>
              <a:tr h="61316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describes the interaction that the </a:t>
                      </a:r>
                      <a:r>
                        <a:rPr lang="en-US" dirty="0" smtClean="0"/>
                        <a:t>professor </a:t>
                      </a:r>
                      <a:r>
                        <a:rPr lang="en-US" dirty="0"/>
                        <a:t>and students will have to assign, view, and report grades.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03234"/>
                  </a:ext>
                </a:extLst>
              </a:tr>
              <a:tr h="61316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smtClean="0"/>
                        <a:t>professor or </a:t>
                      </a:r>
                      <a:r>
                        <a:rPr lang="en-US" dirty="0"/>
                        <a:t>student will need to have an account they created to sign into the system and assign the grades.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765480"/>
                  </a:ext>
                </a:extLst>
              </a:tr>
              <a:tr h="61316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grades will be saved in a centralized database where it can be retrieved by the student and where the professor can add another grade.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5885677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Priority: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requirements. Chrome Browser Version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63.0.3239.132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18595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Frequency of Use: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18-24 times /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5755532"/>
                  </a:ext>
                </a:extLst>
              </a:tr>
              <a:tr h="113874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Normal Course of Events: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Professor reviews submitted assignment to determine if mastery is met. Clicks on record grade and enters the student name and the grade in format of &lt;0/10&gt; and the system will add grade totals and calculate final grade and percent.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System accepts and allows to be viewed in user friendly webpage.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System saves in centralized database to retrieve and print in report card format.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687115"/>
                  </a:ext>
                </a:extLst>
              </a:tr>
              <a:tr h="86442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Alternative Courses: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Students log in and click on view grade.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Grade is pulled up and they can then view the students grades and notes made by professor.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5900983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Exceptions: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incorrect grade format is given then system will request proper grade be added.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9995044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Includes: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8645441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Special Requirements: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8292439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Assumptions: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983410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Notes and Issues: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use case is simple, but also incredible.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171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5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12CBBF-5ED4-439F-A3D6-43F8BB883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9" y="243267"/>
            <a:ext cx="11674852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8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E7FBE-66E2-4FB6-A64C-EBA076AE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 Case Identification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3DB56CC-AE49-4E21-B63E-190E65139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471" y="2886309"/>
            <a:ext cx="8151058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0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05B89-3B8D-47EE-AD87-2DFBF638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Use Case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49A4D-1576-4B43-A21B-4BD62F8D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each use case an unique identifying number for your records and easy access</a:t>
            </a:r>
          </a:p>
          <a:p>
            <a:r>
              <a:rPr lang="en-US" dirty="0"/>
              <a:t>Functional requirements can be linked and sources back to this 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0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E4C91-9482-4DA4-A9D2-28EF841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Use Case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29AFC8-9187-4F10-9215-10509F10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 concise and result oriented name for your case. </a:t>
            </a:r>
          </a:p>
          <a:p>
            <a:r>
              <a:rPr lang="en-US" dirty="0"/>
              <a:t>Typically you will use a verb and a noun to describe what you want.</a:t>
            </a:r>
          </a:p>
          <a:p>
            <a:r>
              <a:rPr lang="en-US" dirty="0"/>
              <a:t>Be descriptive, no need to create something people won’t understand.</a:t>
            </a:r>
          </a:p>
          <a:p>
            <a:r>
              <a:rPr lang="en-US" dirty="0"/>
              <a:t>A few examples:</a:t>
            </a:r>
          </a:p>
          <a:p>
            <a:pPr marL="0" indent="0">
              <a:buNone/>
            </a:pPr>
            <a:r>
              <a:rPr lang="en-US" dirty="0"/>
              <a:t> -GRADE SYSTEM</a:t>
            </a:r>
          </a:p>
          <a:p>
            <a:pPr marL="0" indent="0">
              <a:buNone/>
            </a:pPr>
            <a:r>
              <a:rPr lang="en-US" dirty="0"/>
              <a:t> -VIEW </a:t>
            </a:r>
            <a:r>
              <a:rPr lang="en-US" dirty="0" smtClean="0"/>
              <a:t>DOCUMENT 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-VIEW RECENTLY </a:t>
            </a:r>
            <a:r>
              <a:rPr lang="en-US" dirty="0" smtClean="0"/>
              <a:t>SUBMITTED ASSIGNMENTS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6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01E8FA-B65C-4238-98BE-0F18BB9F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Use Case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B1A293-DA08-4E32-898C-F0419B67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1.3.1 Created By</a:t>
            </a:r>
          </a:p>
          <a:p>
            <a:pPr marL="0" indent="0">
              <a:buNone/>
            </a:pPr>
            <a:r>
              <a:rPr lang="en-US" dirty="0"/>
              <a:t>1.3.2 Date Created</a:t>
            </a:r>
          </a:p>
          <a:p>
            <a:pPr marL="0" indent="0">
              <a:buNone/>
            </a:pPr>
            <a:r>
              <a:rPr lang="en-US" dirty="0"/>
              <a:t>1.3.3 Last Updated By</a:t>
            </a:r>
          </a:p>
          <a:p>
            <a:pPr marL="0" indent="0">
              <a:buNone/>
            </a:pPr>
            <a:r>
              <a:rPr lang="en-US" dirty="0"/>
              <a:t>1.3.4 Date Last Updated</a:t>
            </a:r>
          </a:p>
        </p:txBody>
      </p:sp>
    </p:spTree>
    <p:extLst>
      <p:ext uri="{BB962C8B-B14F-4D97-AF65-F5344CB8AC3E}">
        <p14:creationId xmlns:p14="http://schemas.microsoft.com/office/powerpoint/2010/main" val="393826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57AA9-8804-444C-8D97-6BCE06C6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Use Case Definition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7C15304-93C1-42D4-839A-F800AD09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161" y="1690688"/>
            <a:ext cx="1065907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3BDB3-B76B-4DFC-8FE2-AB641E2F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19EC61-4E08-49A9-B8C5-A120A28A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actor is a person or external entity that will act on the use case.</a:t>
            </a:r>
          </a:p>
          <a:p>
            <a:r>
              <a:rPr lang="en-US" dirty="0"/>
              <a:t>Who will be “performing” this use case.</a:t>
            </a:r>
          </a:p>
        </p:txBody>
      </p:sp>
    </p:spTree>
    <p:extLst>
      <p:ext uri="{BB962C8B-B14F-4D97-AF65-F5344CB8AC3E}">
        <p14:creationId xmlns:p14="http://schemas.microsoft.com/office/powerpoint/2010/main" val="3066453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4026</TotalTime>
  <Words>1143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Algerian</vt:lpstr>
      <vt:lpstr>Arial</vt:lpstr>
      <vt:lpstr>Trebuchet MS</vt:lpstr>
      <vt:lpstr>Wingdings 3</vt:lpstr>
      <vt:lpstr>Facet</vt:lpstr>
      <vt:lpstr>USE CASE DOCUMENT CIT360</vt:lpstr>
      <vt:lpstr>PowerPoint Presentation</vt:lpstr>
      <vt:lpstr>PowerPoint Presentation</vt:lpstr>
      <vt:lpstr>1. Use Case Identification</vt:lpstr>
      <vt:lpstr>1.1 Use Case ID</vt:lpstr>
      <vt:lpstr>1.2 Use Case Name</vt:lpstr>
      <vt:lpstr>1.3 Use Case History</vt:lpstr>
      <vt:lpstr>2. Use Case Definition</vt:lpstr>
      <vt:lpstr>2.1 Actor</vt:lpstr>
      <vt:lpstr>2.2 Description</vt:lpstr>
      <vt:lpstr>2.3 Preconditions</vt:lpstr>
      <vt:lpstr>2.4 Postconditions</vt:lpstr>
      <vt:lpstr>2.5 Priority</vt:lpstr>
      <vt:lpstr>2.6 Frequency of Use</vt:lpstr>
      <vt:lpstr>2.7 Normal Course of Events</vt:lpstr>
      <vt:lpstr>2.8 Alternative Courses</vt:lpstr>
      <vt:lpstr>2.9 Exceptions</vt:lpstr>
      <vt:lpstr>2.10 Includes</vt:lpstr>
      <vt:lpstr>2.11 Special Requirements</vt:lpstr>
      <vt:lpstr>2.12 Assumptions</vt:lpstr>
      <vt:lpstr>2.13 Notes and Issues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</dc:title>
  <dc:creator>Jacobson, Keith</dc:creator>
  <cp:lastModifiedBy>Adam Hawkins</cp:lastModifiedBy>
  <cp:revision>19</cp:revision>
  <dcterms:created xsi:type="dcterms:W3CDTF">2018-02-20T23:34:24Z</dcterms:created>
  <dcterms:modified xsi:type="dcterms:W3CDTF">2019-02-26T14:38:44Z</dcterms:modified>
</cp:coreProperties>
</file>