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5T02:09:29.648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45A557EB-7CA9-4F9B-8F9D-62E1B9340BCC}" emma:medium="tactile" emma:mode="ink">
          <msink:context xmlns:msink="http://schemas.microsoft.com/ink/2010/main" type="writingRegion" rotatedBoundingBox="13523,5549 13538,5549 13538,5564 13523,5564"/>
        </emma:interpretation>
      </emma:emma>
    </inkml:annotationXML>
    <inkml:traceGroup>
      <inkml:annotationXML>
        <emma:emma xmlns:emma="http://www.w3.org/2003/04/emma" version="1.0">
          <emma:interpretation id="{F0D27428-191F-4C05-8B9A-C5D92FDE902B}" emma:medium="tactile" emma:mode="ink">
            <msink:context xmlns:msink="http://schemas.microsoft.com/ink/2010/main" type="paragraph" rotatedBoundingBox="13523,5549 13538,5549 13538,5564 13523,55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1B15A8-4B68-423F-B45E-58D552A90178}" emma:medium="tactile" emma:mode="ink">
              <msink:context xmlns:msink="http://schemas.microsoft.com/ink/2010/main" type="line" rotatedBoundingBox="13523,5549 13538,5549 13538,5564 13523,5564"/>
            </emma:interpretation>
          </emma:emma>
        </inkml:annotationXML>
        <inkml:traceGroup>
          <inkml:annotationXML>
            <emma:emma xmlns:emma="http://www.w3.org/2003/04/emma" version="1.0">
              <emma:interpretation id="{079B2C84-3E4D-462A-A191-70D004DD73B3}" emma:medium="tactile" emma:mode="ink">
                <msink:context xmlns:msink="http://schemas.microsoft.com/ink/2010/main" type="inkWord" rotatedBoundingBox="13523,5549 13538,5549 13538,5564 13523,556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0,'0'0,"0"0,0 0,0 0,0 0,0 0,0 0,0 0,0 0,0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5T02:19:12.162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B8C61F0A-BA51-4972-B4AA-20757C348575}" emma:medium="tactile" emma:mode="ink">
          <msink:context xmlns:msink="http://schemas.microsoft.com/ink/2010/main" type="writingRegion" rotatedBoundingBox="36236,15885 36251,15885 36251,15900 36236,15900"/>
        </emma:interpretation>
      </emma:emma>
    </inkml:annotationXML>
    <inkml:traceGroup>
      <inkml:annotationXML>
        <emma:emma xmlns:emma="http://www.w3.org/2003/04/emma" version="1.0">
          <emma:interpretation id="{8D0CFA71-9687-4282-B56E-8F010E42ED43}" emma:medium="tactile" emma:mode="ink">
            <msink:context xmlns:msink="http://schemas.microsoft.com/ink/2010/main" type="paragraph" rotatedBoundingBox="36236,15885 36251,15885 36251,15900 36236,159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C40F0E-6120-4F30-8B94-59FAE3BEA6B5}" emma:medium="tactile" emma:mode="ink">
              <msink:context xmlns:msink="http://schemas.microsoft.com/ink/2010/main" type="line" rotatedBoundingBox="36236,15885 36251,15885 36251,15900 36236,15900"/>
            </emma:interpretation>
          </emma:emma>
        </inkml:annotationXML>
        <inkml:traceGroup>
          <inkml:annotationXML>
            <emma:emma xmlns:emma="http://www.w3.org/2003/04/emma" version="1.0">
              <emma:interpretation id="{C6E011BB-E19F-4F97-B57E-DB8BDCCB1B2D}" emma:medium="tactile" emma:mode="ink">
                <msink:context xmlns:msink="http://schemas.microsoft.com/ink/2010/main" type="inkWord" rotatedBoundingBox="36236,15885 36251,15885 36251,15900 36236,1590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0 1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72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87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3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69E4-D09B-4DED-A173-D434B78F58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en-US" dirty="0"/>
              <a:t>State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0164"/>
            <a:ext cx="9144000" cy="1655762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smtClean="0"/>
              <a:t>Adam Hawkins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State Diagrams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used to describe the behavior of systems.</a:t>
            </a:r>
          </a:p>
          <a:p>
            <a:r>
              <a:rPr lang="en-US" dirty="0"/>
              <a:t>They also are used to show the behavior of systems in response to external inputs.</a:t>
            </a:r>
          </a:p>
          <a:p>
            <a:r>
              <a:rPr lang="en-US" dirty="0"/>
              <a:t>They are often confused with flowcharts, but the main difference is: a state diagram shows the actual changes in state, not the processes or commands that created those changes</a:t>
            </a:r>
          </a:p>
          <a:p>
            <a:r>
              <a:rPr lang="en-US" dirty="0"/>
              <a:t>There are many different semantics to them, that differ slightly; such as a simple state vs. a state with internal </a:t>
            </a:r>
            <a:r>
              <a:rPr lang="en-US" dirty="0" smtClean="0"/>
              <a:t>activities.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5673" y="5450774"/>
            <a:ext cx="2565070" cy="125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9512" y="5830784"/>
            <a:ext cx="79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98919" y="5450774"/>
            <a:ext cx="2669970" cy="125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 err="1"/>
              <a:t>Activites</a:t>
            </a:r>
            <a:r>
              <a:rPr lang="en-US" sz="2400" dirty="0"/>
              <a:t>/Methods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98919" y="5830784"/>
            <a:ext cx="2669970" cy="1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8316" y="5392869"/>
            <a:ext cx="173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8672147" y="5461754"/>
            <a:ext cx="427512" cy="434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96933" y="1115607"/>
            <a:ext cx="7237786" cy="529863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3" y="222621"/>
            <a:ext cx="10515600" cy="1325563"/>
          </a:xfrm>
        </p:spPr>
        <p:txBody>
          <a:bodyPr/>
          <a:lstStyle/>
          <a:p>
            <a:r>
              <a:rPr lang="en-US" dirty="0" smtClean="0"/>
              <a:t>Complete BYU-Idaho </a:t>
            </a:r>
            <a:r>
              <a:rPr lang="en-US" dirty="0"/>
              <a:t>Semester Lifecycle: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88" y="1831073"/>
            <a:ext cx="1923802" cy="119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Graduation </a:t>
            </a:r>
          </a:p>
          <a:p>
            <a:pPr algn="ctr"/>
            <a:r>
              <a:rPr lang="en-US" sz="2400" dirty="0" smtClean="0"/>
              <a:t>Planner </a:t>
            </a:r>
          </a:p>
          <a:p>
            <a:pPr algn="ctr"/>
            <a:r>
              <a:rPr lang="en-US" sz="2400" dirty="0" smtClean="0"/>
              <a:t>Created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1749" y="3630187"/>
            <a:ext cx="1919841" cy="1106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Schedule</a:t>
            </a:r>
          </a:p>
          <a:p>
            <a:pPr algn="ctr"/>
            <a:r>
              <a:rPr lang="en-US" sz="2400" dirty="0" smtClean="0"/>
              <a:t>Courses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20897" y="3584720"/>
            <a:ext cx="1830781" cy="11060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Successfully </a:t>
            </a:r>
          </a:p>
          <a:p>
            <a:pPr algn="ctr"/>
            <a:r>
              <a:rPr lang="en-US" sz="2400" dirty="0" smtClean="0"/>
              <a:t>Enrolled in</a:t>
            </a:r>
          </a:p>
          <a:p>
            <a:pPr algn="ctr"/>
            <a:r>
              <a:rPr lang="en-US" sz="2400" dirty="0" smtClean="0"/>
              <a:t>Course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137259" y="3603346"/>
            <a:ext cx="1479467" cy="10687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</a:t>
            </a:r>
            <a:r>
              <a:rPr lang="en-US" sz="2400" dirty="0"/>
              <a:t>Taught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62536" y="3584719"/>
            <a:ext cx="1479467" cy="11060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Grades</a:t>
            </a:r>
          </a:p>
          <a:p>
            <a:pPr algn="ctr"/>
            <a:r>
              <a:rPr lang="en-US" sz="2400" dirty="0" smtClean="0"/>
              <a:t>Recorded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-11726" y="2285793"/>
            <a:ext cx="305555" cy="28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6"/>
            <a:endCxn id="4" idx="1"/>
          </p:cNvCxnSpPr>
          <p:nvPr/>
        </p:nvCxnSpPr>
        <p:spPr>
          <a:xfrm flipV="1">
            <a:off x="293829" y="2430778"/>
            <a:ext cx="3039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1559689" y="3030482"/>
            <a:ext cx="1981" cy="599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08549" y="3003641"/>
            <a:ext cx="1981" cy="599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7080689" y="4332586"/>
            <a:ext cx="108558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9616726" y="4336732"/>
            <a:ext cx="84581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 flipH="1">
            <a:off x="8876992" y="4672125"/>
            <a:ext cx="1" cy="861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724214" y="5533901"/>
            <a:ext cx="305555" cy="28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cxnSpLocks/>
          </p:cNvCxnSpPr>
          <p:nvPr/>
        </p:nvCxnSpPr>
        <p:spPr>
          <a:xfrm>
            <a:off x="1619258" y="4465718"/>
            <a:ext cx="7096404" cy="121153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2" idx="2"/>
          </p:cNvCxnSpPr>
          <p:nvPr/>
        </p:nvCxnSpPr>
        <p:spPr>
          <a:xfrm rot="5400000">
            <a:off x="9656899" y="4133514"/>
            <a:ext cx="988133" cy="21026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</p:cNvCxnSpPr>
          <p:nvPr/>
        </p:nvCxnSpPr>
        <p:spPr>
          <a:xfrm rot="16200000" flipH="1">
            <a:off x="4480331" y="2718872"/>
            <a:ext cx="1060616" cy="63568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FCE692B0-D38D-4D5F-9F41-50F50B04ECF6}"/>
                  </a:ext>
                </a:extLst>
              </p14:cNvPr>
              <p14:cNvContentPartPr/>
              <p14:nvPr/>
            </p14:nvContentPartPr>
            <p14:xfrm>
              <a:off x="4868592" y="1997688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CE692B0-D38D-4D5F-9F41-50F50B04E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2472" y="199156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xmlns="" id="{2FEB2410-3B6F-4D0A-BAF8-94C0218B1D98}"/>
                  </a:ext>
                </a:extLst>
              </p14:cNvPr>
              <p14:cNvContentPartPr/>
              <p14:nvPr/>
            </p14:nvContentPartPr>
            <p14:xfrm>
              <a:off x="13045272" y="571864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FEB2410-3B6F-4D0A-BAF8-94C0218B1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9152" y="571252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2880612" y="1845066"/>
            <a:ext cx="1830781" cy="119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Enrollment</a:t>
            </a:r>
          </a:p>
          <a:p>
            <a:pPr algn="ctr"/>
            <a:r>
              <a:rPr lang="en-US" sz="2400" dirty="0" smtClean="0"/>
              <a:t>Opens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80611" y="3584720"/>
            <a:ext cx="1830781" cy="11060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Full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xmlns="" id="{8DA479D4-395F-41D5-ADC6-BFBE4376AB79}"/>
              </a:ext>
            </a:extLst>
          </p:cNvPr>
          <p:cNvCxnSpPr>
            <a:cxnSpLocks/>
          </p:cNvCxnSpPr>
          <p:nvPr/>
        </p:nvCxnSpPr>
        <p:spPr>
          <a:xfrm rot="5400000">
            <a:off x="8239929" y="3489908"/>
            <a:ext cx="534390" cy="739734"/>
          </a:xfrm>
          <a:prstGeom prst="bentConnector4">
            <a:avLst>
              <a:gd name="adj1" fmla="val -42653"/>
              <a:gd name="adj2" fmla="val 124302"/>
            </a:avLst>
          </a:prstGeom>
          <a:solidFill>
            <a:srgbClr val="3165BB">
              <a:alpha val="75000"/>
            </a:srgbClr>
          </a:solidFill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xmlns="" id="{5A1F67AE-B859-4DAD-A2F2-8192C16244E2}"/>
              </a:ext>
            </a:extLst>
          </p:cNvPr>
          <p:cNvCxnSpPr/>
          <p:nvPr/>
        </p:nvCxnSpPr>
        <p:spPr>
          <a:xfrm>
            <a:off x="626907" y="1347768"/>
            <a:ext cx="6629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ADDC591C-888F-479A-8D08-493B2443B6AA}"/>
              </a:ext>
            </a:extLst>
          </p:cNvPr>
          <p:cNvSpPr txBox="1"/>
          <p:nvPr/>
        </p:nvSpPr>
        <p:spPr>
          <a:xfrm>
            <a:off x="3014916" y="1037070"/>
            <a:ext cx="28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Enrollment at BYU-Idaho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39FD2166-5D07-4F5E-ADD6-D2527FEF1859}"/>
              </a:ext>
            </a:extLst>
          </p:cNvPr>
          <p:cNvSpPr txBox="1"/>
          <p:nvPr/>
        </p:nvSpPr>
        <p:spPr>
          <a:xfrm>
            <a:off x="7518543" y="5639206"/>
            <a:ext cx="12374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Cancelled/Failed</a:t>
            </a:r>
          </a:p>
          <a:p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77EBE575-577A-42F7-80DE-B60E35EA3067}"/>
              </a:ext>
            </a:extLst>
          </p:cNvPr>
          <p:cNvSpPr txBox="1"/>
          <p:nvPr/>
        </p:nvSpPr>
        <p:spPr>
          <a:xfrm>
            <a:off x="7408006" y="4241297"/>
            <a:ext cx="882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Sem.</a:t>
            </a:r>
          </a:p>
          <a:p>
            <a:r>
              <a:rPr lang="en-US" sz="1400" dirty="0"/>
              <a:t>Started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6CE4944A-41ED-461A-A464-A49B15122608}"/>
              </a:ext>
            </a:extLst>
          </p:cNvPr>
          <p:cNvSpPr txBox="1"/>
          <p:nvPr/>
        </p:nvSpPr>
        <p:spPr>
          <a:xfrm>
            <a:off x="9591242" y="3726320"/>
            <a:ext cx="793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</a:t>
            </a:r>
          </a:p>
          <a:p>
            <a:r>
              <a:rPr lang="en-US" sz="1600" dirty="0"/>
              <a:t>Ends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7771E75E-3718-4247-B2AD-0C42EF08E028}"/>
              </a:ext>
            </a:extLst>
          </p:cNvPr>
          <p:cNvSpPr txBox="1"/>
          <p:nvPr/>
        </p:nvSpPr>
        <p:spPr>
          <a:xfrm>
            <a:off x="10987541" y="4672125"/>
            <a:ext cx="1032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Closed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6410DAE7-6A6A-4C96-9E90-C24E7D85C4DF}"/>
              </a:ext>
            </a:extLst>
          </p:cNvPr>
          <p:cNvSpPr txBox="1"/>
          <p:nvPr/>
        </p:nvSpPr>
        <p:spPr>
          <a:xfrm>
            <a:off x="7727793" y="2422625"/>
            <a:ext cx="184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Student Dropped</a:t>
            </a:r>
          </a:p>
          <a:p>
            <a:r>
              <a:rPr lang="en-US" sz="1600" dirty="0"/>
              <a:t>[student &gt; 0]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D06B71E5-333E-488B-B89E-97DC5513D846}"/>
              </a:ext>
            </a:extLst>
          </p:cNvPr>
          <p:cNvSpPr txBox="1"/>
          <p:nvPr/>
        </p:nvSpPr>
        <p:spPr>
          <a:xfrm>
            <a:off x="8876991" y="4813727"/>
            <a:ext cx="1885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Student </a:t>
            </a:r>
            <a:r>
              <a:rPr lang="en-US" sz="1600" dirty="0" smtClean="0"/>
              <a:t>Failed to meet C or better</a:t>
            </a:r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9149" y="4980884"/>
            <a:ext cx="1919841" cy="11060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Release Financial/Academic Hold</a:t>
            </a:r>
            <a:endParaRPr lang="en-US" sz="2400" dirty="0"/>
          </a:p>
        </p:txBody>
      </p:sp>
      <p:cxnSp>
        <p:nvCxnSpPr>
          <p:cNvPr id="22" name="Straight Connector 21"/>
          <p:cNvCxnSpPr>
            <a:stCxn id="5" idx="2"/>
          </p:cNvCxnSpPr>
          <p:nvPr/>
        </p:nvCxnSpPr>
        <p:spPr>
          <a:xfrm flipH="1">
            <a:off x="1540913" y="4736220"/>
            <a:ext cx="20757" cy="38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256601" y="5460058"/>
            <a:ext cx="344655" cy="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587538" y="2423950"/>
            <a:ext cx="306760" cy="308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872287" y="4895066"/>
            <a:ext cx="1830781" cy="11060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Added to Waiting List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96836" y="4564462"/>
            <a:ext cx="11713" cy="41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384984" y="2007711"/>
            <a:ext cx="1479467" cy="6026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Successful State</a:t>
            </a:r>
          </a:p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10384984" y="219235"/>
            <a:ext cx="1528473" cy="67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Planned State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10384984" y="1158117"/>
            <a:ext cx="1528473" cy="5794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Held</a:t>
            </a:r>
          </a:p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57" idx="3"/>
          </p:cNvCxnSpPr>
          <p:nvPr/>
        </p:nvCxnSpPr>
        <p:spPr>
          <a:xfrm flipV="1">
            <a:off x="4703068" y="4690753"/>
            <a:ext cx="1509473" cy="7573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24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159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State Diagrams</vt:lpstr>
      <vt:lpstr>What are State Diagrams used for?</vt:lpstr>
      <vt:lpstr>Complete BYU-Idaho Semester Lifecycle: </vt:lpstr>
    </vt:vector>
  </TitlesOfParts>
  <Company>Everett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Diagrams</dc:title>
  <dc:creator>Jacobson, Keith</dc:creator>
  <cp:lastModifiedBy>Adam Hawkins</cp:lastModifiedBy>
  <cp:revision>12</cp:revision>
  <dcterms:created xsi:type="dcterms:W3CDTF">2018-04-04T23:29:53Z</dcterms:created>
  <dcterms:modified xsi:type="dcterms:W3CDTF">2019-02-26T15:33:10Z</dcterms:modified>
</cp:coreProperties>
</file>