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am\Downloads\Job%20Competency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am\Downloads\Job%20Competency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b="1"/>
              <a:t>Adobe</a:t>
            </a:r>
          </a:p>
        </c:rich>
      </c:tx>
      <c:layout>
        <c:manualLayout>
          <c:xMode val="edge"/>
          <c:yMode val="edge"/>
          <c:x val="0.38062234794908062"/>
          <c:y val="7.1471113758189403E-2"/>
        </c:manualLayout>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5624575393422355"/>
          <c:y val="0.25643216575295569"/>
          <c:w val="0.5926282729510296"/>
          <c:h val="0.49909254196114111"/>
        </c:manualLayout>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3"/>
              </a:solidFill>
              <a:ln w="19050">
                <a:solidFill>
                  <a:schemeClr val="lt1"/>
                </a:solidFill>
              </a:ln>
              <a:effectLst/>
            </c:spPr>
          </c:dPt>
          <c:dPt>
            <c:idx val="2"/>
            <c:bubble3D val="0"/>
            <c:spPr>
              <a:solidFill>
                <a:schemeClr val="accent5"/>
              </a:solidFill>
              <a:ln w="19050">
                <a:solidFill>
                  <a:schemeClr val="lt1"/>
                </a:solidFill>
              </a:ln>
              <a:effectLst/>
            </c:spPr>
          </c:dPt>
          <c:dPt>
            <c:idx val="3"/>
            <c:bubble3D val="0"/>
            <c:spPr>
              <a:solidFill>
                <a:schemeClr val="accent1">
                  <a:lumMod val="60000"/>
                </a:schemeClr>
              </a:solidFill>
              <a:ln w="19050">
                <a:solidFill>
                  <a:schemeClr val="lt1"/>
                </a:solidFill>
              </a:ln>
              <a:effectLst/>
            </c:spPr>
          </c:dPt>
          <c:dPt>
            <c:idx val="4"/>
            <c:bubble3D val="0"/>
            <c:spPr>
              <a:solidFill>
                <a:schemeClr val="accent3">
                  <a:lumMod val="60000"/>
                </a:schemeClr>
              </a:solidFill>
              <a:ln w="19050">
                <a:solidFill>
                  <a:schemeClr val="lt1"/>
                </a:solidFill>
              </a:ln>
              <a:effectLst/>
            </c:spPr>
          </c:dPt>
          <c:cat>
            <c:strRef>
              <c:f>'Required Skills'!$A$10:$A$14</c:f>
              <c:strCache>
                <c:ptCount val="5"/>
                <c:pt idx="0">
                  <c:v>Acrobat</c:v>
                </c:pt>
                <c:pt idx="1">
                  <c:v>Framemaker</c:v>
                </c:pt>
                <c:pt idx="2">
                  <c:v>Photoshop</c:v>
                </c:pt>
                <c:pt idx="3">
                  <c:v>Illustrator</c:v>
                </c:pt>
                <c:pt idx="4">
                  <c:v>InDesign</c:v>
                </c:pt>
              </c:strCache>
            </c:strRef>
          </c:cat>
          <c:val>
            <c:numRef>
              <c:f>'Required Skills'!$B$10:$B$14</c:f>
              <c:numCache>
                <c:formatCode>General</c:formatCode>
                <c:ptCount val="5"/>
                <c:pt idx="0">
                  <c:v>24</c:v>
                </c:pt>
                <c:pt idx="1">
                  <c:v>20</c:v>
                </c:pt>
                <c:pt idx="2">
                  <c:v>16</c:v>
                </c:pt>
                <c:pt idx="3">
                  <c:v>15</c:v>
                </c:pt>
                <c:pt idx="4">
                  <c:v>13</c:v>
                </c:pt>
              </c:numCache>
            </c:numRef>
          </c:val>
        </c:ser>
        <c:dLbls>
          <c:showLegendKey val="0"/>
          <c:showVal val="0"/>
          <c:showCatName val="0"/>
          <c:showSerName val="0"/>
          <c:showPercent val="0"/>
          <c:showBubbleSize val="0"/>
          <c:showLeaderLines val="1"/>
        </c:dLbls>
        <c:firstSliceAng val="18"/>
      </c:pieChart>
      <c:spPr>
        <a:noFill/>
        <a:ln>
          <a:noFill/>
        </a:ln>
        <a:effectLst/>
      </c:spPr>
    </c:plotArea>
    <c:legend>
      <c:legendPos val="b"/>
      <c:legendEntry>
        <c:idx val="0"/>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Entry>
      <c:legendEntry>
        <c:idx val="3"/>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Entry>
      <c:legendEntry>
        <c:idx val="4"/>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3.536067892503536E-2"/>
          <c:y val="0.75840746976312301"/>
          <c:w val="0.95348706411698536"/>
          <c:h val="0.2177688256508138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b="1"/>
              <a:t>Microsoft Office</a:t>
            </a:r>
          </a:p>
        </c:rich>
      </c:tx>
      <c:layout>
        <c:manualLayout>
          <c:xMode val="edge"/>
          <c:yMode val="edge"/>
          <c:x val="0.26587151037938433"/>
          <c:y val="4.0165510205045614E-2"/>
        </c:manualLayout>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2568480076354092"/>
          <c:y val="0.26592681463707257"/>
          <c:w val="0.63954008589835365"/>
          <c:h val="0.50641446513846833"/>
        </c:manualLayout>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3"/>
              </a:solidFill>
              <a:ln w="19050">
                <a:solidFill>
                  <a:schemeClr val="lt1"/>
                </a:solidFill>
              </a:ln>
              <a:effectLst/>
            </c:spPr>
          </c:dPt>
          <c:dPt>
            <c:idx val="2"/>
            <c:bubble3D val="0"/>
            <c:spPr>
              <a:solidFill>
                <a:schemeClr val="accent5"/>
              </a:solidFill>
              <a:ln w="19050">
                <a:solidFill>
                  <a:schemeClr val="lt1"/>
                </a:solidFill>
              </a:ln>
              <a:effectLst/>
            </c:spPr>
          </c:dPt>
          <c:dPt>
            <c:idx val="3"/>
            <c:bubble3D val="0"/>
            <c:spPr>
              <a:solidFill>
                <a:schemeClr val="accent1">
                  <a:lumMod val="60000"/>
                </a:schemeClr>
              </a:solidFill>
              <a:ln w="19050">
                <a:solidFill>
                  <a:schemeClr val="lt1"/>
                </a:solidFill>
              </a:ln>
              <a:effectLst/>
            </c:spPr>
          </c:dPt>
          <c:cat>
            <c:strRef>
              <c:f>'Required Skills'!$A$3:$A$6</c:f>
              <c:strCache>
                <c:ptCount val="4"/>
                <c:pt idx="0">
                  <c:v>Word</c:v>
                </c:pt>
                <c:pt idx="1">
                  <c:v>Excel</c:v>
                </c:pt>
                <c:pt idx="2">
                  <c:v>Powerpoint</c:v>
                </c:pt>
                <c:pt idx="3">
                  <c:v>Visio</c:v>
                </c:pt>
              </c:strCache>
            </c:strRef>
          </c:cat>
          <c:val>
            <c:numRef>
              <c:f>'Required Skills'!$B$3:$B$6</c:f>
              <c:numCache>
                <c:formatCode>General</c:formatCode>
                <c:ptCount val="4"/>
                <c:pt idx="0">
                  <c:v>58</c:v>
                </c:pt>
                <c:pt idx="1">
                  <c:v>52</c:v>
                </c:pt>
                <c:pt idx="2">
                  <c:v>29</c:v>
                </c:pt>
                <c:pt idx="3">
                  <c:v>18</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1.0310188499164877E-2"/>
          <c:y val="0.83232928217506119"/>
          <c:w val="0.98695538057742782"/>
          <c:h val="0.1496743171050829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9/21/2015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Survey and Corpus </a:t>
            </a:r>
            <a:endParaRPr lang="en-US" dirty="0"/>
          </a:p>
        </p:txBody>
      </p:sp>
      <p:sp>
        <p:nvSpPr>
          <p:cNvPr id="3" name="Subtitle 2"/>
          <p:cNvSpPr>
            <a:spLocks noGrp="1"/>
          </p:cNvSpPr>
          <p:nvPr>
            <p:ph type="subTitle" idx="1"/>
          </p:nvPr>
        </p:nvSpPr>
        <p:spPr/>
        <p:txBody>
          <a:bodyPr/>
          <a:lstStyle/>
          <a:p>
            <a:r>
              <a:rPr lang="en-US" dirty="0" smtClean="0"/>
              <a:t>A presentation of analytical findings</a:t>
            </a:r>
            <a:endParaRPr lang="en-US" dirty="0"/>
          </a:p>
        </p:txBody>
      </p:sp>
      <p:sp>
        <p:nvSpPr>
          <p:cNvPr id="4" name="TextBox 3"/>
          <p:cNvSpPr txBox="1"/>
          <p:nvPr/>
        </p:nvSpPr>
        <p:spPr>
          <a:xfrm>
            <a:off x="8307238" y="6185140"/>
            <a:ext cx="3884762" cy="646331"/>
          </a:xfrm>
          <a:prstGeom prst="rect">
            <a:avLst/>
          </a:prstGeom>
          <a:noFill/>
        </p:spPr>
        <p:txBody>
          <a:bodyPr wrap="square" rtlCol="0">
            <a:spAutoFit/>
          </a:bodyPr>
          <a:lstStyle/>
          <a:p>
            <a:pPr algn="r"/>
            <a:r>
              <a:rPr lang="en-US" dirty="0" smtClean="0"/>
              <a:t>Adam Holley</a:t>
            </a:r>
          </a:p>
          <a:p>
            <a:pPr algn="r"/>
            <a:r>
              <a:rPr lang="en-US" dirty="0" smtClean="0"/>
              <a:t>TECM-5191</a:t>
            </a:r>
            <a:endParaRPr lang="en-US" dirty="0"/>
          </a:p>
        </p:txBody>
      </p:sp>
    </p:spTree>
    <p:extLst>
      <p:ext uri="{BB962C8B-B14F-4D97-AF65-F5344CB8AC3E}">
        <p14:creationId xmlns:p14="http://schemas.microsoft.com/office/powerpoint/2010/main" val="2986642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Corpus Findings: Skills</a:t>
            </a:r>
            <a:endParaRPr lang="en-US" dirty="0"/>
          </a:p>
        </p:txBody>
      </p:sp>
      <p:grpSp>
        <p:nvGrpSpPr>
          <p:cNvPr id="4" name="Group 3"/>
          <p:cNvGrpSpPr/>
          <p:nvPr/>
        </p:nvGrpSpPr>
        <p:grpSpPr>
          <a:xfrm>
            <a:off x="5791894" y="1905000"/>
            <a:ext cx="5198159" cy="3098321"/>
            <a:chOff x="0" y="0"/>
            <a:chExt cx="3472180" cy="2132330"/>
          </a:xfrm>
        </p:grpSpPr>
        <p:graphicFrame>
          <p:nvGraphicFramePr>
            <p:cNvPr id="5" name="Chart 4"/>
            <p:cNvGraphicFramePr/>
            <p:nvPr>
              <p:extLst>
                <p:ext uri="{D42A27DB-BD31-4B8C-83A1-F6EECF244321}">
                  <p14:modId xmlns:p14="http://schemas.microsoft.com/office/powerpoint/2010/main" val="2054648476"/>
                </p:ext>
              </p:extLst>
            </p:nvPr>
          </p:nvGraphicFramePr>
          <p:xfrm>
            <a:off x="1676400" y="0"/>
            <a:ext cx="1795780" cy="21323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extLst>
                <p:ext uri="{D42A27DB-BD31-4B8C-83A1-F6EECF244321}">
                  <p14:modId xmlns:p14="http://schemas.microsoft.com/office/powerpoint/2010/main" val="1058125558"/>
                </p:ext>
              </p:extLst>
            </p:nvPr>
          </p:nvGraphicFramePr>
          <p:xfrm>
            <a:off x="0" y="0"/>
            <a:ext cx="1676400" cy="2117090"/>
          </p:xfrm>
          <a:graphic>
            <a:graphicData uri="http://schemas.openxmlformats.org/drawingml/2006/chart">
              <c:chart xmlns:c="http://schemas.openxmlformats.org/drawingml/2006/chart" xmlns:r="http://schemas.openxmlformats.org/officeDocument/2006/relationships" r:id="rId3"/>
            </a:graphicData>
          </a:graphic>
        </p:graphicFrame>
      </p:grpSp>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2605121" y="1511348"/>
            <a:ext cx="3091929" cy="4190714"/>
          </a:xfrm>
          <a:prstGeom prst="rect">
            <a:avLst/>
          </a:prstGeom>
          <a:noFill/>
          <a:ln>
            <a:noFill/>
          </a:ln>
        </p:spPr>
      </p:pic>
    </p:spTree>
    <p:extLst>
      <p:ext uri="{BB962C8B-B14F-4D97-AF65-F5344CB8AC3E}">
        <p14:creationId xmlns:p14="http://schemas.microsoft.com/office/powerpoint/2010/main" val="843057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Corpus Findings: Titles</a:t>
            </a:r>
            <a:endParaRPr lang="en-US" dirty="0"/>
          </a:p>
        </p:txBody>
      </p:sp>
      <p:sp>
        <p:nvSpPr>
          <p:cNvPr id="3" name="Content Placeholder 2"/>
          <p:cNvSpPr>
            <a:spLocks noGrp="1"/>
          </p:cNvSpPr>
          <p:nvPr>
            <p:ph idx="1"/>
          </p:nvPr>
        </p:nvSpPr>
        <p:spPr>
          <a:xfrm>
            <a:off x="2166517" y="2150853"/>
            <a:ext cx="4467196" cy="3777622"/>
          </a:xfrm>
        </p:spPr>
        <p:txBody>
          <a:bodyPr/>
          <a:lstStyle/>
          <a:p>
            <a:r>
              <a:rPr lang="en-US" dirty="0" smtClean="0"/>
              <a:t>Went through corpus and manually found as many job titles as I could</a:t>
            </a:r>
          </a:p>
          <a:p>
            <a:pPr lvl="1"/>
            <a:r>
              <a:rPr lang="en-US" dirty="0" smtClean="0"/>
              <a:t>Some listings didn’t have titles, just a description. </a:t>
            </a:r>
          </a:p>
          <a:p>
            <a:r>
              <a:rPr lang="en-US" dirty="0" smtClean="0"/>
              <a:t>Made a miniature corpus with just the job titles because searching terms like writer or technical in the main corpus would show every mention of the word and many job ads mention writing or refer to technical writing in their ad multiple times. </a:t>
            </a:r>
            <a:endParaRPr lang="en-US" dirty="0"/>
          </a:p>
        </p:txBody>
      </p:sp>
      <p:pic>
        <p:nvPicPr>
          <p:cNvPr id="5" name="Picture 4"/>
          <p:cNvPicPr>
            <a:picLocks noChangeAspect="1"/>
          </p:cNvPicPr>
          <p:nvPr/>
        </p:nvPicPr>
        <p:blipFill>
          <a:blip r:embed="rId2"/>
          <a:stretch>
            <a:fillRect/>
          </a:stretch>
        </p:blipFill>
        <p:spPr>
          <a:xfrm>
            <a:off x="6825592" y="1693314"/>
            <a:ext cx="4947128" cy="4465946"/>
          </a:xfrm>
          <a:prstGeom prst="rect">
            <a:avLst/>
          </a:prstGeom>
          <a:solidFill>
            <a:schemeClr val="bg1"/>
          </a:solidFill>
        </p:spPr>
      </p:pic>
    </p:spTree>
    <p:extLst>
      <p:ext uri="{BB962C8B-B14F-4D97-AF65-F5344CB8AC3E}">
        <p14:creationId xmlns:p14="http://schemas.microsoft.com/office/powerpoint/2010/main" val="1144882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Results: Comparison</a:t>
            </a:r>
            <a:endParaRPr lang="en-US" dirty="0"/>
          </a:p>
        </p:txBody>
      </p:sp>
      <p:sp>
        <p:nvSpPr>
          <p:cNvPr id="3" name="Content Placeholder 2"/>
          <p:cNvSpPr>
            <a:spLocks noGrp="1"/>
          </p:cNvSpPr>
          <p:nvPr>
            <p:ph idx="1"/>
          </p:nvPr>
        </p:nvSpPr>
        <p:spPr>
          <a:xfrm>
            <a:off x="1889185" y="1535503"/>
            <a:ext cx="9615427" cy="5253486"/>
          </a:xfrm>
        </p:spPr>
        <p:txBody>
          <a:bodyPr>
            <a:normAutofit/>
          </a:bodyPr>
          <a:lstStyle/>
          <a:p>
            <a:r>
              <a:rPr lang="en-US" dirty="0" smtClean="0"/>
              <a:t>Although </a:t>
            </a:r>
            <a:r>
              <a:rPr lang="en-US" dirty="0"/>
              <a:t>each of the people I surveyed came from very distinct realms of the technical communication field, there were mainly similarities between the three of them. Some of these similarities include: </a:t>
            </a:r>
          </a:p>
          <a:p>
            <a:pPr lvl="1"/>
            <a:r>
              <a:rPr lang="en-US" dirty="0"/>
              <a:t>The importance of being able to learn new technical skills (very important)</a:t>
            </a:r>
          </a:p>
          <a:p>
            <a:pPr lvl="1"/>
            <a:r>
              <a:rPr lang="en-US" dirty="0"/>
              <a:t>The use of email and word processing software</a:t>
            </a:r>
          </a:p>
          <a:p>
            <a:pPr lvl="1"/>
            <a:r>
              <a:rPr lang="en-US" dirty="0"/>
              <a:t>The definition of Digital Literacy </a:t>
            </a:r>
            <a:endParaRPr lang="en-US" dirty="0" smtClean="0"/>
          </a:p>
          <a:p>
            <a:pPr lvl="2"/>
            <a:r>
              <a:rPr lang="en-US" b="1" dirty="0" smtClean="0"/>
              <a:t>Michael Chapman: </a:t>
            </a:r>
            <a:r>
              <a:rPr lang="en-US" dirty="0" smtClean="0"/>
              <a:t>Digital </a:t>
            </a:r>
            <a:r>
              <a:rPr lang="en-US" dirty="0"/>
              <a:t>Literacy:  Knowledge that seems to come hard-wired in anyone under 30.   </a:t>
            </a:r>
            <a:endParaRPr lang="en-US" sz="1600" dirty="0"/>
          </a:p>
          <a:p>
            <a:pPr lvl="2"/>
            <a:r>
              <a:rPr lang="en-US" b="1" dirty="0"/>
              <a:t>Michael </a:t>
            </a:r>
            <a:r>
              <a:rPr lang="en-US" b="1" dirty="0" smtClean="0"/>
              <a:t>Chapman: </a:t>
            </a:r>
            <a:r>
              <a:rPr lang="en-US" dirty="0" smtClean="0"/>
              <a:t>(Seriously </a:t>
            </a:r>
            <a:r>
              <a:rPr lang="en-US" dirty="0"/>
              <a:t>now) Knowledge and understanding of HOW TO UTILIZE the new technologically advanced computer, internet, and social media world we now live in.  Coming up with some new gadget, then looking for an application is not what I consider digital literacy.   The ability to see a problem and figure out how new technological capabilities might help solve the problem is what I’d consider digital literacy.  </a:t>
            </a:r>
            <a:endParaRPr lang="en-US" sz="1200" dirty="0"/>
          </a:p>
          <a:p>
            <a:pPr lvl="2"/>
            <a:r>
              <a:rPr lang="en-US" b="1" dirty="0" smtClean="0"/>
              <a:t>Laura Gunn</a:t>
            </a:r>
            <a:r>
              <a:rPr lang="en-US" dirty="0" smtClean="0"/>
              <a:t>: </a:t>
            </a:r>
            <a:r>
              <a:rPr lang="en-US" dirty="0"/>
              <a:t>Content written to behoove the user in today's digital society.</a:t>
            </a:r>
            <a:endParaRPr lang="en-US" dirty="0" smtClean="0"/>
          </a:p>
          <a:p>
            <a:pPr lvl="2"/>
            <a:r>
              <a:rPr lang="en-US" b="1" dirty="0" smtClean="0"/>
              <a:t>Laura Palmer: </a:t>
            </a:r>
            <a:r>
              <a:rPr lang="en-US" dirty="0" smtClean="0"/>
              <a:t>The </a:t>
            </a:r>
            <a:r>
              <a:rPr lang="en-US" dirty="0"/>
              <a:t>ability to use and integrate a variety of tools and processes to perform job-related tasks. I work with technology, especially complex university systems, all the time.</a:t>
            </a:r>
          </a:p>
          <a:p>
            <a:pPr lvl="2"/>
            <a:endParaRPr lang="en-US" b="1" dirty="0" smtClean="0"/>
          </a:p>
          <a:p>
            <a:endParaRPr lang="en-US" dirty="0"/>
          </a:p>
        </p:txBody>
      </p:sp>
    </p:spTree>
    <p:extLst>
      <p:ext uri="{BB962C8B-B14F-4D97-AF65-F5344CB8AC3E}">
        <p14:creationId xmlns:p14="http://schemas.microsoft.com/office/powerpoint/2010/main" val="4096587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Results: Contrast</a:t>
            </a:r>
            <a:endParaRPr lang="en-US" dirty="0"/>
          </a:p>
        </p:txBody>
      </p:sp>
      <p:sp>
        <p:nvSpPr>
          <p:cNvPr id="3" name="Content Placeholder 2"/>
          <p:cNvSpPr>
            <a:spLocks noGrp="1"/>
          </p:cNvSpPr>
          <p:nvPr>
            <p:ph idx="1"/>
          </p:nvPr>
        </p:nvSpPr>
        <p:spPr>
          <a:xfrm>
            <a:off x="2399431" y="1414732"/>
            <a:ext cx="8073037" cy="5106838"/>
          </a:xfrm>
        </p:spPr>
        <p:txBody>
          <a:bodyPr>
            <a:normAutofit/>
          </a:bodyPr>
          <a:lstStyle/>
          <a:p>
            <a:r>
              <a:rPr lang="en-US" dirty="0" smtClean="0"/>
              <a:t>Answers differed on question 6, which asks about most valuable skill.</a:t>
            </a:r>
          </a:p>
          <a:p>
            <a:pPr lvl="1"/>
            <a:r>
              <a:rPr lang="en-US" dirty="0" smtClean="0"/>
              <a:t>Laura </a:t>
            </a:r>
            <a:r>
              <a:rPr lang="en-US" dirty="0"/>
              <a:t>Gunn, the department chair of a digital writing department, stated writing was her most valuable skill and even joked that she might be biased because she is former technical communications student. </a:t>
            </a:r>
            <a:endParaRPr lang="en-US" dirty="0" smtClean="0"/>
          </a:p>
          <a:p>
            <a:pPr lvl="1"/>
            <a:r>
              <a:rPr lang="en-US" dirty="0" smtClean="0"/>
              <a:t>Laura </a:t>
            </a:r>
            <a:r>
              <a:rPr lang="en-US" dirty="0"/>
              <a:t>Palmer, a marketing director, said Search Engine Optimization (SEO) skills were the most important in her job, which made sense given that she works with online systems to make advertisements and sales. </a:t>
            </a:r>
            <a:endParaRPr lang="en-US" dirty="0" smtClean="0"/>
          </a:p>
          <a:p>
            <a:pPr lvl="1"/>
            <a:r>
              <a:rPr lang="en-US" dirty="0" smtClean="0"/>
              <a:t>Michael </a:t>
            </a:r>
            <a:r>
              <a:rPr lang="en-US" dirty="0"/>
              <a:t>Chapman, a maintenance publications manager, said that his most valuable skill is understanding XML based software. </a:t>
            </a:r>
          </a:p>
          <a:p>
            <a:r>
              <a:rPr lang="en-US" dirty="0" smtClean="0"/>
              <a:t>Specific </a:t>
            </a:r>
            <a:r>
              <a:rPr lang="en-US" dirty="0"/>
              <a:t>skills that should be learned really just depend on the job you want. </a:t>
            </a:r>
            <a:endParaRPr lang="en-US" dirty="0" smtClean="0"/>
          </a:p>
          <a:p>
            <a:r>
              <a:rPr lang="en-US" dirty="0" smtClean="0"/>
              <a:t>It </a:t>
            </a:r>
            <a:r>
              <a:rPr lang="en-US" dirty="0"/>
              <a:t>would be difficult and possibly wasteful to learn all three of these skills if you only use one. </a:t>
            </a:r>
            <a:endParaRPr lang="en-US" dirty="0"/>
          </a:p>
          <a:p>
            <a:endParaRPr lang="en-US" dirty="0"/>
          </a:p>
          <a:p>
            <a:endParaRPr lang="en-US" dirty="0" smtClean="0"/>
          </a:p>
        </p:txBody>
      </p:sp>
    </p:spTree>
    <p:extLst>
      <p:ext uri="{BB962C8B-B14F-4D97-AF65-F5344CB8AC3E}">
        <p14:creationId xmlns:p14="http://schemas.microsoft.com/office/powerpoint/2010/main" val="3474686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555098"/>
            <a:ext cx="12192000" cy="1280890"/>
          </a:xfrm>
        </p:spPr>
        <p:txBody>
          <a:bodyPr/>
          <a:lstStyle/>
          <a:p>
            <a:pPr algn="ctr"/>
            <a:r>
              <a:rPr lang="en-US" dirty="0" smtClean="0"/>
              <a:t>Discussion</a:t>
            </a:r>
            <a:endParaRPr lang="en-US" dirty="0"/>
          </a:p>
        </p:txBody>
      </p:sp>
    </p:spTree>
    <p:extLst>
      <p:ext uri="{BB962C8B-B14F-4D97-AF65-F5344CB8AC3E}">
        <p14:creationId xmlns:p14="http://schemas.microsoft.com/office/powerpoint/2010/main" val="1646676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TotalTime>
  <Words>318</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Survey and Corpus </vt:lpstr>
      <vt:lpstr>Corpus Findings: Skills</vt:lpstr>
      <vt:lpstr>Corpus Findings: Titles</vt:lpstr>
      <vt:lpstr>Survey Results: Comparison</vt:lpstr>
      <vt:lpstr>Survey Results: Contrast</vt:lpstr>
      <vt:lpstr>Discussion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 and Corpus</dc:title>
  <dc:creator>Adam Holley</dc:creator>
  <cp:lastModifiedBy>Adam Holley</cp:lastModifiedBy>
  <cp:revision>3</cp:revision>
  <dcterms:created xsi:type="dcterms:W3CDTF">2015-09-21T21:48:56Z</dcterms:created>
  <dcterms:modified xsi:type="dcterms:W3CDTF">2015-09-21T22:15:19Z</dcterms:modified>
</cp:coreProperties>
</file>