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1C8A36-565E-48EF-9DBF-FFF47A670479}" v="61" dt="2019-04-11T01:32:34.7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3" autoAdjust="0"/>
    <p:restoredTop sz="94660"/>
  </p:normalViewPr>
  <p:slideViewPr>
    <p:cSldViewPr snapToGrid="0">
      <p:cViewPr varScale="1">
        <p:scale>
          <a:sx n="89" d="100"/>
          <a:sy n="89" d="100"/>
        </p:scale>
        <p:origin x="78" y="8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rvath-Smith, Adam Joseph" userId="58a55580-dd1e-400f-81a5-b6428898ec73" providerId="ADAL" clId="{C51C8A36-565E-48EF-9DBF-FFF47A670479}"/>
    <pc:docChg chg="undo redo custSel addSld delSld modSld sldOrd">
      <pc:chgData name="Horvath-Smith, Adam Joseph" userId="58a55580-dd1e-400f-81a5-b6428898ec73" providerId="ADAL" clId="{C51C8A36-565E-48EF-9DBF-FFF47A670479}" dt="2019-04-16T17:27:42.824" v="5821" actId="20577"/>
      <pc:docMkLst>
        <pc:docMk/>
      </pc:docMkLst>
      <pc:sldChg chg="modSp">
        <pc:chgData name="Horvath-Smith, Adam Joseph" userId="58a55580-dd1e-400f-81a5-b6428898ec73" providerId="ADAL" clId="{C51C8A36-565E-48EF-9DBF-FFF47A670479}" dt="2019-04-16T17:26:46.066" v="5815" actId="20577"/>
        <pc:sldMkLst>
          <pc:docMk/>
          <pc:sldMk cId="1912458260" sldId="256"/>
        </pc:sldMkLst>
        <pc:spChg chg="mod">
          <ac:chgData name="Horvath-Smith, Adam Joseph" userId="58a55580-dd1e-400f-81a5-b6428898ec73" providerId="ADAL" clId="{C51C8A36-565E-48EF-9DBF-FFF47A670479}" dt="2019-04-16T17:26:46.066" v="5815" actId="20577"/>
          <ac:spMkLst>
            <pc:docMk/>
            <pc:sldMk cId="1912458260" sldId="256"/>
            <ac:spMk id="3" creationId="{BB983F6B-A381-4CBA-843E-6D0D9C285ADC}"/>
          </ac:spMkLst>
        </pc:spChg>
      </pc:sldChg>
      <pc:sldChg chg="modSp">
        <pc:chgData name="Horvath-Smith, Adam Joseph" userId="58a55580-dd1e-400f-81a5-b6428898ec73" providerId="ADAL" clId="{C51C8A36-565E-48EF-9DBF-FFF47A670479}" dt="2019-04-16T17:27:29.493" v="5819" actId="20577"/>
        <pc:sldMkLst>
          <pc:docMk/>
          <pc:sldMk cId="1232580053" sldId="259"/>
        </pc:sldMkLst>
        <pc:spChg chg="mod">
          <ac:chgData name="Horvath-Smith, Adam Joseph" userId="58a55580-dd1e-400f-81a5-b6428898ec73" providerId="ADAL" clId="{C51C8A36-565E-48EF-9DBF-FFF47A670479}" dt="2019-04-16T17:27:29.493" v="5819" actId="20577"/>
          <ac:spMkLst>
            <pc:docMk/>
            <pc:sldMk cId="1232580053" sldId="259"/>
            <ac:spMk id="6" creationId="{38E35C03-3851-4ECD-85B1-D0A271599C6C}"/>
          </ac:spMkLst>
        </pc:spChg>
      </pc:sldChg>
      <pc:sldChg chg="delSp modSp add modTransition">
        <pc:chgData name="Horvath-Smith, Adam Joseph" userId="58a55580-dd1e-400f-81a5-b6428898ec73" providerId="ADAL" clId="{C51C8A36-565E-48EF-9DBF-FFF47A670479}" dt="2019-04-09T18:23:16.654" v="56" actId="20577"/>
        <pc:sldMkLst>
          <pc:docMk/>
          <pc:sldMk cId="3279588423" sldId="262"/>
        </pc:sldMkLst>
        <pc:spChg chg="mod">
          <ac:chgData name="Horvath-Smith, Adam Joseph" userId="58a55580-dd1e-400f-81a5-b6428898ec73" providerId="ADAL" clId="{C51C8A36-565E-48EF-9DBF-FFF47A670479}" dt="2019-04-09T18:21:13.984" v="31" actId="20577"/>
          <ac:spMkLst>
            <pc:docMk/>
            <pc:sldMk cId="3279588423" sldId="262"/>
            <ac:spMk id="2" creationId="{F4ACBA26-E6A7-408F-BA35-BE39C98315C5}"/>
          </ac:spMkLst>
        </pc:spChg>
        <pc:spChg chg="mod">
          <ac:chgData name="Horvath-Smith, Adam Joseph" userId="58a55580-dd1e-400f-81a5-b6428898ec73" providerId="ADAL" clId="{C51C8A36-565E-48EF-9DBF-FFF47A670479}" dt="2019-04-09T18:23:16.654" v="56" actId="20577"/>
          <ac:spMkLst>
            <pc:docMk/>
            <pc:sldMk cId="3279588423" sldId="262"/>
            <ac:spMk id="3" creationId="{955C3E02-FA9F-4960-A949-11F69903398F}"/>
          </ac:spMkLst>
        </pc:spChg>
        <pc:grpChg chg="del">
          <ac:chgData name="Horvath-Smith, Adam Joseph" userId="58a55580-dd1e-400f-81a5-b6428898ec73" providerId="ADAL" clId="{C51C8A36-565E-48EF-9DBF-FFF47A670479}" dt="2019-04-09T18:23:10.092" v="33" actId="478"/>
          <ac:grpSpMkLst>
            <pc:docMk/>
            <pc:sldMk cId="3279588423" sldId="262"/>
            <ac:grpSpMk id="4" creationId="{99FE5109-875F-4501-A7D8-EF073A2C9709}"/>
          </ac:grpSpMkLst>
        </pc:grpChg>
      </pc:sldChg>
      <pc:sldChg chg="addSp modSp add modNotesTx">
        <pc:chgData name="Horvath-Smith, Adam Joseph" userId="58a55580-dd1e-400f-81a5-b6428898ec73" providerId="ADAL" clId="{C51C8A36-565E-48EF-9DBF-FFF47A670479}" dt="2019-04-16T17:27:42.824" v="5821" actId="20577"/>
        <pc:sldMkLst>
          <pc:docMk/>
          <pc:sldMk cId="4122741716" sldId="263"/>
        </pc:sldMkLst>
        <pc:spChg chg="mod">
          <ac:chgData name="Horvath-Smith, Adam Joseph" userId="58a55580-dd1e-400f-81a5-b6428898ec73" providerId="ADAL" clId="{C51C8A36-565E-48EF-9DBF-FFF47A670479}" dt="2019-04-09T18:34:24.964" v="836" actId="20577"/>
          <ac:spMkLst>
            <pc:docMk/>
            <pc:sldMk cId="4122741716" sldId="263"/>
            <ac:spMk id="2" creationId="{F4ACBA26-E6A7-408F-BA35-BE39C98315C5}"/>
          </ac:spMkLst>
        </pc:spChg>
        <pc:spChg chg="mod">
          <ac:chgData name="Horvath-Smith, Adam Joseph" userId="58a55580-dd1e-400f-81a5-b6428898ec73" providerId="ADAL" clId="{C51C8A36-565E-48EF-9DBF-FFF47A670479}" dt="2019-04-09T18:29:29.578" v="711" actId="20577"/>
          <ac:spMkLst>
            <pc:docMk/>
            <pc:sldMk cId="4122741716" sldId="263"/>
            <ac:spMk id="3" creationId="{955C3E02-FA9F-4960-A949-11F69903398F}"/>
          </ac:spMkLst>
        </pc:spChg>
        <pc:spChg chg="add mod">
          <ac:chgData name="Horvath-Smith, Adam Joseph" userId="58a55580-dd1e-400f-81a5-b6428898ec73" providerId="ADAL" clId="{C51C8A36-565E-48EF-9DBF-FFF47A670479}" dt="2019-04-16T17:27:42.824" v="5821" actId="20577"/>
          <ac:spMkLst>
            <pc:docMk/>
            <pc:sldMk cId="4122741716" sldId="263"/>
            <ac:spMk id="6" creationId="{050342DC-0FAC-402F-A42D-840E454A9EC3}"/>
          </ac:spMkLst>
        </pc:spChg>
        <pc:grpChg chg="add mod">
          <ac:chgData name="Horvath-Smith, Adam Joseph" userId="58a55580-dd1e-400f-81a5-b6428898ec73" providerId="ADAL" clId="{C51C8A36-565E-48EF-9DBF-FFF47A670479}" dt="2019-04-15T01:45:15.911" v="5809" actId="14100"/>
          <ac:grpSpMkLst>
            <pc:docMk/>
            <pc:sldMk cId="4122741716" sldId="263"/>
            <ac:grpSpMk id="4" creationId="{8A399348-0192-4D4D-8597-D3B89AA9E275}"/>
          </ac:grpSpMkLst>
        </pc:grpChg>
        <pc:grpChg chg="add mod">
          <ac:chgData name="Horvath-Smith, Adam Joseph" userId="58a55580-dd1e-400f-81a5-b6428898ec73" providerId="ADAL" clId="{C51C8A36-565E-48EF-9DBF-FFF47A670479}" dt="2019-04-09T18:31:27.134" v="760"/>
          <ac:grpSpMkLst>
            <pc:docMk/>
            <pc:sldMk cId="4122741716" sldId="263"/>
            <ac:grpSpMk id="5" creationId="{46CF56A5-E4CD-431A-9C33-DF084C369AF1}"/>
          </ac:grpSpMkLst>
        </pc:grpChg>
        <pc:picChg chg="add">
          <ac:chgData name="Horvath-Smith, Adam Joseph" userId="58a55580-dd1e-400f-81a5-b6428898ec73" providerId="ADAL" clId="{C51C8A36-565E-48EF-9DBF-FFF47A670479}" dt="2019-04-09T18:31:27.134" v="760"/>
          <ac:picMkLst>
            <pc:docMk/>
            <pc:sldMk cId="4122741716" sldId="263"/>
            <ac:picMk id="7" creationId="{31678C00-6A48-4321-9117-1DA84472BFE5}"/>
          </ac:picMkLst>
        </pc:picChg>
        <pc:picChg chg="add">
          <ac:chgData name="Horvath-Smith, Adam Joseph" userId="58a55580-dd1e-400f-81a5-b6428898ec73" providerId="ADAL" clId="{C51C8A36-565E-48EF-9DBF-FFF47A670479}" dt="2019-04-09T18:31:27.134" v="760"/>
          <ac:picMkLst>
            <pc:docMk/>
            <pc:sldMk cId="4122741716" sldId="263"/>
            <ac:picMk id="8" creationId="{39085944-E676-47F9-9D2C-C329FA2B8BAF}"/>
          </ac:picMkLst>
        </pc:picChg>
        <pc:picChg chg="add">
          <ac:chgData name="Horvath-Smith, Adam Joseph" userId="58a55580-dd1e-400f-81a5-b6428898ec73" providerId="ADAL" clId="{C51C8A36-565E-48EF-9DBF-FFF47A670479}" dt="2019-04-09T18:31:27.134" v="760"/>
          <ac:picMkLst>
            <pc:docMk/>
            <pc:sldMk cId="4122741716" sldId="263"/>
            <ac:picMk id="9" creationId="{1CAE329C-4DC4-44E4-9206-DCF8A5742E8D}"/>
          </ac:picMkLst>
        </pc:picChg>
      </pc:sldChg>
      <pc:sldChg chg="addSp modSp add ord modNotesTx">
        <pc:chgData name="Horvath-Smith, Adam Joseph" userId="58a55580-dd1e-400f-81a5-b6428898ec73" providerId="ADAL" clId="{C51C8A36-565E-48EF-9DBF-FFF47A670479}" dt="2019-04-09T18:49:45.537" v="1579" actId="20577"/>
        <pc:sldMkLst>
          <pc:docMk/>
          <pc:sldMk cId="434980203" sldId="264"/>
        </pc:sldMkLst>
        <pc:spChg chg="mod">
          <ac:chgData name="Horvath-Smith, Adam Joseph" userId="58a55580-dd1e-400f-81a5-b6428898ec73" providerId="ADAL" clId="{C51C8A36-565E-48EF-9DBF-FFF47A670479}" dt="2019-04-09T18:34:35.620" v="867" actId="20577"/>
          <ac:spMkLst>
            <pc:docMk/>
            <pc:sldMk cId="434980203" sldId="264"/>
            <ac:spMk id="2" creationId="{F4ACBA26-E6A7-408F-BA35-BE39C98315C5}"/>
          </ac:spMkLst>
        </pc:spChg>
        <pc:spChg chg="mod">
          <ac:chgData name="Horvath-Smith, Adam Joseph" userId="58a55580-dd1e-400f-81a5-b6428898ec73" providerId="ADAL" clId="{C51C8A36-565E-48EF-9DBF-FFF47A670479}" dt="2019-04-09T18:46:03.857" v="1567" actId="20577"/>
          <ac:spMkLst>
            <pc:docMk/>
            <pc:sldMk cId="434980203" sldId="264"/>
            <ac:spMk id="3" creationId="{955C3E02-FA9F-4960-A949-11F69903398F}"/>
          </ac:spMkLst>
        </pc:spChg>
        <pc:spChg chg="add">
          <ac:chgData name="Horvath-Smith, Adam Joseph" userId="58a55580-dd1e-400f-81a5-b6428898ec73" providerId="ADAL" clId="{C51C8A36-565E-48EF-9DBF-FFF47A670479}" dt="2019-04-09T18:48:55.182" v="1568"/>
          <ac:spMkLst>
            <pc:docMk/>
            <pc:sldMk cId="434980203" sldId="264"/>
            <ac:spMk id="5" creationId="{327FD5A0-59E3-4E55-A942-EDE41E9BCED3}"/>
          </ac:spMkLst>
        </pc:spChg>
        <pc:grpChg chg="add mod">
          <ac:chgData name="Horvath-Smith, Adam Joseph" userId="58a55580-dd1e-400f-81a5-b6428898ec73" providerId="ADAL" clId="{C51C8A36-565E-48EF-9DBF-FFF47A670479}" dt="2019-04-09T18:49:12.601" v="1571" actId="1076"/>
          <ac:grpSpMkLst>
            <pc:docMk/>
            <pc:sldMk cId="434980203" sldId="264"/>
            <ac:grpSpMk id="4" creationId="{21529723-4342-4009-BAC1-06D18A78749A}"/>
          </ac:grpSpMkLst>
        </pc:grpChg>
        <pc:grpChg chg="add mod">
          <ac:chgData name="Horvath-Smith, Adam Joseph" userId="58a55580-dd1e-400f-81a5-b6428898ec73" providerId="ADAL" clId="{C51C8A36-565E-48EF-9DBF-FFF47A670479}" dt="2019-04-09T18:48:55.182" v="1568"/>
          <ac:grpSpMkLst>
            <pc:docMk/>
            <pc:sldMk cId="434980203" sldId="264"/>
            <ac:grpSpMk id="6" creationId="{6E62C531-FD57-4D6E-BB95-A657C0585057}"/>
          </ac:grpSpMkLst>
        </pc:grpChg>
        <pc:picChg chg="add">
          <ac:chgData name="Horvath-Smith, Adam Joseph" userId="58a55580-dd1e-400f-81a5-b6428898ec73" providerId="ADAL" clId="{C51C8A36-565E-48EF-9DBF-FFF47A670479}" dt="2019-04-09T18:48:55.182" v="1568"/>
          <ac:picMkLst>
            <pc:docMk/>
            <pc:sldMk cId="434980203" sldId="264"/>
            <ac:picMk id="7" creationId="{28DB2678-0355-4055-ABF5-5ABDB70B2FB3}"/>
          </ac:picMkLst>
        </pc:picChg>
        <pc:picChg chg="add">
          <ac:chgData name="Horvath-Smith, Adam Joseph" userId="58a55580-dd1e-400f-81a5-b6428898ec73" providerId="ADAL" clId="{C51C8A36-565E-48EF-9DBF-FFF47A670479}" dt="2019-04-09T18:48:55.182" v="1568"/>
          <ac:picMkLst>
            <pc:docMk/>
            <pc:sldMk cId="434980203" sldId="264"/>
            <ac:picMk id="8" creationId="{3C8EF1EE-8117-4CD6-94BB-577A82F81B62}"/>
          </ac:picMkLst>
        </pc:picChg>
        <pc:picChg chg="add">
          <ac:chgData name="Horvath-Smith, Adam Joseph" userId="58a55580-dd1e-400f-81a5-b6428898ec73" providerId="ADAL" clId="{C51C8A36-565E-48EF-9DBF-FFF47A670479}" dt="2019-04-09T18:48:55.182" v="1568"/>
          <ac:picMkLst>
            <pc:docMk/>
            <pc:sldMk cId="434980203" sldId="264"/>
            <ac:picMk id="9" creationId="{26B0F034-FB21-4981-BE02-9BAD786BC506}"/>
          </ac:picMkLst>
        </pc:picChg>
      </pc:sldChg>
      <pc:sldChg chg="modSp add ord modNotesTx">
        <pc:chgData name="Horvath-Smith, Adam Joseph" userId="58a55580-dd1e-400f-81a5-b6428898ec73" providerId="ADAL" clId="{C51C8A36-565E-48EF-9DBF-FFF47A670479}" dt="2019-04-11T00:39:17.061" v="2259" actId="20577"/>
        <pc:sldMkLst>
          <pc:docMk/>
          <pc:sldMk cId="3477433204" sldId="265"/>
        </pc:sldMkLst>
        <pc:spChg chg="mod">
          <ac:chgData name="Horvath-Smith, Adam Joseph" userId="58a55580-dd1e-400f-81a5-b6428898ec73" providerId="ADAL" clId="{C51C8A36-565E-48EF-9DBF-FFF47A670479}" dt="2019-04-09T18:50:29.496" v="1609" actId="20577"/>
          <ac:spMkLst>
            <pc:docMk/>
            <pc:sldMk cId="3477433204" sldId="265"/>
            <ac:spMk id="2" creationId="{F4ACBA26-E6A7-408F-BA35-BE39C98315C5}"/>
          </ac:spMkLst>
        </pc:spChg>
        <pc:spChg chg="mod">
          <ac:chgData name="Horvath-Smith, Adam Joseph" userId="58a55580-dd1e-400f-81a5-b6428898ec73" providerId="ADAL" clId="{C51C8A36-565E-48EF-9DBF-FFF47A670479}" dt="2019-04-11T00:38:45.126" v="2181" actId="20577"/>
          <ac:spMkLst>
            <pc:docMk/>
            <pc:sldMk cId="3477433204" sldId="265"/>
            <ac:spMk id="3" creationId="{955C3E02-FA9F-4960-A949-11F69903398F}"/>
          </ac:spMkLst>
        </pc:spChg>
      </pc:sldChg>
      <pc:sldChg chg="modSp add modNotesTx">
        <pc:chgData name="Horvath-Smith, Adam Joseph" userId="58a55580-dd1e-400f-81a5-b6428898ec73" providerId="ADAL" clId="{C51C8A36-565E-48EF-9DBF-FFF47A670479}" dt="2019-04-11T00:48:32.781" v="3086" actId="20577"/>
        <pc:sldMkLst>
          <pc:docMk/>
          <pc:sldMk cId="1386165204" sldId="266"/>
        </pc:sldMkLst>
        <pc:spChg chg="mod">
          <ac:chgData name="Horvath-Smith, Adam Joseph" userId="58a55580-dd1e-400f-81a5-b6428898ec73" providerId="ADAL" clId="{C51C8A36-565E-48EF-9DBF-FFF47A670479}" dt="2019-04-11T00:47:54.392" v="3024" actId="20577"/>
          <ac:spMkLst>
            <pc:docMk/>
            <pc:sldMk cId="1386165204" sldId="266"/>
            <ac:spMk id="3" creationId="{955C3E02-FA9F-4960-A949-11F69903398F}"/>
          </ac:spMkLst>
        </pc:spChg>
      </pc:sldChg>
      <pc:sldChg chg="addSp delSp modSp add modNotesTx">
        <pc:chgData name="Horvath-Smith, Adam Joseph" userId="58a55580-dd1e-400f-81a5-b6428898ec73" providerId="ADAL" clId="{C51C8A36-565E-48EF-9DBF-FFF47A670479}" dt="2019-04-11T00:50:06.117" v="3169" actId="20577"/>
        <pc:sldMkLst>
          <pc:docMk/>
          <pc:sldMk cId="1400761390" sldId="267"/>
        </pc:sldMkLst>
        <pc:spChg chg="mod">
          <ac:chgData name="Horvath-Smith, Adam Joseph" userId="58a55580-dd1e-400f-81a5-b6428898ec73" providerId="ADAL" clId="{C51C8A36-565E-48EF-9DBF-FFF47A670479}" dt="2019-04-11T00:45:49.654" v="2954" actId="20577"/>
          <ac:spMkLst>
            <pc:docMk/>
            <pc:sldMk cId="1400761390" sldId="267"/>
            <ac:spMk id="2" creationId="{2A6A8AA2-18A9-40C1-80DE-C2B3C6DC834D}"/>
          </ac:spMkLst>
        </pc:spChg>
        <pc:spChg chg="del">
          <ac:chgData name="Horvath-Smith, Adam Joseph" userId="58a55580-dd1e-400f-81a5-b6428898ec73" providerId="ADAL" clId="{C51C8A36-565E-48EF-9DBF-FFF47A670479}" dt="2019-04-11T00:46:14.533" v="2955" actId="478"/>
          <ac:spMkLst>
            <pc:docMk/>
            <pc:sldMk cId="1400761390" sldId="267"/>
            <ac:spMk id="3" creationId="{48F63D48-529A-4B03-87A6-763D9E749312}"/>
          </ac:spMkLst>
        </pc:spChg>
        <pc:graphicFrameChg chg="add mod">
          <ac:chgData name="Horvath-Smith, Adam Joseph" userId="58a55580-dd1e-400f-81a5-b6428898ec73" providerId="ADAL" clId="{C51C8A36-565E-48EF-9DBF-FFF47A670479}" dt="2019-04-11T00:46:54.562" v="2957" actId="12385"/>
          <ac:graphicFrameMkLst>
            <pc:docMk/>
            <pc:sldMk cId="1400761390" sldId="267"/>
            <ac:graphicFrameMk id="4" creationId="{0D74923F-484E-48E0-B60A-645BB9C074C5}"/>
          </ac:graphicFrameMkLst>
        </pc:graphicFrameChg>
      </pc:sldChg>
      <pc:sldChg chg="addSp delSp modSp add modNotesTx">
        <pc:chgData name="Horvath-Smith, Adam Joseph" userId="58a55580-dd1e-400f-81a5-b6428898ec73" providerId="ADAL" clId="{C51C8A36-565E-48EF-9DBF-FFF47A670479}" dt="2019-04-11T00:55:07.371" v="3468" actId="20577"/>
        <pc:sldMkLst>
          <pc:docMk/>
          <pc:sldMk cId="1363914439" sldId="268"/>
        </pc:sldMkLst>
        <pc:spChg chg="mod">
          <ac:chgData name="Horvath-Smith, Adam Joseph" userId="58a55580-dd1e-400f-81a5-b6428898ec73" providerId="ADAL" clId="{C51C8A36-565E-48EF-9DBF-FFF47A670479}" dt="2019-04-11T00:53:52.564" v="3338" actId="20577"/>
          <ac:spMkLst>
            <pc:docMk/>
            <pc:sldMk cId="1363914439" sldId="268"/>
            <ac:spMk id="2" creationId="{879359DB-6883-4E60-B468-E5BD958643D6}"/>
          </ac:spMkLst>
        </pc:spChg>
        <pc:spChg chg="del">
          <ac:chgData name="Horvath-Smith, Adam Joseph" userId="58a55580-dd1e-400f-81a5-b6428898ec73" providerId="ADAL" clId="{C51C8A36-565E-48EF-9DBF-FFF47A670479}" dt="2019-04-11T00:54:04.459" v="3339"/>
          <ac:spMkLst>
            <pc:docMk/>
            <pc:sldMk cId="1363914439" sldId="268"/>
            <ac:spMk id="3" creationId="{F9243002-E8F9-4F51-971F-34EC4A527165}"/>
          </ac:spMkLst>
        </pc:spChg>
        <pc:graphicFrameChg chg="add mod">
          <ac:chgData name="Horvath-Smith, Adam Joseph" userId="58a55580-dd1e-400f-81a5-b6428898ec73" providerId="ADAL" clId="{C51C8A36-565E-48EF-9DBF-FFF47A670479}" dt="2019-04-11T00:54:04.459" v="3339"/>
          <ac:graphicFrameMkLst>
            <pc:docMk/>
            <pc:sldMk cId="1363914439" sldId="268"/>
            <ac:graphicFrameMk id="4" creationId="{CDDB6A10-29DA-47B3-BCA3-BFEDADCA0DA5}"/>
          </ac:graphicFrameMkLst>
        </pc:graphicFrameChg>
      </pc:sldChg>
      <pc:sldChg chg="addSp delSp modSp add modNotesTx">
        <pc:chgData name="Horvath-Smith, Adam Joseph" userId="58a55580-dd1e-400f-81a5-b6428898ec73" providerId="ADAL" clId="{C51C8A36-565E-48EF-9DBF-FFF47A670479}" dt="2019-04-11T01:21:22.134" v="4797" actId="20577"/>
        <pc:sldMkLst>
          <pc:docMk/>
          <pc:sldMk cId="1515712457" sldId="269"/>
        </pc:sldMkLst>
        <pc:spChg chg="mod">
          <ac:chgData name="Horvath-Smith, Adam Joseph" userId="58a55580-dd1e-400f-81a5-b6428898ec73" providerId="ADAL" clId="{C51C8A36-565E-48EF-9DBF-FFF47A670479}" dt="2019-04-11T00:56:17.746" v="3476" actId="20577"/>
          <ac:spMkLst>
            <pc:docMk/>
            <pc:sldMk cId="1515712457" sldId="269"/>
            <ac:spMk id="2" creationId="{BA6C8426-9AAF-4F61-9E5B-5ABEC2D96D7C}"/>
          </ac:spMkLst>
        </pc:spChg>
        <pc:spChg chg="del">
          <ac:chgData name="Horvath-Smith, Adam Joseph" userId="58a55580-dd1e-400f-81a5-b6428898ec73" providerId="ADAL" clId="{C51C8A36-565E-48EF-9DBF-FFF47A670479}" dt="2019-04-11T00:56:39.115" v="3477"/>
          <ac:spMkLst>
            <pc:docMk/>
            <pc:sldMk cId="1515712457" sldId="269"/>
            <ac:spMk id="3" creationId="{E6428636-95B4-447F-9B32-BAE9BCFCE43B}"/>
          </ac:spMkLst>
        </pc:spChg>
        <pc:graphicFrameChg chg="add mod">
          <ac:chgData name="Horvath-Smith, Adam Joseph" userId="58a55580-dd1e-400f-81a5-b6428898ec73" providerId="ADAL" clId="{C51C8A36-565E-48EF-9DBF-FFF47A670479}" dt="2019-04-11T00:56:39.115" v="3477"/>
          <ac:graphicFrameMkLst>
            <pc:docMk/>
            <pc:sldMk cId="1515712457" sldId="269"/>
            <ac:graphicFrameMk id="4" creationId="{FEF4196F-7FB7-4005-825E-B5197ADADF24}"/>
          </ac:graphicFrameMkLst>
        </pc:graphicFrameChg>
      </pc:sldChg>
      <pc:sldChg chg="addSp delSp modSp add">
        <pc:chgData name="Horvath-Smith, Adam Joseph" userId="58a55580-dd1e-400f-81a5-b6428898ec73" providerId="ADAL" clId="{C51C8A36-565E-48EF-9DBF-FFF47A670479}" dt="2019-04-11T01:13:26.688" v="4251" actId="20577"/>
        <pc:sldMkLst>
          <pc:docMk/>
          <pc:sldMk cId="3884453270" sldId="270"/>
        </pc:sldMkLst>
        <pc:spChg chg="mod">
          <ac:chgData name="Horvath-Smith, Adam Joseph" userId="58a55580-dd1e-400f-81a5-b6428898ec73" providerId="ADAL" clId="{C51C8A36-565E-48EF-9DBF-FFF47A670479}" dt="2019-04-11T01:03:21.015" v="3720" actId="20577"/>
          <ac:spMkLst>
            <pc:docMk/>
            <pc:sldMk cId="3884453270" sldId="270"/>
            <ac:spMk id="2" creationId="{F76129CE-8701-466C-AEAB-DC493DB70E84}"/>
          </ac:spMkLst>
        </pc:spChg>
        <pc:spChg chg="add del mod">
          <ac:chgData name="Horvath-Smith, Adam Joseph" userId="58a55580-dd1e-400f-81a5-b6428898ec73" providerId="ADAL" clId="{C51C8A36-565E-48EF-9DBF-FFF47A670479}" dt="2019-04-11T01:04:15.968" v="3732"/>
          <ac:spMkLst>
            <pc:docMk/>
            <pc:sldMk cId="3884453270" sldId="270"/>
            <ac:spMk id="3" creationId="{149776D6-C43E-4E4B-9EAC-F1A31D2A1A78}"/>
          </ac:spMkLst>
        </pc:spChg>
        <pc:spChg chg="add mod">
          <ac:chgData name="Horvath-Smith, Adam Joseph" userId="58a55580-dd1e-400f-81a5-b6428898ec73" providerId="ADAL" clId="{C51C8A36-565E-48EF-9DBF-FFF47A670479}" dt="2019-04-11T01:07:04.353" v="3903" actId="12"/>
          <ac:spMkLst>
            <pc:docMk/>
            <pc:sldMk cId="3884453270" sldId="270"/>
            <ac:spMk id="8" creationId="{36EA0EFA-4A8F-4B2E-B90E-FD0E57F9A3A0}"/>
          </ac:spMkLst>
        </pc:spChg>
        <pc:spChg chg="add mod">
          <ac:chgData name="Horvath-Smith, Adam Joseph" userId="58a55580-dd1e-400f-81a5-b6428898ec73" providerId="ADAL" clId="{C51C8A36-565E-48EF-9DBF-FFF47A670479}" dt="2019-04-11T01:13:26.688" v="4251" actId="20577"/>
          <ac:spMkLst>
            <pc:docMk/>
            <pc:sldMk cId="3884453270" sldId="270"/>
            <ac:spMk id="9" creationId="{37F92E0B-02FA-4FC8-A740-F0C3A8A39906}"/>
          </ac:spMkLst>
        </pc:spChg>
        <pc:graphicFrameChg chg="add del mod">
          <ac:chgData name="Horvath-Smith, Adam Joseph" userId="58a55580-dd1e-400f-81a5-b6428898ec73" providerId="ADAL" clId="{C51C8A36-565E-48EF-9DBF-FFF47A670479}" dt="2019-04-11T01:03:17.776" v="3718"/>
          <ac:graphicFrameMkLst>
            <pc:docMk/>
            <pc:sldMk cId="3884453270" sldId="270"/>
            <ac:graphicFrameMk id="4" creationId="{76C19C87-7E00-4320-BADF-E816B3B3D66D}"/>
          </ac:graphicFrameMkLst>
        </pc:graphicFrameChg>
        <pc:graphicFrameChg chg="add del mod">
          <ac:chgData name="Horvath-Smith, Adam Joseph" userId="58a55580-dd1e-400f-81a5-b6428898ec73" providerId="ADAL" clId="{C51C8A36-565E-48EF-9DBF-FFF47A670479}" dt="2019-04-11T01:03:55.859" v="3723"/>
          <ac:graphicFrameMkLst>
            <pc:docMk/>
            <pc:sldMk cId="3884453270" sldId="270"/>
            <ac:graphicFrameMk id="5" creationId="{6C3BEBD5-6B45-4805-A334-04E3D5FA8AC6}"/>
          </ac:graphicFrameMkLst>
        </pc:graphicFrameChg>
        <pc:graphicFrameChg chg="add del mod">
          <ac:chgData name="Horvath-Smith, Adam Joseph" userId="58a55580-dd1e-400f-81a5-b6428898ec73" providerId="ADAL" clId="{C51C8A36-565E-48EF-9DBF-FFF47A670479}" dt="2019-04-11T01:11:45.146" v="4007" actId="1035"/>
          <ac:graphicFrameMkLst>
            <pc:docMk/>
            <pc:sldMk cId="3884453270" sldId="270"/>
            <ac:graphicFrameMk id="6" creationId="{C36D634C-0F96-4A01-BB49-F837FA283A3C}"/>
          </ac:graphicFrameMkLst>
        </pc:graphicFrameChg>
        <pc:picChg chg="add mod">
          <ac:chgData name="Horvath-Smith, Adam Joseph" userId="58a55580-dd1e-400f-81a5-b6428898ec73" providerId="ADAL" clId="{C51C8A36-565E-48EF-9DBF-FFF47A670479}" dt="2019-04-11T01:04:40.636" v="3774" actId="1035"/>
          <ac:picMkLst>
            <pc:docMk/>
            <pc:sldMk cId="3884453270" sldId="270"/>
            <ac:picMk id="7" creationId="{30579E99-8449-4CC2-A225-543BA4501FF7}"/>
          </ac:picMkLst>
        </pc:picChg>
      </pc:sldChg>
      <pc:sldChg chg="addSp modSp add ord modNotesTx">
        <pc:chgData name="Horvath-Smith, Adam Joseph" userId="58a55580-dd1e-400f-81a5-b6428898ec73" providerId="ADAL" clId="{C51C8A36-565E-48EF-9DBF-FFF47A670479}" dt="2019-04-11T01:26:09.936" v="5246" actId="20577"/>
        <pc:sldMkLst>
          <pc:docMk/>
          <pc:sldMk cId="1227276686" sldId="271"/>
        </pc:sldMkLst>
        <pc:spChg chg="mod">
          <ac:chgData name="Horvath-Smith, Adam Joseph" userId="58a55580-dd1e-400f-81a5-b6428898ec73" providerId="ADAL" clId="{C51C8A36-565E-48EF-9DBF-FFF47A670479}" dt="2019-04-11T01:15:21.347" v="4269" actId="20577"/>
          <ac:spMkLst>
            <pc:docMk/>
            <pc:sldMk cId="1227276686" sldId="271"/>
            <ac:spMk id="2" creationId="{F4ACBA26-E6A7-408F-BA35-BE39C98315C5}"/>
          </ac:spMkLst>
        </pc:spChg>
        <pc:spChg chg="mod">
          <ac:chgData name="Horvath-Smith, Adam Joseph" userId="58a55580-dd1e-400f-81a5-b6428898ec73" providerId="ADAL" clId="{C51C8A36-565E-48EF-9DBF-FFF47A670479}" dt="2019-04-11T01:24:43.397" v="5153" actId="20577"/>
          <ac:spMkLst>
            <pc:docMk/>
            <pc:sldMk cId="1227276686" sldId="271"/>
            <ac:spMk id="3" creationId="{955C3E02-FA9F-4960-A949-11F69903398F}"/>
          </ac:spMkLst>
        </pc:spChg>
        <pc:grpChg chg="add mod">
          <ac:chgData name="Horvath-Smith, Adam Joseph" userId="58a55580-dd1e-400f-81a5-b6428898ec73" providerId="ADAL" clId="{C51C8A36-565E-48EF-9DBF-FFF47A670479}" dt="2019-04-11T01:25:39.697" v="5166" actId="1035"/>
          <ac:grpSpMkLst>
            <pc:docMk/>
            <pc:sldMk cId="1227276686" sldId="271"/>
            <ac:grpSpMk id="4" creationId="{553157E1-A0B9-4CD3-B0F5-0EA9F3F7CC6D}"/>
          </ac:grpSpMkLst>
        </pc:grpChg>
        <pc:picChg chg="add mod">
          <ac:chgData name="Horvath-Smith, Adam Joseph" userId="58a55580-dd1e-400f-81a5-b6428898ec73" providerId="ADAL" clId="{C51C8A36-565E-48EF-9DBF-FFF47A670479}" dt="2019-04-11T01:25:17.230" v="5157" actId="164"/>
          <ac:picMkLst>
            <pc:docMk/>
            <pc:sldMk cId="1227276686" sldId="271"/>
            <ac:picMk id="6" creationId="{9913481C-960F-4294-BFBB-6E94D070008E}"/>
          </ac:picMkLst>
        </pc:picChg>
        <pc:picChg chg="add mod">
          <ac:chgData name="Horvath-Smith, Adam Joseph" userId="58a55580-dd1e-400f-81a5-b6428898ec73" providerId="ADAL" clId="{C51C8A36-565E-48EF-9DBF-FFF47A670479}" dt="2019-04-11T01:25:17.230" v="5157" actId="164"/>
          <ac:picMkLst>
            <pc:docMk/>
            <pc:sldMk cId="1227276686" sldId="271"/>
            <ac:picMk id="7" creationId="{01E8ED13-64B6-4EE3-8F62-E993EBDA86BE}"/>
          </ac:picMkLst>
        </pc:picChg>
        <pc:picChg chg="add mod">
          <ac:chgData name="Horvath-Smith, Adam Joseph" userId="58a55580-dd1e-400f-81a5-b6428898ec73" providerId="ADAL" clId="{C51C8A36-565E-48EF-9DBF-FFF47A670479}" dt="2019-04-11T01:25:17.230" v="5157" actId="164"/>
          <ac:picMkLst>
            <pc:docMk/>
            <pc:sldMk cId="1227276686" sldId="271"/>
            <ac:picMk id="3074" creationId="{3EEC6E4D-DD65-4BBA-ABCD-E07D26EB0982}"/>
          </ac:picMkLst>
        </pc:picChg>
        <pc:picChg chg="add mod">
          <ac:chgData name="Horvath-Smith, Adam Joseph" userId="58a55580-dd1e-400f-81a5-b6428898ec73" providerId="ADAL" clId="{C51C8A36-565E-48EF-9DBF-FFF47A670479}" dt="2019-04-11T01:25:17.230" v="5157" actId="164"/>
          <ac:picMkLst>
            <pc:docMk/>
            <pc:sldMk cId="1227276686" sldId="271"/>
            <ac:picMk id="3075" creationId="{4546EC87-7A96-47E8-ABB3-CA00DFE09D08}"/>
          </ac:picMkLst>
        </pc:picChg>
      </pc:sldChg>
      <pc:sldChg chg="delSp modSp add modNotesTx">
        <pc:chgData name="Horvath-Smith, Adam Joseph" userId="58a55580-dd1e-400f-81a5-b6428898ec73" providerId="ADAL" clId="{C51C8A36-565E-48EF-9DBF-FFF47A670479}" dt="2019-04-15T02:00:47.494" v="5813" actId="20577"/>
        <pc:sldMkLst>
          <pc:docMk/>
          <pc:sldMk cId="2903751814" sldId="272"/>
        </pc:sldMkLst>
        <pc:spChg chg="mod">
          <ac:chgData name="Horvath-Smith, Adam Joseph" userId="58a55580-dd1e-400f-81a5-b6428898ec73" providerId="ADAL" clId="{C51C8A36-565E-48EF-9DBF-FFF47A670479}" dt="2019-04-11T01:28:33.631" v="5257" actId="20577"/>
          <ac:spMkLst>
            <pc:docMk/>
            <pc:sldMk cId="2903751814" sldId="272"/>
            <ac:spMk id="2" creationId="{F4ACBA26-E6A7-408F-BA35-BE39C98315C5}"/>
          </ac:spMkLst>
        </pc:spChg>
        <pc:spChg chg="mod">
          <ac:chgData name="Horvath-Smith, Adam Joseph" userId="58a55580-dd1e-400f-81a5-b6428898ec73" providerId="ADAL" clId="{C51C8A36-565E-48EF-9DBF-FFF47A670479}" dt="2019-04-15T02:00:47.494" v="5813" actId="20577"/>
          <ac:spMkLst>
            <pc:docMk/>
            <pc:sldMk cId="2903751814" sldId="272"/>
            <ac:spMk id="3" creationId="{955C3E02-FA9F-4960-A949-11F69903398F}"/>
          </ac:spMkLst>
        </pc:spChg>
        <pc:grpChg chg="del">
          <ac:chgData name="Horvath-Smith, Adam Joseph" userId="58a55580-dd1e-400f-81a5-b6428898ec73" providerId="ADAL" clId="{C51C8A36-565E-48EF-9DBF-FFF47A670479}" dt="2019-04-11T01:28:47.852" v="5258" actId="478"/>
          <ac:grpSpMkLst>
            <pc:docMk/>
            <pc:sldMk cId="2903751814" sldId="272"/>
            <ac:grpSpMk id="4" creationId="{553157E1-A0B9-4CD3-B0F5-0EA9F3F7CC6D}"/>
          </ac:grpSpMkLst>
        </pc:grpChg>
      </pc:sldChg>
      <pc:sldChg chg="modSp add">
        <pc:chgData name="Horvath-Smith, Adam Joseph" userId="58a55580-dd1e-400f-81a5-b6428898ec73" providerId="ADAL" clId="{C51C8A36-565E-48EF-9DBF-FFF47A670479}" dt="2019-04-11T01:32:38.005" v="5805" actId="20577"/>
        <pc:sldMkLst>
          <pc:docMk/>
          <pc:sldMk cId="24577696" sldId="273"/>
        </pc:sldMkLst>
        <pc:spChg chg="mod">
          <ac:chgData name="Horvath-Smith, Adam Joseph" userId="58a55580-dd1e-400f-81a5-b6428898ec73" providerId="ADAL" clId="{C51C8A36-565E-48EF-9DBF-FFF47A670479}" dt="2019-04-11T01:32:38.005" v="5805" actId="20577"/>
          <ac:spMkLst>
            <pc:docMk/>
            <pc:sldMk cId="24577696" sldId="273"/>
            <ac:spMk id="2" creationId="{278C128A-BE96-4CC0-AB28-D2004136425A}"/>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Average Random Classification Confidence</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c:f>
              <c:strCache>
                <c:ptCount val="1"/>
                <c:pt idx="0">
                  <c:v>Base</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Sheet1!$A$3:$A$8</c:f>
              <c:strCache>
                <c:ptCount val="6"/>
                <c:pt idx="0">
                  <c:v>342-1</c:v>
                </c:pt>
                <c:pt idx="1">
                  <c:v>5-1</c:v>
                </c:pt>
                <c:pt idx="2">
                  <c:v>773-1</c:v>
                </c:pt>
                <c:pt idx="3">
                  <c:v>342-0</c:v>
                </c:pt>
                <c:pt idx="4">
                  <c:v>5-0</c:v>
                </c:pt>
                <c:pt idx="5">
                  <c:v>773-0</c:v>
                </c:pt>
              </c:strCache>
            </c:strRef>
          </c:cat>
          <c:val>
            <c:numRef>
              <c:f>Sheet1!$B$3:$B$8</c:f>
              <c:numCache>
                <c:formatCode>General</c:formatCode>
                <c:ptCount val="6"/>
                <c:pt idx="0">
                  <c:v>0.9496</c:v>
                </c:pt>
                <c:pt idx="1">
                  <c:v>0.9496</c:v>
                </c:pt>
                <c:pt idx="2">
                  <c:v>0.9496</c:v>
                </c:pt>
                <c:pt idx="3">
                  <c:v>0.9244</c:v>
                </c:pt>
                <c:pt idx="4">
                  <c:v>0.9244</c:v>
                </c:pt>
                <c:pt idx="5">
                  <c:v>0.9244</c:v>
                </c:pt>
              </c:numCache>
            </c:numRef>
          </c:val>
          <c:extLst>
            <c:ext xmlns:c16="http://schemas.microsoft.com/office/drawing/2014/chart" uri="{C3380CC4-5D6E-409C-BE32-E72D297353CC}">
              <c16:uniqueId val="{00000000-B22E-4AB2-9A4F-89BEDDAFB12D}"/>
            </c:ext>
          </c:extLst>
        </c:ser>
        <c:ser>
          <c:idx val="1"/>
          <c:order val="1"/>
          <c:tx>
            <c:strRef>
              <c:f>Sheet1!$C$2</c:f>
              <c:strCache>
                <c:ptCount val="1"/>
                <c:pt idx="0">
                  <c:v>Adversarial</c:v>
                </c:pt>
              </c:strCache>
            </c:strRef>
          </c:tx>
          <c:spPr>
            <a:solidFill>
              <a:schemeClr val="accent2"/>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Sheet1!$A$3:$A$8</c:f>
              <c:strCache>
                <c:ptCount val="6"/>
                <c:pt idx="0">
                  <c:v>342-1</c:v>
                </c:pt>
                <c:pt idx="1">
                  <c:v>5-1</c:v>
                </c:pt>
                <c:pt idx="2">
                  <c:v>773-1</c:v>
                </c:pt>
                <c:pt idx="3">
                  <c:v>342-0</c:v>
                </c:pt>
                <c:pt idx="4">
                  <c:v>5-0</c:v>
                </c:pt>
                <c:pt idx="5">
                  <c:v>773-0</c:v>
                </c:pt>
              </c:strCache>
            </c:strRef>
          </c:cat>
          <c:val>
            <c:numRef>
              <c:f>Sheet1!$C$3:$C$8</c:f>
              <c:numCache>
                <c:formatCode>General</c:formatCode>
                <c:ptCount val="6"/>
                <c:pt idx="0">
                  <c:v>0.91900000000000004</c:v>
                </c:pt>
                <c:pt idx="1">
                  <c:v>0.90900000000000003</c:v>
                </c:pt>
                <c:pt idx="2">
                  <c:v>0.95920000000000005</c:v>
                </c:pt>
                <c:pt idx="3">
                  <c:v>0.88019999999999998</c:v>
                </c:pt>
                <c:pt idx="4">
                  <c:v>0.97440000000000004</c:v>
                </c:pt>
                <c:pt idx="5">
                  <c:v>0.98839999999999995</c:v>
                </c:pt>
              </c:numCache>
            </c:numRef>
          </c:val>
          <c:extLst>
            <c:ext xmlns:c16="http://schemas.microsoft.com/office/drawing/2014/chart" uri="{C3380CC4-5D6E-409C-BE32-E72D297353CC}">
              <c16:uniqueId val="{00000001-B22E-4AB2-9A4F-89BEDDAFB12D}"/>
            </c:ext>
          </c:extLst>
        </c:ser>
        <c:dLbls>
          <c:dLblPos val="outEnd"/>
          <c:showLegendKey val="0"/>
          <c:showVal val="1"/>
          <c:showCatName val="0"/>
          <c:showSerName val="0"/>
          <c:showPercent val="0"/>
          <c:showBubbleSize val="0"/>
        </c:dLbls>
        <c:gapWidth val="219"/>
        <c:overlap val="-27"/>
        <c:axId val="311758376"/>
        <c:axId val="311756408"/>
      </c:barChart>
      <c:catAx>
        <c:axId val="311758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756408"/>
        <c:crosses val="autoZero"/>
        <c:auto val="1"/>
        <c:lblAlgn val="ctr"/>
        <c:lblOffset val="100"/>
        <c:noMultiLvlLbl val="0"/>
      </c:catAx>
      <c:valAx>
        <c:axId val="311756408"/>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7583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a:t>
            </a:r>
            <a:r>
              <a:rPr lang="en-US" baseline="0"/>
              <a:t> "Similar" Classification Confidence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Sheet1!$F$2</c:f>
              <c:strCache>
                <c:ptCount val="1"/>
                <c:pt idx="0">
                  <c:v>Base</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Sheet1!$E$3:$E$21</c:f>
              <c:strCache>
                <c:ptCount val="19"/>
                <c:pt idx="0">
                  <c:v>368-1</c:v>
                </c:pt>
                <c:pt idx="1">
                  <c:v>370-1</c:v>
                </c:pt>
                <c:pt idx="2">
                  <c:v>395-1</c:v>
                </c:pt>
                <c:pt idx="3">
                  <c:v>407-1</c:v>
                </c:pt>
                <c:pt idx="4">
                  <c:v>450-1</c:v>
                </c:pt>
                <c:pt idx="5">
                  <c:v>658-1</c:v>
                </c:pt>
                <c:pt idx="6">
                  <c:v>705-1</c:v>
                </c:pt>
                <c:pt idx="7">
                  <c:v>806-1</c:v>
                </c:pt>
                <c:pt idx="8">
                  <c:v>417-0</c:v>
                </c:pt>
                <c:pt idx="9">
                  <c:v>449-0</c:v>
                </c:pt>
                <c:pt idx="10">
                  <c:v>460-0</c:v>
                </c:pt>
                <c:pt idx="11">
                  <c:v>480-0</c:v>
                </c:pt>
                <c:pt idx="12">
                  <c:v>497-0</c:v>
                </c:pt>
                <c:pt idx="13">
                  <c:v>707-0</c:v>
                </c:pt>
                <c:pt idx="14">
                  <c:v>718-0</c:v>
                </c:pt>
                <c:pt idx="15">
                  <c:v>727-0</c:v>
                </c:pt>
                <c:pt idx="16">
                  <c:v>745-0</c:v>
                </c:pt>
                <c:pt idx="17">
                  <c:v>759-0</c:v>
                </c:pt>
                <c:pt idx="18">
                  <c:v>938-0</c:v>
                </c:pt>
              </c:strCache>
            </c:strRef>
          </c:cat>
          <c:val>
            <c:numRef>
              <c:f>Sheet1!$F$3:$F$21</c:f>
              <c:numCache>
                <c:formatCode>General</c:formatCode>
                <c:ptCount val="19"/>
                <c:pt idx="0">
                  <c:v>0.91400000000000003</c:v>
                </c:pt>
                <c:pt idx="1">
                  <c:v>0.91400000000000003</c:v>
                </c:pt>
                <c:pt idx="2">
                  <c:v>0.99199999999999999</c:v>
                </c:pt>
                <c:pt idx="3">
                  <c:v>0.96599999999999997</c:v>
                </c:pt>
                <c:pt idx="4">
                  <c:v>0.95199999999999996</c:v>
                </c:pt>
                <c:pt idx="5">
                  <c:v>0.97799999999999998</c:v>
                </c:pt>
                <c:pt idx="6">
                  <c:v>0.95199999999999996</c:v>
                </c:pt>
                <c:pt idx="7">
                  <c:v>0.97799999999999998</c:v>
                </c:pt>
                <c:pt idx="8">
                  <c:v>0.92400000000000004</c:v>
                </c:pt>
                <c:pt idx="9">
                  <c:v>0.97599999999999998</c:v>
                </c:pt>
                <c:pt idx="10">
                  <c:v>0.98</c:v>
                </c:pt>
                <c:pt idx="11">
                  <c:v>0.96</c:v>
                </c:pt>
                <c:pt idx="12">
                  <c:v>0.97599999999999998</c:v>
                </c:pt>
                <c:pt idx="13">
                  <c:v>0.96299999999999997</c:v>
                </c:pt>
                <c:pt idx="14">
                  <c:v>0.98</c:v>
                </c:pt>
                <c:pt idx="15">
                  <c:v>0.92400000000000004</c:v>
                </c:pt>
                <c:pt idx="16">
                  <c:v>0.95199999999999996</c:v>
                </c:pt>
                <c:pt idx="17">
                  <c:v>0.95199999999999996</c:v>
                </c:pt>
                <c:pt idx="18">
                  <c:v>0.98599999999999999</c:v>
                </c:pt>
              </c:numCache>
            </c:numRef>
          </c:val>
          <c:extLst>
            <c:ext xmlns:c16="http://schemas.microsoft.com/office/drawing/2014/chart" uri="{C3380CC4-5D6E-409C-BE32-E72D297353CC}">
              <c16:uniqueId val="{00000000-BE6D-4C73-A418-4430D48879F8}"/>
            </c:ext>
          </c:extLst>
        </c:ser>
        <c:ser>
          <c:idx val="1"/>
          <c:order val="1"/>
          <c:tx>
            <c:strRef>
              <c:f>Sheet1!$G$2</c:f>
              <c:strCache>
                <c:ptCount val="1"/>
                <c:pt idx="0">
                  <c:v>Adversarial</c:v>
                </c:pt>
              </c:strCache>
            </c:strRef>
          </c:tx>
          <c:spPr>
            <a:solidFill>
              <a:schemeClr val="accent2"/>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Sheet1!$E$3:$E$21</c:f>
              <c:strCache>
                <c:ptCount val="19"/>
                <c:pt idx="0">
                  <c:v>368-1</c:v>
                </c:pt>
                <c:pt idx="1">
                  <c:v>370-1</c:v>
                </c:pt>
                <c:pt idx="2">
                  <c:v>395-1</c:v>
                </c:pt>
                <c:pt idx="3">
                  <c:v>407-1</c:v>
                </c:pt>
                <c:pt idx="4">
                  <c:v>450-1</c:v>
                </c:pt>
                <c:pt idx="5">
                  <c:v>658-1</c:v>
                </c:pt>
                <c:pt idx="6">
                  <c:v>705-1</c:v>
                </c:pt>
                <c:pt idx="7">
                  <c:v>806-1</c:v>
                </c:pt>
                <c:pt idx="8">
                  <c:v>417-0</c:v>
                </c:pt>
                <c:pt idx="9">
                  <c:v>449-0</c:v>
                </c:pt>
                <c:pt idx="10">
                  <c:v>460-0</c:v>
                </c:pt>
                <c:pt idx="11">
                  <c:v>480-0</c:v>
                </c:pt>
                <c:pt idx="12">
                  <c:v>497-0</c:v>
                </c:pt>
                <c:pt idx="13">
                  <c:v>707-0</c:v>
                </c:pt>
                <c:pt idx="14">
                  <c:v>718-0</c:v>
                </c:pt>
                <c:pt idx="15">
                  <c:v>727-0</c:v>
                </c:pt>
                <c:pt idx="16">
                  <c:v>745-0</c:v>
                </c:pt>
                <c:pt idx="17">
                  <c:v>759-0</c:v>
                </c:pt>
                <c:pt idx="18">
                  <c:v>938-0</c:v>
                </c:pt>
              </c:strCache>
            </c:strRef>
          </c:cat>
          <c:val>
            <c:numRef>
              <c:f>Sheet1!$G$3:$G$21</c:f>
              <c:numCache>
                <c:formatCode>General</c:formatCode>
                <c:ptCount val="19"/>
                <c:pt idx="0">
                  <c:v>0.998</c:v>
                </c:pt>
                <c:pt idx="1">
                  <c:v>1</c:v>
                </c:pt>
                <c:pt idx="2">
                  <c:v>1</c:v>
                </c:pt>
                <c:pt idx="3">
                  <c:v>0.98799999999999999</c:v>
                </c:pt>
                <c:pt idx="4">
                  <c:v>1</c:v>
                </c:pt>
                <c:pt idx="5">
                  <c:v>0.99199999999999999</c:v>
                </c:pt>
                <c:pt idx="6">
                  <c:v>0.99</c:v>
                </c:pt>
                <c:pt idx="7">
                  <c:v>0.996</c:v>
                </c:pt>
                <c:pt idx="8">
                  <c:v>0.998</c:v>
                </c:pt>
                <c:pt idx="9">
                  <c:v>0.998</c:v>
                </c:pt>
                <c:pt idx="10">
                  <c:v>0.998</c:v>
                </c:pt>
                <c:pt idx="11">
                  <c:v>1</c:v>
                </c:pt>
                <c:pt idx="12">
                  <c:v>0.99</c:v>
                </c:pt>
                <c:pt idx="13">
                  <c:v>0.997</c:v>
                </c:pt>
                <c:pt idx="14">
                  <c:v>0.99</c:v>
                </c:pt>
                <c:pt idx="15">
                  <c:v>0.998</c:v>
                </c:pt>
                <c:pt idx="16">
                  <c:v>1</c:v>
                </c:pt>
                <c:pt idx="17">
                  <c:v>0.996</c:v>
                </c:pt>
                <c:pt idx="18">
                  <c:v>1</c:v>
                </c:pt>
              </c:numCache>
            </c:numRef>
          </c:val>
          <c:extLst>
            <c:ext xmlns:c16="http://schemas.microsoft.com/office/drawing/2014/chart" uri="{C3380CC4-5D6E-409C-BE32-E72D297353CC}">
              <c16:uniqueId val="{00000001-BE6D-4C73-A418-4430D48879F8}"/>
            </c:ext>
          </c:extLst>
        </c:ser>
        <c:dLbls>
          <c:dLblPos val="outEnd"/>
          <c:showLegendKey val="0"/>
          <c:showVal val="1"/>
          <c:showCatName val="0"/>
          <c:showSerName val="0"/>
          <c:showPercent val="0"/>
          <c:showBubbleSize val="0"/>
        </c:dLbls>
        <c:gapWidth val="219"/>
        <c:overlap val="-27"/>
        <c:axId val="452113640"/>
        <c:axId val="452111344"/>
      </c:barChart>
      <c:catAx>
        <c:axId val="452113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2111344"/>
        <c:crosses val="autoZero"/>
        <c:auto val="1"/>
        <c:lblAlgn val="ctr"/>
        <c:lblOffset val="100"/>
        <c:noMultiLvlLbl val="0"/>
      </c:catAx>
      <c:valAx>
        <c:axId val="452111344"/>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21136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153021-DD8C-4779-9CD8-7BE4126BB380}" type="datetimeFigureOut">
              <a:rPr lang="en-US" smtClean="0"/>
              <a:t>4/16/2019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BDF7E0-622A-4745-ABE4-2A63569068F1}" type="slidenum">
              <a:rPr lang="en-US" smtClean="0"/>
              <a:t>‹#›</a:t>
            </a:fld>
            <a:endParaRPr lang="en-US"/>
          </a:p>
        </p:txBody>
      </p:sp>
    </p:spTree>
    <p:extLst>
      <p:ext uri="{BB962C8B-B14F-4D97-AF65-F5344CB8AC3E}">
        <p14:creationId xmlns:p14="http://schemas.microsoft.com/office/powerpoint/2010/main" val="101950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Begin with stuff about “open ended inquiry”…</a:t>
            </a:r>
          </a:p>
          <a:p>
            <a:r>
              <a:rPr lang="en-US" dirty="0"/>
              <a:t>Talk about building research off existing research (mention </a:t>
            </a:r>
            <a:r>
              <a:rPr lang="en-US" dirty="0" err="1"/>
              <a:t>Olah</a:t>
            </a:r>
            <a:r>
              <a:rPr lang="en-US" dirty="0"/>
              <a:t> article)</a:t>
            </a:r>
          </a:p>
          <a:p>
            <a:r>
              <a:rPr lang="en-US" dirty="0"/>
              <a:t>--this is why it was chosen</a:t>
            </a:r>
          </a:p>
        </p:txBody>
      </p:sp>
      <p:sp>
        <p:nvSpPr>
          <p:cNvPr id="4" name="Slide Number Placeholder 3"/>
          <p:cNvSpPr>
            <a:spLocks noGrp="1"/>
          </p:cNvSpPr>
          <p:nvPr>
            <p:ph type="sldNum" sz="quarter" idx="5"/>
          </p:nvPr>
        </p:nvSpPr>
        <p:spPr/>
        <p:txBody>
          <a:bodyPr/>
          <a:lstStyle/>
          <a:p>
            <a:fld id="{C0BDF7E0-622A-4745-ABE4-2A63569068F1}" type="slidenum">
              <a:rPr lang="en-US" smtClean="0"/>
              <a:t>3</a:t>
            </a:fld>
            <a:endParaRPr lang="en-US"/>
          </a:p>
        </p:txBody>
      </p:sp>
    </p:spTree>
    <p:extLst>
      <p:ext uri="{BB962C8B-B14F-4D97-AF65-F5344CB8AC3E}">
        <p14:creationId xmlns:p14="http://schemas.microsoft.com/office/powerpoint/2010/main" val="2776040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that not all images were used here</a:t>
            </a:r>
          </a:p>
          <a:p>
            <a:r>
              <a:rPr lang="en-US" dirty="0"/>
              <a:t>--Talk about ImageNet difficulties</a:t>
            </a:r>
          </a:p>
        </p:txBody>
      </p:sp>
      <p:sp>
        <p:nvSpPr>
          <p:cNvPr id="4" name="Slide Number Placeholder 3"/>
          <p:cNvSpPr>
            <a:spLocks noGrp="1"/>
          </p:cNvSpPr>
          <p:nvPr>
            <p:ph type="sldNum" sz="quarter" idx="5"/>
          </p:nvPr>
        </p:nvSpPr>
        <p:spPr/>
        <p:txBody>
          <a:bodyPr/>
          <a:lstStyle/>
          <a:p>
            <a:fld id="{C0BDF7E0-622A-4745-ABE4-2A63569068F1}" type="slidenum">
              <a:rPr lang="en-US" smtClean="0"/>
              <a:t>12</a:t>
            </a:fld>
            <a:endParaRPr lang="en-US"/>
          </a:p>
        </p:txBody>
      </p:sp>
    </p:spTree>
    <p:extLst>
      <p:ext uri="{BB962C8B-B14F-4D97-AF65-F5344CB8AC3E}">
        <p14:creationId xmlns:p14="http://schemas.microsoft.com/office/powerpoint/2010/main" val="1900108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what the axes mean, why two groups</a:t>
            </a:r>
          </a:p>
          <a:p>
            <a:r>
              <a:rPr lang="en-US" dirty="0"/>
              <a:t>Explain how the base probs are same across all classes in a group</a:t>
            </a:r>
          </a:p>
        </p:txBody>
      </p:sp>
      <p:sp>
        <p:nvSpPr>
          <p:cNvPr id="4" name="Slide Number Placeholder 3"/>
          <p:cNvSpPr>
            <a:spLocks noGrp="1"/>
          </p:cNvSpPr>
          <p:nvPr>
            <p:ph type="sldNum" sz="quarter" idx="5"/>
          </p:nvPr>
        </p:nvSpPr>
        <p:spPr/>
        <p:txBody>
          <a:bodyPr/>
          <a:lstStyle/>
          <a:p>
            <a:fld id="{C0BDF7E0-622A-4745-ABE4-2A63569068F1}" type="slidenum">
              <a:rPr lang="en-US" smtClean="0"/>
              <a:t>13</a:t>
            </a:fld>
            <a:endParaRPr lang="en-US"/>
          </a:p>
        </p:txBody>
      </p:sp>
    </p:spTree>
    <p:extLst>
      <p:ext uri="{BB962C8B-B14F-4D97-AF65-F5344CB8AC3E}">
        <p14:creationId xmlns:p14="http://schemas.microsoft.com/office/powerpoint/2010/main" val="252304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again what each of the axes and probs are</a:t>
            </a:r>
          </a:p>
          <a:p>
            <a:r>
              <a:rPr lang="en-US" dirty="0"/>
              <a:t>--Note how groups partitioned based on which similar image classes there are</a:t>
            </a:r>
          </a:p>
          <a:p>
            <a:r>
              <a:rPr lang="en-US" dirty="0"/>
              <a:t>Note how the adversarial predictions are higher (possibly compare back to last slide)</a:t>
            </a:r>
          </a:p>
          <a:p>
            <a:r>
              <a:rPr lang="en-US" dirty="0"/>
              <a:t>Probably note some of the weird exceptions too (boar, bus)</a:t>
            </a:r>
          </a:p>
        </p:txBody>
      </p:sp>
      <p:sp>
        <p:nvSpPr>
          <p:cNvPr id="4" name="Slide Number Placeholder 3"/>
          <p:cNvSpPr>
            <a:spLocks noGrp="1"/>
          </p:cNvSpPr>
          <p:nvPr>
            <p:ph type="sldNum" sz="quarter" idx="5"/>
          </p:nvPr>
        </p:nvSpPr>
        <p:spPr/>
        <p:txBody>
          <a:bodyPr/>
          <a:lstStyle/>
          <a:p>
            <a:fld id="{C0BDF7E0-622A-4745-ABE4-2A63569068F1}" type="slidenum">
              <a:rPr lang="en-US" smtClean="0"/>
              <a:t>14</a:t>
            </a:fld>
            <a:endParaRPr lang="en-US"/>
          </a:p>
        </p:txBody>
      </p:sp>
    </p:spTree>
    <p:extLst>
      <p:ext uri="{BB962C8B-B14F-4D97-AF65-F5344CB8AC3E}">
        <p14:creationId xmlns:p14="http://schemas.microsoft.com/office/powerpoint/2010/main" val="4038167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EOT was chosen because of high confidence, but still wasn’t supposed to be this high</a:t>
            </a:r>
          </a:p>
          <a:p>
            <a:r>
              <a:rPr lang="en-US" dirty="0"/>
              <a:t>Explain more about why I couldn’t get FOIs (different </a:t>
            </a:r>
            <a:r>
              <a:rPr lang="en-US" dirty="0" err="1"/>
              <a:t>Gnet</a:t>
            </a:r>
            <a:r>
              <a:rPr lang="en-US" dirty="0"/>
              <a:t>)</a:t>
            </a:r>
          </a:p>
          <a:p>
            <a:r>
              <a:rPr lang="en-US" dirty="0"/>
              <a:t>Walk through the images at bottom (left unaltered, right is electric ray)</a:t>
            </a:r>
          </a:p>
        </p:txBody>
      </p:sp>
      <p:sp>
        <p:nvSpPr>
          <p:cNvPr id="4" name="Slide Number Placeholder 3"/>
          <p:cNvSpPr>
            <a:spLocks noGrp="1"/>
          </p:cNvSpPr>
          <p:nvPr>
            <p:ph type="sldNum" sz="quarter" idx="5"/>
          </p:nvPr>
        </p:nvSpPr>
        <p:spPr/>
        <p:txBody>
          <a:bodyPr/>
          <a:lstStyle/>
          <a:p>
            <a:fld id="{C0BDF7E0-622A-4745-ABE4-2A63569068F1}" type="slidenum">
              <a:rPr lang="en-US" smtClean="0"/>
              <a:t>16</a:t>
            </a:fld>
            <a:endParaRPr lang="en-US"/>
          </a:p>
        </p:txBody>
      </p:sp>
    </p:spTree>
    <p:extLst>
      <p:ext uri="{BB962C8B-B14F-4D97-AF65-F5344CB8AC3E}">
        <p14:creationId xmlns:p14="http://schemas.microsoft.com/office/powerpoint/2010/main" val="292447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BDF7E0-622A-4745-ABE4-2A63569068F1}" type="slidenum">
              <a:rPr lang="en-US" smtClean="0"/>
              <a:t>17</a:t>
            </a:fld>
            <a:endParaRPr lang="en-US"/>
          </a:p>
        </p:txBody>
      </p:sp>
    </p:spTree>
    <p:extLst>
      <p:ext uri="{BB962C8B-B14F-4D97-AF65-F5344CB8AC3E}">
        <p14:creationId xmlns:p14="http://schemas.microsoft.com/office/powerpoint/2010/main" val="3570639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Credit ideas here to </a:t>
            </a:r>
            <a:r>
              <a:rPr lang="en-US" dirty="0" err="1"/>
              <a:t>Olah</a:t>
            </a:r>
            <a:r>
              <a:rPr lang="en-US" dirty="0"/>
              <a:t> in Building Blocks</a:t>
            </a:r>
          </a:p>
        </p:txBody>
      </p:sp>
      <p:sp>
        <p:nvSpPr>
          <p:cNvPr id="4" name="Slide Number Placeholder 3"/>
          <p:cNvSpPr>
            <a:spLocks noGrp="1"/>
          </p:cNvSpPr>
          <p:nvPr>
            <p:ph type="sldNum" sz="quarter" idx="5"/>
          </p:nvPr>
        </p:nvSpPr>
        <p:spPr/>
        <p:txBody>
          <a:bodyPr/>
          <a:lstStyle/>
          <a:p>
            <a:fld id="{C0BDF7E0-622A-4745-ABE4-2A63569068F1}" type="slidenum">
              <a:rPr lang="en-US" smtClean="0"/>
              <a:t>4</a:t>
            </a:fld>
            <a:endParaRPr lang="en-US"/>
          </a:p>
        </p:txBody>
      </p:sp>
    </p:spTree>
    <p:extLst>
      <p:ext uri="{BB962C8B-B14F-4D97-AF65-F5344CB8AC3E}">
        <p14:creationId xmlns:p14="http://schemas.microsoft.com/office/powerpoint/2010/main" val="1767780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Credit ideas here to </a:t>
            </a:r>
            <a:r>
              <a:rPr lang="en-US" dirty="0" err="1"/>
              <a:t>Olah</a:t>
            </a:r>
            <a:r>
              <a:rPr lang="en-US" dirty="0"/>
              <a:t> in Building Blocks</a:t>
            </a:r>
          </a:p>
        </p:txBody>
      </p:sp>
      <p:sp>
        <p:nvSpPr>
          <p:cNvPr id="4" name="Slide Number Placeholder 3"/>
          <p:cNvSpPr>
            <a:spLocks noGrp="1"/>
          </p:cNvSpPr>
          <p:nvPr>
            <p:ph type="sldNum" sz="quarter" idx="5"/>
          </p:nvPr>
        </p:nvSpPr>
        <p:spPr/>
        <p:txBody>
          <a:bodyPr/>
          <a:lstStyle/>
          <a:p>
            <a:fld id="{C0BDF7E0-622A-4745-ABE4-2A63569068F1}" type="slidenum">
              <a:rPr lang="en-US" smtClean="0"/>
              <a:t>5</a:t>
            </a:fld>
            <a:endParaRPr lang="en-US"/>
          </a:p>
        </p:txBody>
      </p:sp>
    </p:spTree>
    <p:extLst>
      <p:ext uri="{BB962C8B-B14F-4D97-AF65-F5344CB8AC3E}">
        <p14:creationId xmlns:p14="http://schemas.microsoft.com/office/powerpoint/2010/main" val="3573075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BDF7E0-622A-4745-ABE4-2A63569068F1}" type="slidenum">
              <a:rPr lang="en-US" smtClean="0"/>
              <a:t>6</a:t>
            </a:fld>
            <a:endParaRPr lang="en-US"/>
          </a:p>
        </p:txBody>
      </p:sp>
    </p:spTree>
    <p:extLst>
      <p:ext uri="{BB962C8B-B14F-4D97-AF65-F5344CB8AC3E}">
        <p14:creationId xmlns:p14="http://schemas.microsoft.com/office/powerpoint/2010/main" val="2420359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Acknowledge Raymer for his part in talking me out of this</a:t>
            </a:r>
          </a:p>
          <a:p>
            <a:r>
              <a:rPr lang="en-US" dirty="0"/>
              <a:t>Reference the previous slide for example of maps</a:t>
            </a:r>
          </a:p>
        </p:txBody>
      </p:sp>
      <p:sp>
        <p:nvSpPr>
          <p:cNvPr id="4" name="Slide Number Placeholder 3"/>
          <p:cNvSpPr>
            <a:spLocks noGrp="1"/>
          </p:cNvSpPr>
          <p:nvPr>
            <p:ph type="sldNum" sz="quarter" idx="5"/>
          </p:nvPr>
        </p:nvSpPr>
        <p:spPr/>
        <p:txBody>
          <a:bodyPr/>
          <a:lstStyle/>
          <a:p>
            <a:fld id="{C0BDF7E0-622A-4745-ABE4-2A63569068F1}" type="slidenum">
              <a:rPr lang="en-US" smtClean="0"/>
              <a:t>7</a:t>
            </a:fld>
            <a:endParaRPr lang="en-US"/>
          </a:p>
        </p:txBody>
      </p:sp>
    </p:spTree>
    <p:extLst>
      <p:ext uri="{BB962C8B-B14F-4D97-AF65-F5344CB8AC3E}">
        <p14:creationId xmlns:p14="http://schemas.microsoft.com/office/powerpoint/2010/main" val="2807079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more about what these thresholds were (0.5)</a:t>
            </a:r>
          </a:p>
          <a:p>
            <a:r>
              <a:rPr lang="en-US" dirty="0"/>
              <a:t>Walk thorugh the example images</a:t>
            </a:r>
          </a:p>
        </p:txBody>
      </p:sp>
      <p:sp>
        <p:nvSpPr>
          <p:cNvPr id="4" name="Slide Number Placeholder 3"/>
          <p:cNvSpPr>
            <a:spLocks noGrp="1"/>
          </p:cNvSpPr>
          <p:nvPr>
            <p:ph type="sldNum" sz="quarter" idx="5"/>
          </p:nvPr>
        </p:nvSpPr>
        <p:spPr/>
        <p:txBody>
          <a:bodyPr/>
          <a:lstStyle/>
          <a:p>
            <a:fld id="{C0BDF7E0-622A-4745-ABE4-2A63569068F1}" type="slidenum">
              <a:rPr lang="en-US" smtClean="0"/>
              <a:t>8</a:t>
            </a:fld>
            <a:endParaRPr lang="en-US"/>
          </a:p>
        </p:txBody>
      </p:sp>
    </p:spTree>
    <p:extLst>
      <p:ext uri="{BB962C8B-B14F-4D97-AF65-F5344CB8AC3E}">
        <p14:creationId xmlns:p14="http://schemas.microsoft.com/office/powerpoint/2010/main" val="3802342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Acknowledge FOIs don’t tell us much on their own</a:t>
            </a:r>
          </a:p>
          <a:p>
            <a:r>
              <a:rPr lang="en-US" dirty="0"/>
              <a:t>Talk about other algorithms (FGSM) and why I didn’t use these (inability to give own class)</a:t>
            </a:r>
          </a:p>
          <a:p>
            <a:r>
              <a:rPr lang="en-US" dirty="0"/>
              <a:t>Also discuss turtle example for EOT robustness</a:t>
            </a:r>
          </a:p>
        </p:txBody>
      </p:sp>
      <p:sp>
        <p:nvSpPr>
          <p:cNvPr id="4" name="Slide Number Placeholder 3"/>
          <p:cNvSpPr>
            <a:spLocks noGrp="1"/>
          </p:cNvSpPr>
          <p:nvPr>
            <p:ph type="sldNum" sz="quarter" idx="5"/>
          </p:nvPr>
        </p:nvSpPr>
        <p:spPr/>
        <p:txBody>
          <a:bodyPr/>
          <a:lstStyle/>
          <a:p>
            <a:fld id="{C0BDF7E0-622A-4745-ABE4-2A63569068F1}" type="slidenum">
              <a:rPr lang="en-US" smtClean="0"/>
              <a:t>9</a:t>
            </a:fld>
            <a:endParaRPr lang="en-US"/>
          </a:p>
        </p:txBody>
      </p:sp>
    </p:spTree>
    <p:extLst>
      <p:ext uri="{BB962C8B-B14F-4D97-AF65-F5344CB8AC3E}">
        <p14:creationId xmlns:p14="http://schemas.microsoft.com/office/powerpoint/2010/main" val="1069020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why high-conf images and how I confirmed these</a:t>
            </a:r>
          </a:p>
          <a:p>
            <a:r>
              <a:rPr lang="en-US" dirty="0"/>
              <a:t>Transition to next slide with more info about adversarial generation</a:t>
            </a:r>
          </a:p>
        </p:txBody>
      </p:sp>
      <p:sp>
        <p:nvSpPr>
          <p:cNvPr id="4" name="Slide Number Placeholder 3"/>
          <p:cNvSpPr>
            <a:spLocks noGrp="1"/>
          </p:cNvSpPr>
          <p:nvPr>
            <p:ph type="sldNum" sz="quarter" idx="5"/>
          </p:nvPr>
        </p:nvSpPr>
        <p:spPr/>
        <p:txBody>
          <a:bodyPr/>
          <a:lstStyle/>
          <a:p>
            <a:fld id="{C0BDF7E0-622A-4745-ABE4-2A63569068F1}" type="slidenum">
              <a:rPr lang="en-US" smtClean="0"/>
              <a:t>10</a:t>
            </a:fld>
            <a:endParaRPr lang="en-US"/>
          </a:p>
        </p:txBody>
      </p:sp>
    </p:spTree>
    <p:extLst>
      <p:ext uri="{BB962C8B-B14F-4D97-AF65-F5344CB8AC3E}">
        <p14:creationId xmlns:p14="http://schemas.microsoft.com/office/powerpoint/2010/main" val="2031844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similar relates to FOIs</a:t>
            </a:r>
          </a:p>
          <a:p>
            <a:r>
              <a:rPr lang="en-US" dirty="0"/>
              <a:t>Explain why so few similar images</a:t>
            </a:r>
          </a:p>
          <a:p>
            <a:r>
              <a:rPr lang="en-US" dirty="0"/>
              <a:t>Link to next slide with chart</a:t>
            </a:r>
          </a:p>
          <a:p>
            <a:r>
              <a:rPr lang="en-US" dirty="0"/>
              <a:t>Explain how goal can relate to the similar features thing</a:t>
            </a:r>
          </a:p>
        </p:txBody>
      </p:sp>
      <p:sp>
        <p:nvSpPr>
          <p:cNvPr id="4" name="Slide Number Placeholder 3"/>
          <p:cNvSpPr>
            <a:spLocks noGrp="1"/>
          </p:cNvSpPr>
          <p:nvPr>
            <p:ph type="sldNum" sz="quarter" idx="5"/>
          </p:nvPr>
        </p:nvSpPr>
        <p:spPr/>
        <p:txBody>
          <a:bodyPr/>
          <a:lstStyle/>
          <a:p>
            <a:fld id="{C0BDF7E0-622A-4745-ABE4-2A63569068F1}" type="slidenum">
              <a:rPr lang="en-US" smtClean="0"/>
              <a:t>11</a:t>
            </a:fld>
            <a:endParaRPr lang="en-US"/>
          </a:p>
        </p:txBody>
      </p:sp>
    </p:spTree>
    <p:extLst>
      <p:ext uri="{BB962C8B-B14F-4D97-AF65-F5344CB8AC3E}">
        <p14:creationId xmlns:p14="http://schemas.microsoft.com/office/powerpoint/2010/main" val="2968580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08FA0D-C42D-4725-9693-9CF6EDFC6914}"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1DA7D-CED2-4899-86B7-873349616FF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024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08FA0D-C42D-4725-9693-9CF6EDFC6914}"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1DA7D-CED2-4899-86B7-873349616FFB}" type="slidenum">
              <a:rPr lang="en-US" smtClean="0"/>
              <a:t>‹#›</a:t>
            </a:fld>
            <a:endParaRPr lang="en-US"/>
          </a:p>
        </p:txBody>
      </p:sp>
    </p:spTree>
    <p:extLst>
      <p:ext uri="{BB962C8B-B14F-4D97-AF65-F5344CB8AC3E}">
        <p14:creationId xmlns:p14="http://schemas.microsoft.com/office/powerpoint/2010/main" val="3854426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08FA0D-C42D-4725-9693-9CF6EDFC6914}"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1DA7D-CED2-4899-86B7-873349616FFB}" type="slidenum">
              <a:rPr lang="en-US" smtClean="0"/>
              <a:t>‹#›</a:t>
            </a:fld>
            <a:endParaRPr lang="en-US"/>
          </a:p>
        </p:txBody>
      </p:sp>
    </p:spTree>
    <p:extLst>
      <p:ext uri="{BB962C8B-B14F-4D97-AF65-F5344CB8AC3E}">
        <p14:creationId xmlns:p14="http://schemas.microsoft.com/office/powerpoint/2010/main" val="4047452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08FA0D-C42D-4725-9693-9CF6EDFC6914}"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1DA7D-CED2-4899-86B7-873349616FFB}" type="slidenum">
              <a:rPr lang="en-US" smtClean="0"/>
              <a:t>‹#›</a:t>
            </a:fld>
            <a:endParaRPr lang="en-US"/>
          </a:p>
        </p:txBody>
      </p:sp>
    </p:spTree>
    <p:extLst>
      <p:ext uri="{BB962C8B-B14F-4D97-AF65-F5344CB8AC3E}">
        <p14:creationId xmlns:p14="http://schemas.microsoft.com/office/powerpoint/2010/main" val="1784781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08FA0D-C42D-4725-9693-9CF6EDFC6914}"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1DA7D-CED2-4899-86B7-873349616FF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501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08FA0D-C42D-4725-9693-9CF6EDFC6914}"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1DA7D-CED2-4899-86B7-873349616FFB}" type="slidenum">
              <a:rPr lang="en-US" smtClean="0"/>
              <a:t>‹#›</a:t>
            </a:fld>
            <a:endParaRPr lang="en-US"/>
          </a:p>
        </p:txBody>
      </p:sp>
    </p:spTree>
    <p:extLst>
      <p:ext uri="{BB962C8B-B14F-4D97-AF65-F5344CB8AC3E}">
        <p14:creationId xmlns:p14="http://schemas.microsoft.com/office/powerpoint/2010/main" val="3211939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08FA0D-C42D-4725-9693-9CF6EDFC6914}" type="datetimeFigureOut">
              <a:rPr lang="en-US" smtClean="0"/>
              <a:t>4/16/2019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91DA7D-CED2-4899-86B7-873349616FFB}" type="slidenum">
              <a:rPr lang="en-US" smtClean="0"/>
              <a:t>‹#›</a:t>
            </a:fld>
            <a:endParaRPr lang="en-US"/>
          </a:p>
        </p:txBody>
      </p:sp>
    </p:spTree>
    <p:extLst>
      <p:ext uri="{BB962C8B-B14F-4D97-AF65-F5344CB8AC3E}">
        <p14:creationId xmlns:p14="http://schemas.microsoft.com/office/powerpoint/2010/main" val="504522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08FA0D-C42D-4725-9693-9CF6EDFC6914}" type="datetimeFigureOut">
              <a:rPr lang="en-US" smtClean="0"/>
              <a:t>4/16/2019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91DA7D-CED2-4899-86B7-873349616FFB}" type="slidenum">
              <a:rPr lang="en-US" smtClean="0"/>
              <a:t>‹#›</a:t>
            </a:fld>
            <a:endParaRPr lang="en-US"/>
          </a:p>
        </p:txBody>
      </p:sp>
    </p:spTree>
    <p:extLst>
      <p:ext uri="{BB962C8B-B14F-4D97-AF65-F5344CB8AC3E}">
        <p14:creationId xmlns:p14="http://schemas.microsoft.com/office/powerpoint/2010/main" val="2611260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08FA0D-C42D-4725-9693-9CF6EDFC6914}" type="datetimeFigureOut">
              <a:rPr lang="en-US" smtClean="0"/>
              <a:t>4/16/2019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E91DA7D-CED2-4899-86B7-873349616FFB}" type="slidenum">
              <a:rPr lang="en-US" smtClean="0"/>
              <a:t>‹#›</a:t>
            </a:fld>
            <a:endParaRPr lang="en-US"/>
          </a:p>
        </p:txBody>
      </p:sp>
    </p:spTree>
    <p:extLst>
      <p:ext uri="{BB962C8B-B14F-4D97-AF65-F5344CB8AC3E}">
        <p14:creationId xmlns:p14="http://schemas.microsoft.com/office/powerpoint/2010/main" val="1152530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308FA0D-C42D-4725-9693-9CF6EDFC6914}" type="datetimeFigureOut">
              <a:rPr lang="en-US" smtClean="0"/>
              <a:t>4/16/2019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E91DA7D-CED2-4899-86B7-873349616FFB}" type="slidenum">
              <a:rPr lang="en-US" smtClean="0"/>
              <a:t>‹#›</a:t>
            </a:fld>
            <a:endParaRPr lang="en-US"/>
          </a:p>
        </p:txBody>
      </p:sp>
    </p:spTree>
    <p:extLst>
      <p:ext uri="{BB962C8B-B14F-4D97-AF65-F5344CB8AC3E}">
        <p14:creationId xmlns:p14="http://schemas.microsoft.com/office/powerpoint/2010/main" val="1217292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08FA0D-C42D-4725-9693-9CF6EDFC6914}"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1DA7D-CED2-4899-86B7-873349616FFB}" type="slidenum">
              <a:rPr lang="en-US" smtClean="0"/>
              <a:t>‹#›</a:t>
            </a:fld>
            <a:endParaRPr lang="en-US"/>
          </a:p>
        </p:txBody>
      </p:sp>
    </p:spTree>
    <p:extLst>
      <p:ext uri="{BB962C8B-B14F-4D97-AF65-F5344CB8AC3E}">
        <p14:creationId xmlns:p14="http://schemas.microsoft.com/office/powerpoint/2010/main" val="2661595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308FA0D-C42D-4725-9693-9CF6EDFC6914}" type="datetimeFigureOut">
              <a:rPr lang="en-US" smtClean="0"/>
              <a:t>4/16/2019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E91DA7D-CED2-4899-86B7-873349616FF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87857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cid:cd11b042-2891-4f94-b8d5-07809c09af7a" TargetMode="External"/><Relationship Id="rId3" Type="http://schemas.openxmlformats.org/officeDocument/2006/relationships/image" Target="../media/image10.png"/><Relationship Id="rId7"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cid:1ad59f86-a541-43b3-9406-567776da1031" TargetMode="External"/><Relationship Id="rId5" Type="http://schemas.openxmlformats.org/officeDocument/2006/relationships/image" Target="../media/image8.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cid:1ad59f86-a541-43b3-9406-567776da1031" TargetMode="External"/><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cid:cd11b042-2891-4f94-b8d5-07809c09af7a" TargetMode="External"/><Relationship Id="rId5" Type="http://schemas.openxmlformats.org/officeDocument/2006/relationships/image" Target="../media/image7.png"/><Relationship Id="rId4" Type="http://schemas.openxmlformats.org/officeDocument/2006/relationships/image" Target="cid:c80e58af-43c0-48fc-bdae-db0f3ba2e1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D076F-6549-4E64-BF6A-D6FACD118A62}"/>
              </a:ext>
            </a:extLst>
          </p:cNvPr>
          <p:cNvSpPr>
            <a:spLocks noGrp="1"/>
          </p:cNvSpPr>
          <p:nvPr>
            <p:ph type="ctrTitle"/>
          </p:nvPr>
        </p:nvSpPr>
        <p:spPr/>
        <p:txBody>
          <a:bodyPr>
            <a:noAutofit/>
          </a:bodyPr>
          <a:lstStyle/>
          <a:p>
            <a:r>
              <a:rPr lang="en-US" sz="6000" dirty="0"/>
              <a:t>An Investigative Study into the Properties of the </a:t>
            </a:r>
            <a:r>
              <a:rPr lang="en-US" sz="6000" dirty="0" err="1"/>
              <a:t>GoogLeNet</a:t>
            </a:r>
            <a:r>
              <a:rPr lang="en-US" sz="6000" dirty="0"/>
              <a:t> Image Recognition Network</a:t>
            </a:r>
          </a:p>
        </p:txBody>
      </p:sp>
      <p:sp>
        <p:nvSpPr>
          <p:cNvPr id="3" name="Subtitle 2">
            <a:extLst>
              <a:ext uri="{FF2B5EF4-FFF2-40B4-BE49-F238E27FC236}">
                <a16:creationId xmlns:a16="http://schemas.microsoft.com/office/drawing/2014/main" id="{BB983F6B-A381-4CBA-843E-6D0D9C285ADC}"/>
              </a:ext>
            </a:extLst>
          </p:cNvPr>
          <p:cNvSpPr>
            <a:spLocks noGrp="1"/>
          </p:cNvSpPr>
          <p:nvPr>
            <p:ph type="subTitle" idx="1"/>
          </p:nvPr>
        </p:nvSpPr>
        <p:spPr/>
        <p:txBody>
          <a:bodyPr>
            <a:normAutofit fontScale="85000" lnSpcReduction="20000"/>
          </a:bodyPr>
          <a:lstStyle/>
          <a:p>
            <a:r>
              <a:rPr lang="en-US" cap="none" dirty="0"/>
              <a:t>Adam Horvath-Smith</a:t>
            </a:r>
          </a:p>
          <a:p>
            <a:r>
              <a:rPr lang="en-US" cap="none" dirty="0"/>
              <a:t>Wright State University</a:t>
            </a:r>
          </a:p>
          <a:p>
            <a:r>
              <a:rPr lang="en-US" cap="none" dirty="0"/>
              <a:t>April 18, 2019</a:t>
            </a:r>
          </a:p>
        </p:txBody>
      </p:sp>
    </p:spTree>
    <p:extLst>
      <p:ext uri="{BB962C8B-B14F-4D97-AF65-F5344CB8AC3E}">
        <p14:creationId xmlns:p14="http://schemas.microsoft.com/office/powerpoint/2010/main" val="1912458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CBA26-E6A7-408F-BA35-BE39C98315C5}"/>
              </a:ext>
            </a:extLst>
          </p:cNvPr>
          <p:cNvSpPr>
            <a:spLocks noGrp="1"/>
          </p:cNvSpPr>
          <p:nvPr>
            <p:ph type="title"/>
          </p:nvPr>
        </p:nvSpPr>
        <p:spPr/>
        <p:txBody>
          <a:bodyPr/>
          <a:lstStyle/>
          <a:p>
            <a:r>
              <a:rPr lang="en-US" dirty="0"/>
              <a:t>Data Collection and Generation</a:t>
            </a:r>
          </a:p>
        </p:txBody>
      </p:sp>
      <p:sp>
        <p:nvSpPr>
          <p:cNvPr id="3" name="Content Placeholder 2">
            <a:extLst>
              <a:ext uri="{FF2B5EF4-FFF2-40B4-BE49-F238E27FC236}">
                <a16:creationId xmlns:a16="http://schemas.microsoft.com/office/drawing/2014/main" id="{955C3E02-FA9F-4960-A949-11F69903398F}"/>
              </a:ext>
            </a:extLst>
          </p:cNvPr>
          <p:cNvSpPr>
            <a:spLocks noGrp="1"/>
          </p:cNvSpPr>
          <p:nvPr>
            <p:ph idx="1"/>
          </p:nvPr>
        </p:nvSpPr>
        <p:spPr/>
        <p:txBody>
          <a:bodyPr/>
          <a:lstStyle/>
          <a:p>
            <a:pPr marL="234950" indent="-234950">
              <a:buFont typeface="Arial" panose="020B0604020202020204" pitchFamily="34" charset="0"/>
              <a:buChar char="•"/>
            </a:pPr>
            <a:r>
              <a:rPr lang="en-US" dirty="0"/>
              <a:t>Collected 100 images from ImageNet database </a:t>
            </a:r>
          </a:p>
          <a:p>
            <a:pPr marL="527558" lvl="1" indent="-234950">
              <a:buFont typeface="Arial" panose="020B0604020202020204" pitchFamily="34" charset="0"/>
              <a:buChar char="•"/>
            </a:pPr>
            <a:r>
              <a:rPr lang="en-US" dirty="0"/>
              <a:t>Five images from each of 20 ground-truth classes</a:t>
            </a:r>
          </a:p>
          <a:p>
            <a:pPr marL="527558" lvl="1" indent="-234950">
              <a:buFont typeface="Arial" panose="020B0604020202020204" pitchFamily="34" charset="0"/>
              <a:buChar char="•"/>
            </a:pPr>
            <a:r>
              <a:rPr lang="en-US" dirty="0"/>
              <a:t>Chose images that </a:t>
            </a:r>
            <a:r>
              <a:rPr lang="en-US" dirty="0" err="1"/>
              <a:t>GoogLeNet</a:t>
            </a:r>
            <a:r>
              <a:rPr lang="en-US" dirty="0"/>
              <a:t> had high confidence (80%+) in for ground-truth class</a:t>
            </a:r>
          </a:p>
          <a:p>
            <a:pPr marL="527558" lvl="1" indent="-234950">
              <a:buFont typeface="Arial" panose="020B0604020202020204" pitchFamily="34" charset="0"/>
              <a:buChar char="•"/>
            </a:pPr>
            <a:r>
              <a:rPr lang="en-US" dirty="0"/>
              <a:t>Classes chosen at random</a:t>
            </a:r>
          </a:p>
          <a:p>
            <a:pPr marL="234950" indent="-234950">
              <a:buFont typeface="Arial" panose="020B0604020202020204" pitchFamily="34" charset="0"/>
              <a:buChar char="•"/>
            </a:pPr>
            <a:r>
              <a:rPr lang="en-US" dirty="0"/>
              <a:t>Generated saliency map and extracted features of interest for each image</a:t>
            </a:r>
          </a:p>
          <a:p>
            <a:pPr marL="234950" indent="-234950">
              <a:buFont typeface="Arial" panose="020B0604020202020204" pitchFamily="34" charset="0"/>
              <a:buChar char="•"/>
            </a:pPr>
            <a:r>
              <a:rPr lang="en-US" dirty="0"/>
              <a:t>For each of these images, generated corresponding adversarial images to run back through </a:t>
            </a:r>
            <a:r>
              <a:rPr lang="en-US" dirty="0" err="1"/>
              <a:t>GoogLeNet</a:t>
            </a:r>
            <a:endParaRPr lang="en-US" dirty="0"/>
          </a:p>
        </p:txBody>
      </p:sp>
    </p:spTree>
    <p:extLst>
      <p:ext uri="{BB962C8B-B14F-4D97-AF65-F5344CB8AC3E}">
        <p14:creationId xmlns:p14="http://schemas.microsoft.com/office/powerpoint/2010/main" val="3477433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CBA26-E6A7-408F-BA35-BE39C98315C5}"/>
              </a:ext>
            </a:extLst>
          </p:cNvPr>
          <p:cNvSpPr>
            <a:spLocks noGrp="1"/>
          </p:cNvSpPr>
          <p:nvPr>
            <p:ph type="title"/>
          </p:nvPr>
        </p:nvSpPr>
        <p:spPr/>
        <p:txBody>
          <a:bodyPr/>
          <a:lstStyle/>
          <a:p>
            <a:r>
              <a:rPr lang="en-US" dirty="0"/>
              <a:t>Data Collection and Generation</a:t>
            </a:r>
          </a:p>
        </p:txBody>
      </p:sp>
      <p:sp>
        <p:nvSpPr>
          <p:cNvPr id="3" name="Content Placeholder 2">
            <a:extLst>
              <a:ext uri="{FF2B5EF4-FFF2-40B4-BE49-F238E27FC236}">
                <a16:creationId xmlns:a16="http://schemas.microsoft.com/office/drawing/2014/main" id="{955C3E02-FA9F-4960-A949-11F69903398F}"/>
              </a:ext>
            </a:extLst>
          </p:cNvPr>
          <p:cNvSpPr>
            <a:spLocks noGrp="1"/>
          </p:cNvSpPr>
          <p:nvPr>
            <p:ph idx="1"/>
          </p:nvPr>
        </p:nvSpPr>
        <p:spPr/>
        <p:txBody>
          <a:bodyPr/>
          <a:lstStyle/>
          <a:p>
            <a:pPr marL="234950" indent="-234950">
              <a:buFont typeface="Arial" panose="020B0604020202020204" pitchFamily="34" charset="0"/>
              <a:buChar char="•"/>
            </a:pPr>
            <a:r>
              <a:rPr lang="en-US" dirty="0"/>
              <a:t>Two groups of adversarial images</a:t>
            </a:r>
          </a:p>
          <a:p>
            <a:pPr marL="527558" lvl="1" indent="-234950">
              <a:buFont typeface="Arial" panose="020B0604020202020204" pitchFamily="34" charset="0"/>
              <a:buChar char="•"/>
            </a:pPr>
            <a:r>
              <a:rPr lang="en-US" dirty="0"/>
              <a:t>1: Generated based on random adversarial class</a:t>
            </a:r>
          </a:p>
          <a:p>
            <a:pPr marL="527558" lvl="1" indent="-234950">
              <a:buFont typeface="Arial" panose="020B0604020202020204" pitchFamily="34" charset="0"/>
              <a:buChar char="•"/>
            </a:pPr>
            <a:r>
              <a:rPr lang="en-US" dirty="0"/>
              <a:t>2: Generated based on adversarial class deemed “similar” to the base class</a:t>
            </a:r>
          </a:p>
          <a:p>
            <a:pPr marL="234950" indent="-234950">
              <a:buFont typeface="Arial" panose="020B0604020202020204" pitchFamily="34" charset="0"/>
              <a:buChar char="•"/>
            </a:pPr>
            <a:r>
              <a:rPr lang="en-US" dirty="0"/>
              <a:t>300 random adversarial images generated</a:t>
            </a:r>
          </a:p>
          <a:p>
            <a:pPr marL="527558" lvl="1" indent="-234950">
              <a:buFont typeface="Arial" panose="020B0604020202020204" pitchFamily="34" charset="0"/>
              <a:buChar char="•"/>
            </a:pPr>
            <a:r>
              <a:rPr lang="en-US" dirty="0"/>
              <a:t>Each of the 100 base images was used to generate adversarial for one of three classes</a:t>
            </a:r>
          </a:p>
          <a:p>
            <a:pPr marL="527558" lvl="1" indent="-234950">
              <a:buFont typeface="Arial" panose="020B0604020202020204" pitchFamily="34" charset="0"/>
              <a:buChar char="•"/>
            </a:pPr>
            <a:r>
              <a:rPr lang="en-US" dirty="0"/>
              <a:t>Random adversarial classes included “electric ray,” “wild boar,” “saltshaker”</a:t>
            </a:r>
          </a:p>
          <a:p>
            <a:pPr marL="234950" indent="-234950">
              <a:buFont typeface="Arial" panose="020B0604020202020204" pitchFamily="34" charset="0"/>
              <a:buChar char="•"/>
            </a:pPr>
            <a:r>
              <a:rPr lang="en-US" dirty="0"/>
              <a:t>100 similar adversarial images generated</a:t>
            </a:r>
          </a:p>
          <a:p>
            <a:pPr marL="527558" lvl="1" indent="-234950">
              <a:buFont typeface="Arial" panose="020B0604020202020204" pitchFamily="34" charset="0"/>
              <a:buChar char="•"/>
            </a:pPr>
            <a:r>
              <a:rPr lang="en-US" dirty="0"/>
              <a:t>Based on classes with shared similar features to the original base image</a:t>
            </a:r>
          </a:p>
          <a:p>
            <a:pPr marL="234950" indent="-234950">
              <a:buFont typeface="Arial" panose="020B0604020202020204" pitchFamily="34" charset="0"/>
              <a:buChar char="•"/>
            </a:pPr>
            <a:r>
              <a:rPr lang="en-US" dirty="0"/>
              <a:t>GOAL: Determine which of the two classes better fools </a:t>
            </a:r>
            <a:r>
              <a:rPr lang="en-US" dirty="0" err="1"/>
              <a:t>GoogLeNet</a:t>
            </a:r>
            <a:endParaRPr lang="en-US" dirty="0"/>
          </a:p>
          <a:p>
            <a:pPr marL="527558" lvl="1" indent="-234950">
              <a:buFont typeface="Arial" panose="020B0604020202020204" pitchFamily="34" charset="0"/>
              <a:buChar char="•"/>
            </a:pPr>
            <a:endParaRPr lang="en-US" dirty="0"/>
          </a:p>
        </p:txBody>
      </p:sp>
    </p:spTree>
    <p:extLst>
      <p:ext uri="{BB962C8B-B14F-4D97-AF65-F5344CB8AC3E}">
        <p14:creationId xmlns:p14="http://schemas.microsoft.com/office/powerpoint/2010/main" val="1386165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8AA2-18A9-40C1-80DE-C2B3C6DC834D}"/>
              </a:ext>
            </a:extLst>
          </p:cNvPr>
          <p:cNvSpPr>
            <a:spLocks noGrp="1"/>
          </p:cNvSpPr>
          <p:nvPr>
            <p:ph type="title"/>
          </p:nvPr>
        </p:nvSpPr>
        <p:spPr/>
        <p:txBody>
          <a:bodyPr/>
          <a:lstStyle/>
          <a:p>
            <a:r>
              <a:rPr lang="en-US" dirty="0"/>
              <a:t>Base to Adversarial Class Mapping</a:t>
            </a:r>
          </a:p>
        </p:txBody>
      </p:sp>
      <p:graphicFrame>
        <p:nvGraphicFramePr>
          <p:cNvPr id="4" name="Table 3">
            <a:extLst>
              <a:ext uri="{FF2B5EF4-FFF2-40B4-BE49-F238E27FC236}">
                <a16:creationId xmlns:a16="http://schemas.microsoft.com/office/drawing/2014/main" id="{0D74923F-484E-48E0-B60A-645BB9C074C5}"/>
              </a:ext>
            </a:extLst>
          </p:cNvPr>
          <p:cNvGraphicFramePr>
            <a:graphicFrameLocks noGrp="1"/>
          </p:cNvGraphicFramePr>
          <p:nvPr>
            <p:extLst>
              <p:ext uri="{D42A27DB-BD31-4B8C-83A1-F6EECF244321}">
                <p14:modId xmlns:p14="http://schemas.microsoft.com/office/powerpoint/2010/main" val="2319077988"/>
              </p:ext>
            </p:extLst>
          </p:nvPr>
        </p:nvGraphicFramePr>
        <p:xfrm>
          <a:off x="3587699" y="1846261"/>
          <a:ext cx="5076928" cy="4022730"/>
        </p:xfrm>
        <a:graphic>
          <a:graphicData uri="http://schemas.openxmlformats.org/drawingml/2006/table">
            <a:tbl>
              <a:tblPr firstRow="1" firstCol="1" bandRow="1">
                <a:tableStyleId>{B301B821-A1FF-4177-AEE7-76D212191A09}</a:tableStyleId>
              </a:tblPr>
              <a:tblGrid>
                <a:gridCol w="2538464">
                  <a:extLst>
                    <a:ext uri="{9D8B030D-6E8A-4147-A177-3AD203B41FA5}">
                      <a16:colId xmlns:a16="http://schemas.microsoft.com/office/drawing/2014/main" val="4157723887"/>
                    </a:ext>
                  </a:extLst>
                </a:gridCol>
                <a:gridCol w="2538464">
                  <a:extLst>
                    <a:ext uri="{9D8B030D-6E8A-4147-A177-3AD203B41FA5}">
                      <a16:colId xmlns:a16="http://schemas.microsoft.com/office/drawing/2014/main" val="552828868"/>
                    </a:ext>
                  </a:extLst>
                </a:gridCol>
              </a:tblGrid>
              <a:tr h="268182">
                <a:tc>
                  <a:txBody>
                    <a:bodyPr/>
                    <a:lstStyle/>
                    <a:p>
                      <a:pPr marL="0" marR="0" algn="ctr">
                        <a:lnSpc>
                          <a:spcPct val="200000"/>
                        </a:lnSpc>
                        <a:spcBef>
                          <a:spcPts val="0"/>
                        </a:spcBef>
                        <a:spcAft>
                          <a:spcPts val="0"/>
                        </a:spcAft>
                      </a:pPr>
                      <a:r>
                        <a:rPr lang="en-US" sz="1000">
                          <a:effectLst/>
                        </a:rPr>
                        <a:t>Base Class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643" marR="58643" marT="0" marB="0"/>
                </a:tc>
                <a:tc>
                  <a:txBody>
                    <a:bodyPr/>
                    <a:lstStyle/>
                    <a:p>
                      <a:pPr marL="0" marR="0" algn="ctr">
                        <a:lnSpc>
                          <a:spcPct val="200000"/>
                        </a:lnSpc>
                        <a:spcBef>
                          <a:spcPts val="0"/>
                        </a:spcBef>
                        <a:spcAft>
                          <a:spcPts val="0"/>
                        </a:spcAft>
                      </a:pPr>
                      <a:r>
                        <a:rPr lang="en-US" sz="1000">
                          <a:effectLst/>
                        </a:rPr>
                        <a:t>Adversarial Class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643" marR="58643" marT="0" marB="0"/>
                </a:tc>
                <a:extLst>
                  <a:ext uri="{0D108BD9-81ED-4DB2-BD59-A6C34878D82A}">
                    <a16:rowId xmlns:a16="http://schemas.microsoft.com/office/drawing/2014/main" val="732688471"/>
                  </a:ext>
                </a:extLst>
              </a:tr>
              <a:tr h="268182">
                <a:tc>
                  <a:txBody>
                    <a:bodyPr/>
                    <a:lstStyle/>
                    <a:p>
                      <a:pPr marL="0" marR="0">
                        <a:lnSpc>
                          <a:spcPct val="200000"/>
                        </a:lnSpc>
                        <a:spcBef>
                          <a:spcPts val="0"/>
                        </a:spcBef>
                        <a:spcAft>
                          <a:spcPts val="0"/>
                        </a:spcAft>
                      </a:pPr>
                      <a:r>
                        <a:rPr lang="en-US" sz="1000">
                          <a:effectLst/>
                        </a:rPr>
                        <a:t>Barn (425)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643" marR="58643" marT="0" marB="0"/>
                </a:tc>
                <a:tc>
                  <a:txBody>
                    <a:bodyPr/>
                    <a:lstStyle/>
                    <a:p>
                      <a:pPr marL="0" marR="0">
                        <a:lnSpc>
                          <a:spcPct val="200000"/>
                        </a:lnSpc>
                        <a:spcBef>
                          <a:spcPts val="0"/>
                        </a:spcBef>
                        <a:spcAft>
                          <a:spcPts val="0"/>
                        </a:spcAft>
                      </a:pPr>
                      <a:r>
                        <a:rPr lang="en-US" sz="1000">
                          <a:effectLst/>
                        </a:rPr>
                        <a:t>Boathouse (449), Church (497)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643" marR="58643" marT="0" marB="0"/>
                </a:tc>
                <a:extLst>
                  <a:ext uri="{0D108BD9-81ED-4DB2-BD59-A6C34878D82A}">
                    <a16:rowId xmlns:a16="http://schemas.microsoft.com/office/drawing/2014/main" val="982980962"/>
                  </a:ext>
                </a:extLst>
              </a:tr>
              <a:tr h="268182">
                <a:tc>
                  <a:txBody>
                    <a:bodyPr/>
                    <a:lstStyle/>
                    <a:p>
                      <a:pPr marL="0" marR="0">
                        <a:lnSpc>
                          <a:spcPct val="200000"/>
                        </a:lnSpc>
                        <a:spcBef>
                          <a:spcPts val="0"/>
                        </a:spcBef>
                        <a:spcAft>
                          <a:spcPts val="0"/>
                        </a:spcAft>
                      </a:pPr>
                      <a:r>
                        <a:rPr lang="en-US" sz="1000">
                          <a:effectLst/>
                        </a:rPr>
                        <a:t>Bullet Train (466)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643" marR="58643" marT="0" marB="0"/>
                </a:tc>
                <a:tc>
                  <a:txBody>
                    <a:bodyPr/>
                    <a:lstStyle/>
                    <a:p>
                      <a:pPr marL="0" marR="0">
                        <a:lnSpc>
                          <a:spcPct val="200000"/>
                        </a:lnSpc>
                        <a:spcBef>
                          <a:spcPts val="0"/>
                        </a:spcBef>
                        <a:spcAft>
                          <a:spcPts val="0"/>
                        </a:spcAft>
                      </a:pPr>
                      <a:r>
                        <a:rPr lang="en-US" sz="1000">
                          <a:effectLst/>
                        </a:rPr>
                        <a:t>Bobsled (450), Passenger Car (705)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643" marR="58643" marT="0" marB="0"/>
                </a:tc>
                <a:extLst>
                  <a:ext uri="{0D108BD9-81ED-4DB2-BD59-A6C34878D82A}">
                    <a16:rowId xmlns:a16="http://schemas.microsoft.com/office/drawing/2014/main" val="204562814"/>
                  </a:ext>
                </a:extLst>
              </a:tr>
              <a:tr h="268182">
                <a:tc>
                  <a:txBody>
                    <a:bodyPr/>
                    <a:lstStyle/>
                    <a:p>
                      <a:pPr marL="0" marR="0">
                        <a:lnSpc>
                          <a:spcPct val="200000"/>
                        </a:lnSpc>
                        <a:spcBef>
                          <a:spcPts val="0"/>
                        </a:spcBef>
                        <a:spcAft>
                          <a:spcPts val="0"/>
                        </a:spcAft>
                      </a:pPr>
                      <a:r>
                        <a:rPr lang="en-US" sz="1000">
                          <a:effectLst/>
                        </a:rPr>
                        <a:t>Christmas Stocking (496)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643" marR="58643" marT="0" marB="0"/>
                </a:tc>
                <a:tc>
                  <a:txBody>
                    <a:bodyPr/>
                    <a:lstStyle/>
                    <a:p>
                      <a:pPr marL="0" marR="0">
                        <a:lnSpc>
                          <a:spcPct val="200000"/>
                        </a:lnSpc>
                        <a:spcBef>
                          <a:spcPts val="0"/>
                        </a:spcBef>
                        <a:spcAft>
                          <a:spcPts val="0"/>
                        </a:spcAft>
                      </a:pPr>
                      <a:r>
                        <a:rPr lang="en-US" sz="1000">
                          <a:effectLst/>
                        </a:rPr>
                        <a:t>Mitten (658), Sock (806)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643" marR="58643" marT="0" marB="0"/>
                </a:tc>
                <a:extLst>
                  <a:ext uri="{0D108BD9-81ED-4DB2-BD59-A6C34878D82A}">
                    <a16:rowId xmlns:a16="http://schemas.microsoft.com/office/drawing/2014/main" val="2546660230"/>
                  </a:ext>
                </a:extLst>
              </a:tr>
              <a:tr h="268182">
                <a:tc>
                  <a:txBody>
                    <a:bodyPr/>
                    <a:lstStyle/>
                    <a:p>
                      <a:pPr marL="0" marR="0">
                        <a:lnSpc>
                          <a:spcPct val="200000"/>
                        </a:lnSpc>
                        <a:spcBef>
                          <a:spcPts val="0"/>
                        </a:spcBef>
                        <a:spcAft>
                          <a:spcPts val="0"/>
                        </a:spcAft>
                      </a:pPr>
                      <a:r>
                        <a:rPr lang="en-US" sz="1000">
                          <a:effectLst/>
                        </a:rPr>
                        <a:t>Colobus (375)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643" marR="58643" marT="0" marB="0"/>
                </a:tc>
                <a:tc>
                  <a:txBody>
                    <a:bodyPr/>
                    <a:lstStyle/>
                    <a:p>
                      <a:pPr marL="0" marR="0">
                        <a:lnSpc>
                          <a:spcPct val="200000"/>
                        </a:lnSpc>
                        <a:spcBef>
                          <a:spcPts val="0"/>
                        </a:spcBef>
                        <a:spcAft>
                          <a:spcPts val="0"/>
                        </a:spcAft>
                      </a:pPr>
                      <a:r>
                        <a:rPr lang="en-US" sz="1000">
                          <a:effectLst/>
                        </a:rPr>
                        <a:t>Gibbon (368), Guenon (370)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643" marR="58643" marT="0" marB="0"/>
                </a:tc>
                <a:extLst>
                  <a:ext uri="{0D108BD9-81ED-4DB2-BD59-A6C34878D82A}">
                    <a16:rowId xmlns:a16="http://schemas.microsoft.com/office/drawing/2014/main" val="1034188212"/>
                  </a:ext>
                </a:extLst>
              </a:tr>
              <a:tr h="268182">
                <a:tc>
                  <a:txBody>
                    <a:bodyPr/>
                    <a:lstStyle/>
                    <a:p>
                      <a:pPr marL="0" marR="0">
                        <a:lnSpc>
                          <a:spcPct val="200000"/>
                        </a:lnSpc>
                        <a:spcBef>
                          <a:spcPts val="0"/>
                        </a:spcBef>
                        <a:spcAft>
                          <a:spcPts val="0"/>
                        </a:spcAft>
                      </a:pPr>
                      <a:r>
                        <a:rPr lang="en-US" sz="1000">
                          <a:effectLst/>
                        </a:rPr>
                        <a:t>Dam (525)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643" marR="58643" marT="0" marB="0"/>
                </a:tc>
                <a:tc>
                  <a:txBody>
                    <a:bodyPr/>
                    <a:lstStyle/>
                    <a:p>
                      <a:pPr marL="0" marR="0">
                        <a:lnSpc>
                          <a:spcPct val="200000"/>
                        </a:lnSpc>
                        <a:spcBef>
                          <a:spcPts val="0"/>
                        </a:spcBef>
                        <a:spcAft>
                          <a:spcPts val="0"/>
                        </a:spcAft>
                      </a:pPr>
                      <a:r>
                        <a:rPr lang="en-US" sz="1000">
                          <a:effectLst/>
                        </a:rPr>
                        <a:t>Breakwater (460)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643" marR="58643" marT="0" marB="0"/>
                </a:tc>
                <a:extLst>
                  <a:ext uri="{0D108BD9-81ED-4DB2-BD59-A6C34878D82A}">
                    <a16:rowId xmlns:a16="http://schemas.microsoft.com/office/drawing/2014/main" val="531939427"/>
                  </a:ext>
                </a:extLst>
              </a:tr>
              <a:tr h="268182">
                <a:tc>
                  <a:txBody>
                    <a:bodyPr/>
                    <a:lstStyle/>
                    <a:p>
                      <a:pPr marL="0" marR="0">
                        <a:lnSpc>
                          <a:spcPct val="200000"/>
                        </a:lnSpc>
                        <a:spcBef>
                          <a:spcPts val="0"/>
                        </a:spcBef>
                        <a:spcAft>
                          <a:spcPts val="0"/>
                        </a:spcAft>
                      </a:pPr>
                      <a:r>
                        <a:rPr lang="en-US" sz="1000">
                          <a:effectLst/>
                        </a:rPr>
                        <a:t>Gas Pump (571)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643" marR="58643" marT="0" marB="0"/>
                </a:tc>
                <a:tc>
                  <a:txBody>
                    <a:bodyPr/>
                    <a:lstStyle/>
                    <a:p>
                      <a:pPr marL="0" marR="0">
                        <a:lnSpc>
                          <a:spcPct val="200000"/>
                        </a:lnSpc>
                        <a:spcBef>
                          <a:spcPts val="0"/>
                        </a:spcBef>
                        <a:spcAft>
                          <a:spcPts val="0"/>
                        </a:spcAft>
                      </a:pPr>
                      <a:r>
                        <a:rPr lang="en-US" sz="1000">
                          <a:effectLst/>
                        </a:rPr>
                        <a:t>ATM (480), Payphone (707)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643" marR="58643" marT="0" marB="0"/>
                </a:tc>
                <a:extLst>
                  <a:ext uri="{0D108BD9-81ED-4DB2-BD59-A6C34878D82A}">
                    <a16:rowId xmlns:a16="http://schemas.microsoft.com/office/drawing/2014/main" val="2597550315"/>
                  </a:ext>
                </a:extLst>
              </a:tr>
              <a:tr h="268182">
                <a:tc>
                  <a:txBody>
                    <a:bodyPr/>
                    <a:lstStyle/>
                    <a:p>
                      <a:pPr marL="0" marR="0">
                        <a:lnSpc>
                          <a:spcPct val="200000"/>
                        </a:lnSpc>
                        <a:spcBef>
                          <a:spcPts val="0"/>
                        </a:spcBef>
                        <a:spcAft>
                          <a:spcPts val="0"/>
                        </a:spcAft>
                      </a:pPr>
                      <a:r>
                        <a:rPr lang="en-US" sz="1000">
                          <a:effectLst/>
                        </a:rPr>
                        <a:t>Mashed Potato (935)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643" marR="58643" marT="0" marB="0"/>
                </a:tc>
                <a:tc>
                  <a:txBody>
                    <a:bodyPr/>
                    <a:lstStyle/>
                    <a:p>
                      <a:pPr marL="0" marR="0">
                        <a:lnSpc>
                          <a:spcPct val="200000"/>
                        </a:lnSpc>
                        <a:spcBef>
                          <a:spcPts val="0"/>
                        </a:spcBef>
                        <a:spcAft>
                          <a:spcPts val="0"/>
                        </a:spcAft>
                      </a:pPr>
                      <a:r>
                        <a:rPr lang="en-US" sz="1000">
                          <a:effectLst/>
                        </a:rPr>
                        <a:t>Cauliflower (938)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643" marR="58643" marT="0" marB="0"/>
                </a:tc>
                <a:extLst>
                  <a:ext uri="{0D108BD9-81ED-4DB2-BD59-A6C34878D82A}">
                    <a16:rowId xmlns:a16="http://schemas.microsoft.com/office/drawing/2014/main" val="2207366190"/>
                  </a:ext>
                </a:extLst>
              </a:tr>
              <a:tr h="268182">
                <a:tc>
                  <a:txBody>
                    <a:bodyPr/>
                    <a:lstStyle/>
                    <a:p>
                      <a:pPr marL="0" marR="0">
                        <a:lnSpc>
                          <a:spcPct val="200000"/>
                        </a:lnSpc>
                        <a:spcBef>
                          <a:spcPts val="0"/>
                        </a:spcBef>
                        <a:spcAft>
                          <a:spcPts val="0"/>
                        </a:spcAft>
                      </a:pPr>
                      <a:r>
                        <a:rPr lang="en-US" sz="1000">
                          <a:effectLst/>
                        </a:rPr>
                        <a:t>Nematode (111)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643" marR="58643" marT="0" marB="0"/>
                </a:tc>
                <a:tc>
                  <a:txBody>
                    <a:bodyPr/>
                    <a:lstStyle/>
                    <a:p>
                      <a:pPr marL="0" marR="0">
                        <a:lnSpc>
                          <a:spcPct val="200000"/>
                        </a:lnSpc>
                        <a:spcBef>
                          <a:spcPts val="0"/>
                        </a:spcBef>
                        <a:spcAft>
                          <a:spcPts val="0"/>
                        </a:spcAft>
                      </a:pPr>
                      <a:r>
                        <a:rPr lang="en-US" sz="1000">
                          <a:effectLst/>
                        </a:rPr>
                        <a:t>Gar (395)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643" marR="58643" marT="0" marB="0"/>
                </a:tc>
                <a:extLst>
                  <a:ext uri="{0D108BD9-81ED-4DB2-BD59-A6C34878D82A}">
                    <a16:rowId xmlns:a16="http://schemas.microsoft.com/office/drawing/2014/main" val="2583660670"/>
                  </a:ext>
                </a:extLst>
              </a:tr>
              <a:tr h="268182">
                <a:tc>
                  <a:txBody>
                    <a:bodyPr/>
                    <a:lstStyle/>
                    <a:p>
                      <a:pPr marL="0" marR="0">
                        <a:lnSpc>
                          <a:spcPct val="200000"/>
                        </a:lnSpc>
                        <a:spcBef>
                          <a:spcPts val="0"/>
                        </a:spcBef>
                        <a:spcAft>
                          <a:spcPts val="0"/>
                        </a:spcAft>
                      </a:pPr>
                      <a:r>
                        <a:rPr lang="en-US" sz="1000">
                          <a:effectLst/>
                        </a:rPr>
                        <a:t>Polaroid (732)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643" marR="58643" marT="0" marB="0"/>
                </a:tc>
                <a:tc>
                  <a:txBody>
                    <a:bodyPr/>
                    <a:lstStyle/>
                    <a:p>
                      <a:pPr marL="0" marR="0">
                        <a:lnSpc>
                          <a:spcPct val="200000"/>
                        </a:lnSpc>
                        <a:spcBef>
                          <a:spcPts val="0"/>
                        </a:spcBef>
                        <a:spcAft>
                          <a:spcPts val="0"/>
                        </a:spcAft>
                      </a:pPr>
                      <a:r>
                        <a:rPr lang="en-US" sz="1000">
                          <a:effectLst/>
                        </a:rPr>
                        <a:t>Projector (745), Reflex Camera (759)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643" marR="58643" marT="0" marB="0"/>
                </a:tc>
                <a:extLst>
                  <a:ext uri="{0D108BD9-81ED-4DB2-BD59-A6C34878D82A}">
                    <a16:rowId xmlns:a16="http://schemas.microsoft.com/office/drawing/2014/main" val="3512506978"/>
                  </a:ext>
                </a:extLst>
              </a:tr>
              <a:tr h="268182">
                <a:tc>
                  <a:txBody>
                    <a:bodyPr/>
                    <a:lstStyle/>
                    <a:p>
                      <a:pPr marL="0" marR="0">
                        <a:lnSpc>
                          <a:spcPct val="200000"/>
                        </a:lnSpc>
                        <a:spcBef>
                          <a:spcPts val="0"/>
                        </a:spcBef>
                        <a:spcAft>
                          <a:spcPts val="0"/>
                        </a:spcAft>
                      </a:pPr>
                      <a:r>
                        <a:rPr lang="en-US" sz="1000">
                          <a:effectLst/>
                        </a:rPr>
                        <a:t>Rotary Telephone (528)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643" marR="58643" marT="0" marB="0"/>
                </a:tc>
                <a:tc>
                  <a:txBody>
                    <a:bodyPr/>
                    <a:lstStyle/>
                    <a:p>
                      <a:pPr marL="0" marR="0">
                        <a:lnSpc>
                          <a:spcPct val="200000"/>
                        </a:lnSpc>
                        <a:spcBef>
                          <a:spcPts val="0"/>
                        </a:spcBef>
                        <a:spcAft>
                          <a:spcPts val="0"/>
                        </a:spcAft>
                      </a:pPr>
                      <a:r>
                        <a:rPr lang="en-US" sz="1000">
                          <a:effectLst/>
                        </a:rPr>
                        <a:t>Payphone (707)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643" marR="58643" marT="0" marB="0"/>
                </a:tc>
                <a:extLst>
                  <a:ext uri="{0D108BD9-81ED-4DB2-BD59-A6C34878D82A}">
                    <a16:rowId xmlns:a16="http://schemas.microsoft.com/office/drawing/2014/main" val="2100818068"/>
                  </a:ext>
                </a:extLst>
              </a:tr>
              <a:tr h="268182">
                <a:tc>
                  <a:txBody>
                    <a:bodyPr/>
                    <a:lstStyle/>
                    <a:p>
                      <a:pPr marL="0" marR="0">
                        <a:lnSpc>
                          <a:spcPct val="200000"/>
                        </a:lnSpc>
                        <a:spcBef>
                          <a:spcPts val="0"/>
                        </a:spcBef>
                        <a:spcAft>
                          <a:spcPts val="0"/>
                        </a:spcAft>
                      </a:pPr>
                      <a:r>
                        <a:rPr lang="en-US" sz="1000">
                          <a:effectLst/>
                        </a:rPr>
                        <a:t>School Bus (779)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643" marR="58643" marT="0" marB="0"/>
                </a:tc>
                <a:tc>
                  <a:txBody>
                    <a:bodyPr/>
                    <a:lstStyle/>
                    <a:p>
                      <a:pPr marL="0" marR="0">
                        <a:lnSpc>
                          <a:spcPct val="200000"/>
                        </a:lnSpc>
                        <a:spcBef>
                          <a:spcPts val="0"/>
                        </a:spcBef>
                        <a:spcAft>
                          <a:spcPts val="0"/>
                        </a:spcAft>
                      </a:pPr>
                      <a:r>
                        <a:rPr lang="en-US" sz="1000">
                          <a:effectLst/>
                        </a:rPr>
                        <a:t>Ambulance (407)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643" marR="58643" marT="0" marB="0"/>
                </a:tc>
                <a:extLst>
                  <a:ext uri="{0D108BD9-81ED-4DB2-BD59-A6C34878D82A}">
                    <a16:rowId xmlns:a16="http://schemas.microsoft.com/office/drawing/2014/main" val="1170052829"/>
                  </a:ext>
                </a:extLst>
              </a:tr>
              <a:tr h="268182">
                <a:tc>
                  <a:txBody>
                    <a:bodyPr/>
                    <a:lstStyle/>
                    <a:p>
                      <a:pPr marL="0" marR="0">
                        <a:lnSpc>
                          <a:spcPct val="200000"/>
                        </a:lnSpc>
                        <a:spcBef>
                          <a:spcPts val="0"/>
                        </a:spcBef>
                        <a:spcAft>
                          <a:spcPts val="0"/>
                        </a:spcAft>
                      </a:pPr>
                      <a:r>
                        <a:rPr lang="en-US" sz="1000">
                          <a:effectLst/>
                        </a:rPr>
                        <a:t>Slide Rule (798)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643" marR="58643" marT="0" marB="0"/>
                </a:tc>
                <a:tc>
                  <a:txBody>
                    <a:bodyPr/>
                    <a:lstStyle/>
                    <a:p>
                      <a:pPr marL="0" marR="0">
                        <a:lnSpc>
                          <a:spcPct val="200000"/>
                        </a:lnSpc>
                        <a:spcBef>
                          <a:spcPts val="0"/>
                        </a:spcBef>
                        <a:spcAft>
                          <a:spcPts val="0"/>
                        </a:spcAft>
                      </a:pPr>
                      <a:r>
                        <a:rPr lang="en-US" sz="1000">
                          <a:effectLst/>
                        </a:rPr>
                        <a:t>Computer Keyboard (508), Ruler (769)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643" marR="58643" marT="0" marB="0"/>
                </a:tc>
                <a:extLst>
                  <a:ext uri="{0D108BD9-81ED-4DB2-BD59-A6C34878D82A}">
                    <a16:rowId xmlns:a16="http://schemas.microsoft.com/office/drawing/2014/main" val="4277390451"/>
                  </a:ext>
                </a:extLst>
              </a:tr>
              <a:tr h="268182">
                <a:tc>
                  <a:txBody>
                    <a:bodyPr/>
                    <a:lstStyle/>
                    <a:p>
                      <a:pPr marL="0" marR="0">
                        <a:lnSpc>
                          <a:spcPct val="200000"/>
                        </a:lnSpc>
                        <a:spcBef>
                          <a:spcPts val="0"/>
                        </a:spcBef>
                        <a:spcAft>
                          <a:spcPts val="0"/>
                        </a:spcAft>
                      </a:pPr>
                      <a:r>
                        <a:rPr lang="en-US" sz="1000">
                          <a:effectLst/>
                        </a:rPr>
                        <a:t>Water Tower (900)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643" marR="58643" marT="0" marB="0"/>
                </a:tc>
                <a:tc>
                  <a:txBody>
                    <a:bodyPr/>
                    <a:lstStyle/>
                    <a:p>
                      <a:pPr marL="0" marR="0">
                        <a:lnSpc>
                          <a:spcPct val="200000"/>
                        </a:lnSpc>
                        <a:spcBef>
                          <a:spcPts val="0"/>
                        </a:spcBef>
                        <a:spcAft>
                          <a:spcPts val="0"/>
                        </a:spcAft>
                      </a:pPr>
                      <a:r>
                        <a:rPr lang="en-US" sz="1000">
                          <a:effectLst/>
                        </a:rPr>
                        <a:t>Hot-Air Balloon (417), Planetarium (727)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643" marR="58643" marT="0" marB="0"/>
                </a:tc>
                <a:extLst>
                  <a:ext uri="{0D108BD9-81ED-4DB2-BD59-A6C34878D82A}">
                    <a16:rowId xmlns:a16="http://schemas.microsoft.com/office/drawing/2014/main" val="775318421"/>
                  </a:ext>
                </a:extLst>
              </a:tr>
              <a:tr h="268182">
                <a:tc>
                  <a:txBody>
                    <a:bodyPr/>
                    <a:lstStyle/>
                    <a:p>
                      <a:pPr marL="0" marR="0">
                        <a:lnSpc>
                          <a:spcPct val="200000"/>
                        </a:lnSpc>
                        <a:spcBef>
                          <a:spcPts val="0"/>
                        </a:spcBef>
                        <a:spcAft>
                          <a:spcPts val="0"/>
                        </a:spcAft>
                      </a:pPr>
                      <a:r>
                        <a:rPr lang="en-US" sz="1000">
                          <a:effectLst/>
                        </a:rPr>
                        <a:t>Weevil (307)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643" marR="58643" marT="0" marB="0"/>
                </a:tc>
                <a:tc>
                  <a:txBody>
                    <a:bodyPr/>
                    <a:lstStyle/>
                    <a:p>
                      <a:pPr marL="0" marR="0">
                        <a:lnSpc>
                          <a:spcPct val="200000"/>
                        </a:lnSpc>
                        <a:spcBef>
                          <a:spcPts val="0"/>
                        </a:spcBef>
                        <a:spcAft>
                          <a:spcPts val="0"/>
                        </a:spcAft>
                      </a:pPr>
                      <a:r>
                        <a:rPr lang="en-US" sz="1000" dirty="0">
                          <a:effectLst/>
                        </a:rPr>
                        <a:t>Leaf Beetle (304), Long-Horned Beetle (303)</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643" marR="58643" marT="0" marB="0"/>
                </a:tc>
                <a:extLst>
                  <a:ext uri="{0D108BD9-81ED-4DB2-BD59-A6C34878D82A}">
                    <a16:rowId xmlns:a16="http://schemas.microsoft.com/office/drawing/2014/main" val="2877682019"/>
                  </a:ext>
                </a:extLst>
              </a:tr>
            </a:tbl>
          </a:graphicData>
        </a:graphic>
      </p:graphicFrame>
    </p:spTree>
    <p:extLst>
      <p:ext uri="{BB962C8B-B14F-4D97-AF65-F5344CB8AC3E}">
        <p14:creationId xmlns:p14="http://schemas.microsoft.com/office/powerpoint/2010/main" val="1400761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359DB-6883-4E60-B468-E5BD958643D6}"/>
              </a:ext>
            </a:extLst>
          </p:cNvPr>
          <p:cNvSpPr>
            <a:spLocks noGrp="1"/>
          </p:cNvSpPr>
          <p:nvPr>
            <p:ph type="title"/>
          </p:nvPr>
        </p:nvSpPr>
        <p:spPr/>
        <p:txBody>
          <a:bodyPr/>
          <a:lstStyle/>
          <a:p>
            <a:r>
              <a:rPr lang="en-US" dirty="0"/>
              <a:t>Results</a:t>
            </a:r>
          </a:p>
        </p:txBody>
      </p:sp>
      <p:graphicFrame>
        <p:nvGraphicFramePr>
          <p:cNvPr id="4" name="Content Placeholder 3">
            <a:extLst>
              <a:ext uri="{FF2B5EF4-FFF2-40B4-BE49-F238E27FC236}">
                <a16:creationId xmlns:a16="http://schemas.microsoft.com/office/drawing/2014/main" id="{CDDB6A10-29DA-47B3-BCA3-BFEDADCA0DA5}"/>
              </a:ext>
            </a:extLst>
          </p:cNvPr>
          <p:cNvGraphicFramePr>
            <a:graphicFrameLocks noGrp="1"/>
          </p:cNvGraphicFramePr>
          <p:nvPr>
            <p:ph idx="1"/>
          </p:nvPr>
        </p:nvGraphicFramePr>
        <p:xfrm>
          <a:off x="1096963" y="1846263"/>
          <a:ext cx="10058400" cy="40227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63914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8426-9AAF-4F61-9E5B-5ABEC2D96D7C}"/>
              </a:ext>
            </a:extLst>
          </p:cNvPr>
          <p:cNvSpPr>
            <a:spLocks noGrp="1"/>
          </p:cNvSpPr>
          <p:nvPr>
            <p:ph type="title"/>
          </p:nvPr>
        </p:nvSpPr>
        <p:spPr/>
        <p:txBody>
          <a:bodyPr/>
          <a:lstStyle/>
          <a:p>
            <a:r>
              <a:rPr lang="en-US" dirty="0"/>
              <a:t>Results</a:t>
            </a:r>
          </a:p>
        </p:txBody>
      </p:sp>
      <p:graphicFrame>
        <p:nvGraphicFramePr>
          <p:cNvPr id="4" name="Content Placeholder 3">
            <a:extLst>
              <a:ext uri="{FF2B5EF4-FFF2-40B4-BE49-F238E27FC236}">
                <a16:creationId xmlns:a16="http://schemas.microsoft.com/office/drawing/2014/main" id="{FEF4196F-7FB7-4005-825E-B5197ADADF24}"/>
              </a:ext>
            </a:extLst>
          </p:cNvPr>
          <p:cNvGraphicFramePr>
            <a:graphicFrameLocks noGrp="1"/>
          </p:cNvGraphicFramePr>
          <p:nvPr>
            <p:ph idx="1"/>
          </p:nvPr>
        </p:nvGraphicFramePr>
        <p:xfrm>
          <a:off x="1096963" y="1846263"/>
          <a:ext cx="10058400" cy="40227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15712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29CE-8701-466C-AEAB-DC493DB70E84}"/>
              </a:ext>
            </a:extLst>
          </p:cNvPr>
          <p:cNvSpPr>
            <a:spLocks noGrp="1"/>
          </p:cNvSpPr>
          <p:nvPr>
            <p:ph type="title"/>
          </p:nvPr>
        </p:nvSpPr>
        <p:spPr/>
        <p:txBody>
          <a:bodyPr/>
          <a:lstStyle/>
          <a:p>
            <a:r>
              <a:rPr lang="en-US" dirty="0"/>
              <a:t>Results</a:t>
            </a:r>
          </a:p>
        </p:txBody>
      </p:sp>
      <p:graphicFrame>
        <p:nvGraphicFramePr>
          <p:cNvPr id="6" name="Content Placeholder 5">
            <a:extLst>
              <a:ext uri="{FF2B5EF4-FFF2-40B4-BE49-F238E27FC236}">
                <a16:creationId xmlns:a16="http://schemas.microsoft.com/office/drawing/2014/main" id="{C36D634C-0F96-4A01-BB49-F837FA283A3C}"/>
              </a:ext>
            </a:extLst>
          </p:cNvPr>
          <p:cNvGraphicFramePr>
            <a:graphicFrameLocks noGrp="1"/>
          </p:cNvGraphicFramePr>
          <p:nvPr>
            <p:ph idx="1"/>
            <p:extLst>
              <p:ext uri="{D42A27DB-BD31-4B8C-83A1-F6EECF244321}">
                <p14:modId xmlns:p14="http://schemas.microsoft.com/office/powerpoint/2010/main" val="3691574220"/>
              </p:ext>
            </p:extLst>
          </p:nvPr>
        </p:nvGraphicFramePr>
        <p:xfrm>
          <a:off x="3157538" y="2145635"/>
          <a:ext cx="5937250" cy="943737"/>
        </p:xfrm>
        <a:graphic>
          <a:graphicData uri="http://schemas.openxmlformats.org/drawingml/2006/table">
            <a:tbl>
              <a:tblPr firstRow="1" firstCol="1" bandRow="1">
                <a:tableStyleId>{B301B821-A1FF-4177-AEE7-76D212191A09}</a:tableStyleId>
              </a:tblPr>
              <a:tblGrid>
                <a:gridCol w="2968625">
                  <a:extLst>
                    <a:ext uri="{9D8B030D-6E8A-4147-A177-3AD203B41FA5}">
                      <a16:colId xmlns:a16="http://schemas.microsoft.com/office/drawing/2014/main" val="90866895"/>
                    </a:ext>
                  </a:extLst>
                </a:gridCol>
                <a:gridCol w="2968625">
                  <a:extLst>
                    <a:ext uri="{9D8B030D-6E8A-4147-A177-3AD203B41FA5}">
                      <a16:colId xmlns:a16="http://schemas.microsoft.com/office/drawing/2014/main" val="2495641449"/>
                    </a:ext>
                  </a:extLst>
                </a:gridCol>
              </a:tblGrid>
              <a:tr h="0">
                <a:tc>
                  <a:txBody>
                    <a:bodyPr/>
                    <a:lstStyle/>
                    <a:p>
                      <a:pPr marL="0" marR="0" algn="ctr">
                        <a:lnSpc>
                          <a:spcPct val="200000"/>
                        </a:lnSpc>
                        <a:spcBef>
                          <a:spcPts val="0"/>
                        </a:spcBef>
                        <a:spcAft>
                          <a:spcPts val="0"/>
                        </a:spcAft>
                      </a:pPr>
                      <a:r>
                        <a:rPr lang="en-US" sz="1200">
                          <a:effectLst/>
                        </a:rPr>
                        <a:t>Adversarial Image 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200">
                          <a:effectLst/>
                        </a:rPr>
                        <a:t>Average Confidence in Adversarial Class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4231613"/>
                  </a:ext>
                </a:extLst>
              </a:tr>
              <a:tr h="0">
                <a:tc>
                  <a:txBody>
                    <a:bodyPr/>
                    <a:lstStyle/>
                    <a:p>
                      <a:pPr marL="0" marR="0">
                        <a:lnSpc>
                          <a:spcPct val="200000"/>
                        </a:lnSpc>
                        <a:spcBef>
                          <a:spcPts val="0"/>
                        </a:spcBef>
                        <a:spcAft>
                          <a:spcPts val="0"/>
                        </a:spcAft>
                      </a:pPr>
                      <a:r>
                        <a:rPr lang="en-US" sz="1200">
                          <a:effectLst/>
                        </a:rPr>
                        <a:t>Random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dirty="0">
                          <a:effectLst/>
                        </a:rPr>
                        <a:t>0.9384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0806608"/>
                  </a:ext>
                </a:extLst>
              </a:tr>
              <a:tr h="0">
                <a:tc>
                  <a:txBody>
                    <a:bodyPr/>
                    <a:lstStyle/>
                    <a:p>
                      <a:pPr marL="0" marR="0">
                        <a:lnSpc>
                          <a:spcPct val="200000"/>
                        </a:lnSpc>
                        <a:spcBef>
                          <a:spcPts val="0"/>
                        </a:spcBef>
                        <a:spcAft>
                          <a:spcPts val="0"/>
                        </a:spcAft>
                      </a:pPr>
                      <a:r>
                        <a:rPr lang="en-US" sz="1200">
                          <a:effectLst/>
                        </a:rPr>
                        <a:t>Similar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dirty="0">
                          <a:effectLst/>
                        </a:rPr>
                        <a:t>0.9962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4185740"/>
                  </a:ext>
                </a:extLst>
              </a:tr>
            </a:tbl>
          </a:graphicData>
        </a:graphic>
      </p:graphicFrame>
      <p:pic>
        <p:nvPicPr>
          <p:cNvPr id="7" name="Picture 6">
            <a:extLst>
              <a:ext uri="{FF2B5EF4-FFF2-40B4-BE49-F238E27FC236}">
                <a16:creationId xmlns:a16="http://schemas.microsoft.com/office/drawing/2014/main" id="{30579E99-8449-4CC2-A225-543BA4501FF7}"/>
              </a:ext>
            </a:extLst>
          </p:cNvPr>
          <p:cNvPicPr>
            <a:picLocks noChangeAspect="1"/>
          </p:cNvPicPr>
          <p:nvPr/>
        </p:nvPicPr>
        <p:blipFill>
          <a:blip r:embed="rId2"/>
          <a:stretch>
            <a:fillRect/>
          </a:stretch>
        </p:blipFill>
        <p:spPr>
          <a:xfrm>
            <a:off x="1066800" y="3918296"/>
            <a:ext cx="10058400" cy="1552575"/>
          </a:xfrm>
          <a:prstGeom prst="rect">
            <a:avLst/>
          </a:prstGeom>
        </p:spPr>
      </p:pic>
      <p:sp>
        <p:nvSpPr>
          <p:cNvPr id="8" name="TextBox 7">
            <a:extLst>
              <a:ext uri="{FF2B5EF4-FFF2-40B4-BE49-F238E27FC236}">
                <a16:creationId xmlns:a16="http://schemas.microsoft.com/office/drawing/2014/main" id="{36EA0EFA-4A8F-4B2E-B90E-FD0E57F9A3A0}"/>
              </a:ext>
            </a:extLst>
          </p:cNvPr>
          <p:cNvSpPr txBox="1"/>
          <p:nvPr/>
        </p:nvSpPr>
        <p:spPr>
          <a:xfrm>
            <a:off x="1059628" y="3921162"/>
            <a:ext cx="10058400"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9" name="Content Placeholder 2">
            <a:extLst>
              <a:ext uri="{FF2B5EF4-FFF2-40B4-BE49-F238E27FC236}">
                <a16:creationId xmlns:a16="http://schemas.microsoft.com/office/drawing/2014/main" id="{37F92E0B-02FA-4FC8-A740-F0C3A8A39906}"/>
              </a:ext>
            </a:extLst>
          </p:cNvPr>
          <p:cNvSpPr txBox="1">
            <a:spLocks/>
          </p:cNvSpPr>
          <p:nvPr/>
        </p:nvSpPr>
        <p:spPr>
          <a:xfrm>
            <a:off x="1097280" y="3429000"/>
            <a:ext cx="10058400" cy="24400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34950" indent="-234950">
              <a:buFont typeface="Arial" panose="020B0604020202020204" pitchFamily="34" charset="0"/>
              <a:buChar char="•"/>
            </a:pPr>
            <a:r>
              <a:rPr lang="en-US" dirty="0"/>
              <a:t>Note average is about 5.8% higher for similar images versus random images</a:t>
            </a:r>
          </a:p>
          <a:p>
            <a:pPr marL="527558" lvl="1" indent="-234950">
              <a:buFont typeface="Arial" panose="020B0604020202020204" pitchFamily="34" charset="0"/>
              <a:buChar char="•"/>
            </a:pPr>
            <a:r>
              <a:rPr lang="en-US" dirty="0"/>
              <a:t>Not large difference, but notable that similar </a:t>
            </a:r>
            <a:r>
              <a:rPr lang="en-US" dirty="0" err="1"/>
              <a:t>adversarials</a:t>
            </a:r>
            <a:r>
              <a:rPr lang="en-US" dirty="0"/>
              <a:t> have near-100% confidence in predictions</a:t>
            </a:r>
          </a:p>
          <a:p>
            <a:pPr marL="234950" indent="-234950">
              <a:buFont typeface="Arial" panose="020B0604020202020204" pitchFamily="34" charset="0"/>
              <a:buChar char="•"/>
            </a:pPr>
            <a:r>
              <a:rPr lang="en-US" dirty="0"/>
              <a:t>Shows using similar features of interest can improve the quality of adversarial images used to fool neural network</a:t>
            </a:r>
          </a:p>
        </p:txBody>
      </p:sp>
    </p:spTree>
    <p:extLst>
      <p:ext uri="{BB962C8B-B14F-4D97-AF65-F5344CB8AC3E}">
        <p14:creationId xmlns:p14="http://schemas.microsoft.com/office/powerpoint/2010/main" val="3884453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CBA26-E6A7-408F-BA35-BE39C98315C5}"/>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955C3E02-FA9F-4960-A949-11F69903398F}"/>
              </a:ext>
            </a:extLst>
          </p:cNvPr>
          <p:cNvSpPr>
            <a:spLocks noGrp="1"/>
          </p:cNvSpPr>
          <p:nvPr>
            <p:ph idx="1"/>
          </p:nvPr>
        </p:nvSpPr>
        <p:spPr/>
        <p:txBody>
          <a:bodyPr/>
          <a:lstStyle/>
          <a:p>
            <a:pPr marL="234950" indent="-234950">
              <a:buFont typeface="Arial" panose="020B0604020202020204" pitchFamily="34" charset="0"/>
              <a:buChar char="•"/>
            </a:pPr>
            <a:r>
              <a:rPr lang="en-US" dirty="0"/>
              <a:t>Time constraints have left some questions open in this inquiry</a:t>
            </a:r>
          </a:p>
          <a:p>
            <a:pPr marL="234950" indent="-234950">
              <a:buFont typeface="Arial" panose="020B0604020202020204" pitchFamily="34" charset="0"/>
              <a:buChar char="•"/>
            </a:pPr>
            <a:r>
              <a:rPr lang="en-US" dirty="0"/>
              <a:t>Why are adversarial predictions so good?</a:t>
            </a:r>
          </a:p>
          <a:p>
            <a:pPr marL="527558" lvl="1" indent="-234950">
              <a:buFont typeface="Arial" panose="020B0604020202020204" pitchFamily="34" charset="0"/>
              <a:buChar char="•"/>
            </a:pPr>
            <a:r>
              <a:rPr lang="en-US" dirty="0"/>
              <a:t>EOT algorithm known to produce high-confidence adversarial images, but not usually this good</a:t>
            </a:r>
          </a:p>
          <a:p>
            <a:pPr marL="527558" lvl="1" indent="-234950">
              <a:buFont typeface="Arial" panose="020B0604020202020204" pitchFamily="34" charset="0"/>
              <a:buChar char="•"/>
            </a:pPr>
            <a:r>
              <a:rPr lang="en-US" dirty="0"/>
              <a:t>Other algorithms don’t usually produce confidences this high at all</a:t>
            </a:r>
          </a:p>
          <a:p>
            <a:pPr marL="527558" lvl="1" indent="-234950">
              <a:buFont typeface="Arial" panose="020B0604020202020204" pitchFamily="34" charset="0"/>
              <a:buChar char="•"/>
            </a:pPr>
            <a:r>
              <a:rPr lang="en-US" dirty="0"/>
              <a:t>Often, adversarial confidences lower than in original image predictions</a:t>
            </a:r>
          </a:p>
          <a:p>
            <a:pPr marL="234950" indent="-234950">
              <a:buFont typeface="Arial" panose="020B0604020202020204" pitchFamily="34" charset="0"/>
              <a:buChar char="•"/>
            </a:pPr>
            <a:r>
              <a:rPr lang="en-US" dirty="0"/>
              <a:t>Which features does </a:t>
            </a:r>
            <a:r>
              <a:rPr lang="en-US" dirty="0" err="1"/>
              <a:t>GoogLeNet</a:t>
            </a:r>
            <a:r>
              <a:rPr lang="en-US" dirty="0"/>
              <a:t> look at when classifying adversarial?</a:t>
            </a:r>
          </a:p>
          <a:p>
            <a:pPr marL="527558" lvl="1" indent="-234950">
              <a:buFont typeface="Arial" panose="020B0604020202020204" pitchFamily="34" charset="0"/>
              <a:buChar char="•"/>
            </a:pPr>
            <a:r>
              <a:rPr lang="en-US" dirty="0"/>
              <a:t>Could not extract features of interest from the adversarial (they matched originals)</a:t>
            </a:r>
          </a:p>
          <a:p>
            <a:pPr marL="527558" lvl="1" indent="-234950">
              <a:buFont typeface="Arial" panose="020B0604020202020204" pitchFamily="34" charset="0"/>
              <a:buChar char="•"/>
            </a:pPr>
            <a:r>
              <a:rPr lang="en-US" dirty="0"/>
              <a:t>Tried to generate saliency maps for insight, but also similar to originals</a:t>
            </a:r>
          </a:p>
        </p:txBody>
      </p:sp>
      <p:grpSp>
        <p:nvGrpSpPr>
          <p:cNvPr id="4" name="Group 3">
            <a:extLst>
              <a:ext uri="{FF2B5EF4-FFF2-40B4-BE49-F238E27FC236}">
                <a16:creationId xmlns:a16="http://schemas.microsoft.com/office/drawing/2014/main" id="{553157E1-A0B9-4CD3-B0F5-0EA9F3F7CC6D}"/>
              </a:ext>
            </a:extLst>
          </p:cNvPr>
          <p:cNvGrpSpPr/>
          <p:nvPr/>
        </p:nvGrpSpPr>
        <p:grpSpPr>
          <a:xfrm>
            <a:off x="3123373" y="4783172"/>
            <a:ext cx="5945254" cy="1429385"/>
            <a:chOff x="3124326" y="4793931"/>
            <a:chExt cx="5945254" cy="1429385"/>
          </a:xfrm>
        </p:grpSpPr>
        <p:pic>
          <p:nvPicPr>
            <p:cNvPr id="3074" name="Picture 2" descr="barn1">
              <a:extLst>
                <a:ext uri="{FF2B5EF4-FFF2-40B4-BE49-F238E27FC236}">
                  <a16:creationId xmlns:a16="http://schemas.microsoft.com/office/drawing/2014/main" id="{3EEC6E4D-DD65-4BBA-ABCD-E07D26EB09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9880" y="4803773"/>
              <a:ext cx="140970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adv_barn1">
              <a:extLst>
                <a:ext uri="{FF2B5EF4-FFF2-40B4-BE49-F238E27FC236}">
                  <a16:creationId xmlns:a16="http://schemas.microsoft.com/office/drawing/2014/main" id="{4546EC87-7A96-47E8-ABB3-CA00DFE09D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3155" y="4804567"/>
              <a:ext cx="1409700" cy="140811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id:1ad59f86-a541-43b3-9406-567776da1031">
              <a:extLst>
                <a:ext uri="{FF2B5EF4-FFF2-40B4-BE49-F238E27FC236}">
                  <a16:creationId xmlns:a16="http://schemas.microsoft.com/office/drawing/2014/main" id="{9913481C-960F-4294-BFBB-6E94D070008E}"/>
                </a:ext>
              </a:extLst>
            </p:cNvPr>
            <p:cNvPicPr/>
            <p:nvPr/>
          </p:nvPicPr>
          <p:blipFill rotWithShape="1">
            <a:blip r:embed="rId5" r:link="rId6">
              <a:extLst>
                <a:ext uri="{28A0092B-C50C-407E-A947-70E740481C1C}">
                  <a14:useLocalDpi xmlns:a14="http://schemas.microsoft.com/office/drawing/2010/main" val="0"/>
                </a:ext>
              </a:extLst>
            </a:blip>
            <a:srcRect r="39323"/>
            <a:stretch>
              <a:fillRect/>
            </a:stretch>
          </p:blipFill>
          <p:spPr bwMode="auto">
            <a:xfrm>
              <a:off x="3124326" y="4793931"/>
              <a:ext cx="1407795" cy="1429385"/>
            </a:xfrm>
            <a:prstGeom prst="rect">
              <a:avLst/>
            </a:prstGeom>
            <a:noFill/>
            <a:ln>
              <a:noFill/>
            </a:ln>
            <a:extLst>
              <a:ext uri="{53640926-AAD7-44D8-BBD7-CCE9431645EC}">
                <a14:shadowObscured xmlns:a14="http://schemas.microsoft.com/office/drawing/2010/main"/>
              </a:ext>
            </a:extLst>
          </p:spPr>
        </p:pic>
        <p:pic>
          <p:nvPicPr>
            <p:cNvPr id="7" name="Picture 6" descr="cid:cd11b042-2891-4f94-b8d5-07809c09af7a">
              <a:extLst>
                <a:ext uri="{FF2B5EF4-FFF2-40B4-BE49-F238E27FC236}">
                  <a16:creationId xmlns:a16="http://schemas.microsoft.com/office/drawing/2014/main" id="{01E8ED13-64B6-4EE3-8F62-E993EBDA86BE}"/>
                </a:ext>
              </a:extLst>
            </p:cNvPr>
            <p:cNvPicPr/>
            <p:nvPr/>
          </p:nvPicPr>
          <p:blipFill>
            <a:blip r:embed="rId7" r:link="rId8">
              <a:extLst>
                <a:ext uri="{28A0092B-C50C-407E-A947-70E740481C1C}">
                  <a14:useLocalDpi xmlns:a14="http://schemas.microsoft.com/office/drawing/2010/main" val="0"/>
                </a:ext>
              </a:extLst>
            </a:blip>
            <a:srcRect/>
            <a:stretch>
              <a:fillRect/>
            </a:stretch>
          </p:blipFill>
          <p:spPr bwMode="auto">
            <a:xfrm>
              <a:off x="6171691" y="4804726"/>
              <a:ext cx="1407795" cy="1407795"/>
            </a:xfrm>
            <a:prstGeom prst="rect">
              <a:avLst/>
            </a:prstGeom>
            <a:noFill/>
            <a:ln>
              <a:noFill/>
            </a:ln>
          </p:spPr>
        </p:pic>
      </p:grpSp>
    </p:spTree>
    <p:extLst>
      <p:ext uri="{BB962C8B-B14F-4D97-AF65-F5344CB8AC3E}">
        <p14:creationId xmlns:p14="http://schemas.microsoft.com/office/powerpoint/2010/main" val="1227276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CBA26-E6A7-408F-BA35-BE39C98315C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55C3E02-FA9F-4960-A949-11F69903398F}"/>
              </a:ext>
            </a:extLst>
          </p:cNvPr>
          <p:cNvSpPr>
            <a:spLocks noGrp="1"/>
          </p:cNvSpPr>
          <p:nvPr>
            <p:ph idx="1"/>
          </p:nvPr>
        </p:nvSpPr>
        <p:spPr/>
        <p:txBody>
          <a:bodyPr/>
          <a:lstStyle/>
          <a:p>
            <a:pPr marL="234950" indent="-234950">
              <a:buFont typeface="Arial" panose="020B0604020202020204" pitchFamily="34" charset="0"/>
              <a:buChar char="•"/>
            </a:pPr>
            <a:r>
              <a:rPr lang="en-US" dirty="0"/>
              <a:t>Gained insights into how </a:t>
            </a:r>
            <a:r>
              <a:rPr lang="en-US" dirty="0" err="1"/>
              <a:t>GoogLeNet</a:t>
            </a:r>
            <a:r>
              <a:rPr lang="en-US" dirty="0"/>
              <a:t> arrives at its decisions</a:t>
            </a:r>
          </a:p>
          <a:p>
            <a:pPr marL="527558" lvl="1" indent="-234950">
              <a:buFont typeface="Arial" panose="020B0604020202020204" pitchFamily="34" charset="0"/>
              <a:buChar char="•"/>
            </a:pPr>
            <a:r>
              <a:rPr lang="en-US" dirty="0"/>
              <a:t>Relies on distinct features of an image to attribute it to a given class</a:t>
            </a:r>
          </a:p>
          <a:p>
            <a:pPr marL="234950" indent="-234950">
              <a:buFont typeface="Arial" panose="020B0604020202020204" pitchFamily="34" charset="0"/>
              <a:buChar char="•"/>
            </a:pPr>
            <a:r>
              <a:rPr lang="en-US" dirty="0"/>
              <a:t>Can leverage features </a:t>
            </a:r>
            <a:r>
              <a:rPr lang="en-US" dirty="0" err="1"/>
              <a:t>GoogLeNet</a:t>
            </a:r>
            <a:r>
              <a:rPr lang="en-US" dirty="0"/>
              <a:t> looks for to better fool the network</a:t>
            </a:r>
          </a:p>
          <a:p>
            <a:pPr marL="527558" lvl="1" indent="-234950">
              <a:buFont typeface="Arial" panose="020B0604020202020204" pitchFamily="34" charset="0"/>
              <a:buChar char="•"/>
            </a:pPr>
            <a:r>
              <a:rPr lang="en-US" dirty="0"/>
              <a:t>Possible </a:t>
            </a:r>
            <a:r>
              <a:rPr lang="en-US"/>
              <a:t>to use </a:t>
            </a:r>
            <a:r>
              <a:rPr lang="en-US" dirty="0"/>
              <a:t>this knowledge to build neural network that better avoids these pitfalls</a:t>
            </a:r>
          </a:p>
          <a:p>
            <a:pPr marL="234950" indent="-234950">
              <a:buFont typeface="Arial" panose="020B0604020202020204" pitchFamily="34" charset="0"/>
              <a:buChar char="•"/>
            </a:pPr>
            <a:r>
              <a:rPr lang="en-US" dirty="0"/>
              <a:t>Opened up further research into why </a:t>
            </a:r>
            <a:r>
              <a:rPr lang="en-US" dirty="0" err="1"/>
              <a:t>adversarials</a:t>
            </a:r>
            <a:r>
              <a:rPr lang="en-US" dirty="0"/>
              <a:t> produce such high classification confidence, and what in the adversarial actually fools the network</a:t>
            </a:r>
          </a:p>
        </p:txBody>
      </p:sp>
    </p:spTree>
    <p:extLst>
      <p:ext uri="{BB962C8B-B14F-4D97-AF65-F5344CB8AC3E}">
        <p14:creationId xmlns:p14="http://schemas.microsoft.com/office/powerpoint/2010/main" val="2903751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C128A-BE96-4CC0-AB28-D2004136425A}"/>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9276FBA5-AAEC-4404-B6A5-72B356E08CA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577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07537-4F81-4BF6-8638-E4F589EC9E87}"/>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31ADEC2D-DF6C-43D6-A6A9-670AC450D4AD}"/>
              </a:ext>
            </a:extLst>
          </p:cNvPr>
          <p:cNvSpPr>
            <a:spLocks noGrp="1"/>
          </p:cNvSpPr>
          <p:nvPr>
            <p:ph idx="1"/>
          </p:nvPr>
        </p:nvSpPr>
        <p:spPr/>
        <p:txBody>
          <a:bodyPr/>
          <a:lstStyle/>
          <a:p>
            <a:pPr marL="234950" indent="-234950">
              <a:buFont typeface="Arial" panose="020B0604020202020204" pitchFamily="34" charset="0"/>
              <a:buChar char="•"/>
            </a:pPr>
            <a:r>
              <a:rPr lang="en-US" dirty="0"/>
              <a:t>Brief introduction to the </a:t>
            </a:r>
            <a:r>
              <a:rPr lang="en-US" dirty="0" err="1"/>
              <a:t>GoogLeNet</a:t>
            </a:r>
            <a:r>
              <a:rPr lang="en-US" dirty="0"/>
              <a:t> image recognition network</a:t>
            </a:r>
          </a:p>
          <a:p>
            <a:pPr marL="234950" indent="-234950">
              <a:buFont typeface="Arial" panose="020B0604020202020204" pitchFamily="34" charset="0"/>
              <a:buChar char="•"/>
            </a:pPr>
            <a:r>
              <a:rPr lang="en-US" dirty="0"/>
              <a:t>Project goals and motivations</a:t>
            </a:r>
          </a:p>
          <a:p>
            <a:pPr marL="527558" lvl="1" indent="-234950">
              <a:buFont typeface="Arial" panose="020B0604020202020204" pitchFamily="34" charset="0"/>
              <a:buChar char="•"/>
            </a:pPr>
            <a:r>
              <a:rPr lang="en-US" dirty="0"/>
              <a:t>“Feature of interest” selection</a:t>
            </a:r>
          </a:p>
          <a:p>
            <a:pPr marL="527558" lvl="1" indent="-234950">
              <a:buFont typeface="Arial" panose="020B0604020202020204" pitchFamily="34" charset="0"/>
              <a:buChar char="•"/>
            </a:pPr>
            <a:r>
              <a:rPr lang="en-US" dirty="0"/>
              <a:t>Adversarial image generation</a:t>
            </a:r>
          </a:p>
          <a:p>
            <a:pPr marL="234950" indent="-234950">
              <a:buFont typeface="Arial" panose="020B0604020202020204" pitchFamily="34" charset="0"/>
              <a:buChar char="•"/>
            </a:pPr>
            <a:r>
              <a:rPr lang="en-US" dirty="0"/>
              <a:t>Overview of methods</a:t>
            </a:r>
          </a:p>
          <a:p>
            <a:pPr marL="234950" indent="-234950">
              <a:buFont typeface="Arial" panose="020B0604020202020204" pitchFamily="34" charset="0"/>
              <a:buChar char="•"/>
            </a:pPr>
            <a:r>
              <a:rPr lang="en-US" dirty="0"/>
              <a:t>Experimental results</a:t>
            </a:r>
          </a:p>
        </p:txBody>
      </p:sp>
    </p:spTree>
    <p:extLst>
      <p:ext uri="{BB962C8B-B14F-4D97-AF65-F5344CB8AC3E}">
        <p14:creationId xmlns:p14="http://schemas.microsoft.com/office/powerpoint/2010/main" val="67474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CBA26-E6A7-408F-BA35-BE39C98315C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55C3E02-FA9F-4960-A949-11F69903398F}"/>
              </a:ext>
            </a:extLst>
          </p:cNvPr>
          <p:cNvSpPr>
            <a:spLocks noGrp="1"/>
          </p:cNvSpPr>
          <p:nvPr>
            <p:ph idx="1"/>
          </p:nvPr>
        </p:nvSpPr>
        <p:spPr/>
        <p:txBody>
          <a:bodyPr/>
          <a:lstStyle/>
          <a:p>
            <a:pPr marL="234950" indent="-234950">
              <a:buFont typeface="Arial" panose="020B0604020202020204" pitchFamily="34" charset="0"/>
              <a:buChar char="•"/>
            </a:pPr>
            <a:r>
              <a:rPr lang="en-US" dirty="0"/>
              <a:t>Interpretability is big question in machine learning research</a:t>
            </a:r>
          </a:p>
          <a:p>
            <a:pPr marL="527558" lvl="1" indent="-234950">
              <a:buFont typeface="Arial" panose="020B0604020202020204" pitchFamily="34" charset="0"/>
              <a:buChar char="•"/>
            </a:pPr>
            <a:r>
              <a:rPr lang="en-US" dirty="0"/>
              <a:t>Want to open the “black box” to understand how decisions are made</a:t>
            </a:r>
          </a:p>
          <a:p>
            <a:pPr marL="234950" indent="-234950">
              <a:buFont typeface="Arial" panose="020B0604020202020204" pitchFamily="34" charset="0"/>
              <a:buChar char="•"/>
            </a:pPr>
            <a:r>
              <a:rPr lang="en-US" dirty="0" err="1"/>
              <a:t>GoogLeNet</a:t>
            </a:r>
            <a:r>
              <a:rPr lang="en-US" dirty="0"/>
              <a:t> is frequent subject for interpretability research</a:t>
            </a:r>
          </a:p>
          <a:p>
            <a:pPr marL="234950" indent="-234950">
              <a:buFont typeface="Arial" panose="020B0604020202020204" pitchFamily="34" charset="0"/>
              <a:buChar char="•"/>
            </a:pPr>
            <a:r>
              <a:rPr lang="en-US" dirty="0"/>
              <a:t>Can mix visualization with machine learning to get better picture of neural network decision</a:t>
            </a:r>
          </a:p>
        </p:txBody>
      </p:sp>
    </p:spTree>
    <p:extLst>
      <p:ext uri="{BB962C8B-B14F-4D97-AF65-F5344CB8AC3E}">
        <p14:creationId xmlns:p14="http://schemas.microsoft.com/office/powerpoint/2010/main" val="359802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CBA26-E6A7-408F-BA35-BE39C98315C5}"/>
              </a:ext>
            </a:extLst>
          </p:cNvPr>
          <p:cNvSpPr>
            <a:spLocks noGrp="1"/>
          </p:cNvSpPr>
          <p:nvPr>
            <p:ph type="title"/>
          </p:nvPr>
        </p:nvSpPr>
        <p:spPr/>
        <p:txBody>
          <a:bodyPr/>
          <a:lstStyle/>
          <a:p>
            <a:r>
              <a:rPr lang="en-US" dirty="0"/>
              <a:t>The </a:t>
            </a:r>
            <a:r>
              <a:rPr lang="en-US" dirty="0" err="1"/>
              <a:t>GoogLeNet</a:t>
            </a:r>
            <a:r>
              <a:rPr lang="en-US" dirty="0"/>
              <a:t> Architecture</a:t>
            </a:r>
          </a:p>
        </p:txBody>
      </p:sp>
      <p:sp>
        <p:nvSpPr>
          <p:cNvPr id="3" name="Content Placeholder 2">
            <a:extLst>
              <a:ext uri="{FF2B5EF4-FFF2-40B4-BE49-F238E27FC236}">
                <a16:creationId xmlns:a16="http://schemas.microsoft.com/office/drawing/2014/main" id="{955C3E02-FA9F-4960-A949-11F69903398F}"/>
              </a:ext>
            </a:extLst>
          </p:cNvPr>
          <p:cNvSpPr>
            <a:spLocks noGrp="1"/>
          </p:cNvSpPr>
          <p:nvPr>
            <p:ph idx="1"/>
          </p:nvPr>
        </p:nvSpPr>
        <p:spPr/>
        <p:txBody>
          <a:bodyPr/>
          <a:lstStyle/>
          <a:p>
            <a:pPr marL="234950" indent="-234950">
              <a:buFont typeface="Arial" panose="020B0604020202020204" pitchFamily="34" charset="0"/>
              <a:buChar char="•"/>
            </a:pPr>
            <a:r>
              <a:rPr lang="en-US" dirty="0"/>
              <a:t>Deep convolutional neural network (22 layers)</a:t>
            </a:r>
          </a:p>
          <a:p>
            <a:pPr marL="234950" indent="-234950">
              <a:buFont typeface="Arial" panose="020B0604020202020204" pitchFamily="34" charset="0"/>
              <a:buChar char="•"/>
            </a:pPr>
            <a:r>
              <a:rPr lang="en-US" dirty="0"/>
              <a:t>Based on Inception architecture (</a:t>
            </a:r>
            <a:r>
              <a:rPr lang="en-US" dirty="0" err="1"/>
              <a:t>Szegedy</a:t>
            </a:r>
            <a:r>
              <a:rPr lang="en-US" dirty="0"/>
              <a:t> et al.)</a:t>
            </a:r>
          </a:p>
          <a:p>
            <a:pPr marL="527558" lvl="1" indent="-234950">
              <a:buFont typeface="Arial" panose="020B0604020202020204" pitchFamily="34" charset="0"/>
              <a:buChar char="•"/>
            </a:pPr>
            <a:r>
              <a:rPr lang="en-US" dirty="0"/>
              <a:t>Each module does three parallel convolutions, plus max pooling</a:t>
            </a:r>
          </a:p>
          <a:p>
            <a:pPr marL="527558" lvl="1" indent="-234950">
              <a:buFont typeface="Arial" panose="020B0604020202020204" pitchFamily="34" charset="0"/>
              <a:buChar char="•"/>
            </a:pPr>
            <a:r>
              <a:rPr lang="en-US" dirty="0"/>
              <a:t>Nine such modules in </a:t>
            </a:r>
            <a:r>
              <a:rPr lang="en-US" dirty="0" err="1"/>
              <a:t>GoogLeNet</a:t>
            </a:r>
            <a:endParaRPr lang="en-US" dirty="0"/>
          </a:p>
        </p:txBody>
      </p:sp>
      <p:grpSp>
        <p:nvGrpSpPr>
          <p:cNvPr id="4" name="Group 3">
            <a:extLst>
              <a:ext uri="{FF2B5EF4-FFF2-40B4-BE49-F238E27FC236}">
                <a16:creationId xmlns:a16="http://schemas.microsoft.com/office/drawing/2014/main" id="{99FE5109-875F-4501-A7D8-EF073A2C9709}"/>
              </a:ext>
            </a:extLst>
          </p:cNvPr>
          <p:cNvGrpSpPr/>
          <p:nvPr/>
        </p:nvGrpSpPr>
        <p:grpSpPr>
          <a:xfrm>
            <a:off x="4097655" y="3429000"/>
            <a:ext cx="4057650" cy="2424019"/>
            <a:chOff x="0" y="0"/>
            <a:chExt cx="4057650" cy="2424019"/>
          </a:xfrm>
        </p:grpSpPr>
        <p:pic>
          <p:nvPicPr>
            <p:cNvPr id="5" name="Picture 4">
              <a:extLst>
                <a:ext uri="{FF2B5EF4-FFF2-40B4-BE49-F238E27FC236}">
                  <a16:creationId xmlns:a16="http://schemas.microsoft.com/office/drawing/2014/main" id="{C5685763-3B4E-4EE7-B032-37363F8EB10B}"/>
                </a:ext>
              </a:extLst>
            </p:cNvPr>
            <p:cNvPicPr>
              <a:picLocks noChangeAspect="1"/>
            </p:cNvPicPr>
            <p:nvPr/>
          </p:nvPicPr>
          <p:blipFill rotWithShape="1">
            <a:blip r:embed="rId3">
              <a:extLst>
                <a:ext uri="{28A0092B-C50C-407E-A947-70E740481C1C}">
                  <a14:useLocalDpi xmlns:a14="http://schemas.microsoft.com/office/drawing/2010/main" val="0"/>
                </a:ext>
              </a:extLst>
            </a:blip>
            <a:srcRect l="1282" r="7371"/>
            <a:stretch/>
          </p:blipFill>
          <p:spPr bwMode="auto">
            <a:xfrm>
              <a:off x="0" y="0"/>
              <a:ext cx="4057650" cy="2162175"/>
            </a:xfrm>
            <a:prstGeom prst="rect">
              <a:avLst/>
            </a:prstGeom>
            <a:ln>
              <a:noFill/>
            </a:ln>
            <a:extLst>
              <a:ext uri="{53640926-AAD7-44D8-BBD7-CCE9431645EC}">
                <a14:shadowObscured xmlns:a14="http://schemas.microsoft.com/office/drawing/2010/main"/>
              </a:ext>
            </a:extLst>
          </p:spPr>
        </p:pic>
        <p:sp>
          <p:nvSpPr>
            <p:cNvPr id="6" name="Text Box 2">
              <a:extLst>
                <a:ext uri="{FF2B5EF4-FFF2-40B4-BE49-F238E27FC236}">
                  <a16:creationId xmlns:a16="http://schemas.microsoft.com/office/drawing/2014/main" id="{38E35C03-3851-4ECD-85B1-D0A271599C6C}"/>
                </a:ext>
              </a:extLst>
            </p:cNvPr>
            <p:cNvSpPr txBox="1">
              <a:spLocks noChangeArrowheads="1"/>
            </p:cNvSpPr>
            <p:nvPr/>
          </p:nvSpPr>
          <p:spPr bwMode="auto">
            <a:xfrm>
              <a:off x="842963" y="2190750"/>
              <a:ext cx="2373630" cy="233269"/>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marL="0" marR="0" algn="ctr">
                <a:lnSpc>
                  <a:spcPct val="107000"/>
                </a:lnSpc>
                <a:spcBef>
                  <a:spcPts val="0"/>
                </a:spcBef>
                <a:spcAft>
                  <a:spcPts val="800"/>
                </a:spcAft>
              </a:pPr>
              <a:r>
                <a:rPr lang="en-US" sz="900" i="1" dirty="0">
                  <a:effectLst/>
                  <a:latin typeface="Times New Roman" panose="02020603050405020304" pitchFamily="18" charset="0"/>
                  <a:ea typeface="Calibri" panose="020F0502020204030204" pitchFamily="34" charset="0"/>
                  <a:cs typeface="Times New Roman" panose="02020603050405020304" pitchFamily="18" charset="0"/>
                </a:rPr>
                <a:t>Figure 1: Inception module architecture.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1232580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CBA26-E6A7-408F-BA35-BE39C98315C5}"/>
              </a:ext>
            </a:extLst>
          </p:cNvPr>
          <p:cNvSpPr>
            <a:spLocks noGrp="1"/>
          </p:cNvSpPr>
          <p:nvPr>
            <p:ph type="title"/>
          </p:nvPr>
        </p:nvSpPr>
        <p:spPr/>
        <p:txBody>
          <a:bodyPr/>
          <a:lstStyle/>
          <a:p>
            <a:r>
              <a:rPr lang="en-US" dirty="0"/>
              <a:t>Saliency Maps</a:t>
            </a:r>
          </a:p>
        </p:txBody>
      </p:sp>
      <p:sp>
        <p:nvSpPr>
          <p:cNvPr id="3" name="Content Placeholder 2">
            <a:extLst>
              <a:ext uri="{FF2B5EF4-FFF2-40B4-BE49-F238E27FC236}">
                <a16:creationId xmlns:a16="http://schemas.microsoft.com/office/drawing/2014/main" id="{955C3E02-FA9F-4960-A949-11F69903398F}"/>
              </a:ext>
            </a:extLst>
          </p:cNvPr>
          <p:cNvSpPr>
            <a:spLocks noGrp="1"/>
          </p:cNvSpPr>
          <p:nvPr>
            <p:ph idx="1"/>
          </p:nvPr>
        </p:nvSpPr>
        <p:spPr/>
        <p:txBody>
          <a:bodyPr/>
          <a:lstStyle/>
          <a:p>
            <a:pPr marL="234950" indent="-234950">
              <a:buFont typeface="Arial" panose="020B0604020202020204" pitchFamily="34" charset="0"/>
              <a:buChar char="•"/>
            </a:pPr>
            <a:r>
              <a:rPr lang="en-US" dirty="0"/>
              <a:t>Add meat here if needed</a:t>
            </a:r>
          </a:p>
        </p:txBody>
      </p:sp>
    </p:spTree>
    <p:extLst>
      <p:ext uri="{BB962C8B-B14F-4D97-AF65-F5344CB8AC3E}">
        <p14:creationId xmlns:p14="http://schemas.microsoft.com/office/powerpoint/2010/main" val="3279588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CBA26-E6A7-408F-BA35-BE39C98315C5}"/>
              </a:ext>
            </a:extLst>
          </p:cNvPr>
          <p:cNvSpPr>
            <a:spLocks noGrp="1"/>
          </p:cNvSpPr>
          <p:nvPr>
            <p:ph type="title"/>
          </p:nvPr>
        </p:nvSpPr>
        <p:spPr/>
        <p:txBody>
          <a:bodyPr/>
          <a:lstStyle/>
          <a:p>
            <a:r>
              <a:rPr lang="en-US" dirty="0"/>
              <a:t>Visualizing </a:t>
            </a:r>
            <a:r>
              <a:rPr lang="en-US" dirty="0" err="1"/>
              <a:t>GoogLeNet</a:t>
            </a:r>
            <a:endParaRPr lang="en-US" dirty="0"/>
          </a:p>
        </p:txBody>
      </p:sp>
      <p:sp>
        <p:nvSpPr>
          <p:cNvPr id="3" name="Content Placeholder 2">
            <a:extLst>
              <a:ext uri="{FF2B5EF4-FFF2-40B4-BE49-F238E27FC236}">
                <a16:creationId xmlns:a16="http://schemas.microsoft.com/office/drawing/2014/main" id="{955C3E02-FA9F-4960-A949-11F69903398F}"/>
              </a:ext>
            </a:extLst>
          </p:cNvPr>
          <p:cNvSpPr>
            <a:spLocks noGrp="1"/>
          </p:cNvSpPr>
          <p:nvPr>
            <p:ph idx="1"/>
          </p:nvPr>
        </p:nvSpPr>
        <p:spPr/>
        <p:txBody>
          <a:bodyPr/>
          <a:lstStyle/>
          <a:p>
            <a:pPr marL="234950" indent="-234950">
              <a:buFont typeface="Arial" panose="020B0604020202020204" pitchFamily="34" charset="0"/>
              <a:buChar char="•"/>
            </a:pPr>
            <a:r>
              <a:rPr lang="en-US" dirty="0"/>
              <a:t>Research inspired by “The Building Blocks of Interpretability,” Chris </a:t>
            </a:r>
            <a:r>
              <a:rPr lang="en-US" dirty="0" err="1"/>
              <a:t>Olah</a:t>
            </a:r>
            <a:r>
              <a:rPr lang="en-US" dirty="0"/>
              <a:t> et al.</a:t>
            </a:r>
          </a:p>
          <a:p>
            <a:pPr marL="234950" indent="-234950">
              <a:buFont typeface="Arial" panose="020B0604020202020204" pitchFamily="34" charset="0"/>
              <a:buChar char="•"/>
            </a:pPr>
            <a:r>
              <a:rPr lang="en-US" dirty="0"/>
              <a:t>Found various ways to visualize outputs of each of the nine Inception modules</a:t>
            </a:r>
          </a:p>
          <a:p>
            <a:pPr marL="234950" indent="-234950">
              <a:buFont typeface="Arial" panose="020B0604020202020204" pitchFamily="34" charset="0"/>
              <a:buChar char="•"/>
            </a:pPr>
            <a:r>
              <a:rPr lang="en-US" dirty="0"/>
              <a:t>Used algorithm and code base to generate saliency maps on the outputs of each of the nine Inception modules</a:t>
            </a:r>
          </a:p>
        </p:txBody>
      </p:sp>
      <p:pic>
        <p:nvPicPr>
          <p:cNvPr id="4" name="Picture 3" descr="Example Saliencies">
            <a:extLst>
              <a:ext uri="{FF2B5EF4-FFF2-40B4-BE49-F238E27FC236}">
                <a16:creationId xmlns:a16="http://schemas.microsoft.com/office/drawing/2014/main" id="{5B861CD8-948A-4C75-ADC5-204D1A557AA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702" y="3841590"/>
            <a:ext cx="11027556" cy="1577898"/>
          </a:xfrm>
          <a:prstGeom prst="rect">
            <a:avLst/>
          </a:prstGeom>
          <a:noFill/>
        </p:spPr>
      </p:pic>
    </p:spTree>
    <p:extLst>
      <p:ext uri="{BB962C8B-B14F-4D97-AF65-F5344CB8AC3E}">
        <p14:creationId xmlns:p14="http://schemas.microsoft.com/office/powerpoint/2010/main" val="2507192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CBA26-E6A7-408F-BA35-BE39C98315C5}"/>
              </a:ext>
            </a:extLst>
          </p:cNvPr>
          <p:cNvSpPr>
            <a:spLocks noGrp="1"/>
          </p:cNvSpPr>
          <p:nvPr>
            <p:ph type="title"/>
          </p:nvPr>
        </p:nvSpPr>
        <p:spPr/>
        <p:txBody>
          <a:bodyPr/>
          <a:lstStyle/>
          <a:p>
            <a:r>
              <a:rPr lang="en-US" dirty="0"/>
              <a:t>Initial Plans</a:t>
            </a:r>
          </a:p>
        </p:txBody>
      </p:sp>
      <p:sp>
        <p:nvSpPr>
          <p:cNvPr id="3" name="Content Placeholder 2">
            <a:extLst>
              <a:ext uri="{FF2B5EF4-FFF2-40B4-BE49-F238E27FC236}">
                <a16:creationId xmlns:a16="http://schemas.microsoft.com/office/drawing/2014/main" id="{955C3E02-FA9F-4960-A949-11F69903398F}"/>
              </a:ext>
            </a:extLst>
          </p:cNvPr>
          <p:cNvSpPr>
            <a:spLocks noGrp="1"/>
          </p:cNvSpPr>
          <p:nvPr>
            <p:ph idx="1"/>
          </p:nvPr>
        </p:nvSpPr>
        <p:spPr/>
        <p:txBody>
          <a:bodyPr/>
          <a:lstStyle/>
          <a:p>
            <a:pPr marL="234950" indent="-234950">
              <a:buFont typeface="Arial" panose="020B0604020202020204" pitchFamily="34" charset="0"/>
              <a:buChar char="•"/>
            </a:pPr>
            <a:r>
              <a:rPr lang="en-US" dirty="0"/>
              <a:t>Initial thought was to see if there was correlation in saliency map highlighting and classification confidence</a:t>
            </a:r>
          </a:p>
          <a:p>
            <a:pPr marL="527558" lvl="1" indent="-234950">
              <a:buFont typeface="Arial" panose="020B0604020202020204" pitchFamily="34" charset="0"/>
              <a:buChar char="•"/>
            </a:pPr>
            <a:r>
              <a:rPr lang="en-US" dirty="0"/>
              <a:t>More highlighted areas = more confidence in output classification</a:t>
            </a:r>
          </a:p>
          <a:p>
            <a:pPr marL="234950" indent="-234950">
              <a:buFont typeface="Arial" panose="020B0604020202020204" pitchFamily="34" charset="0"/>
              <a:buChar char="•"/>
            </a:pPr>
            <a:r>
              <a:rPr lang="en-US" dirty="0"/>
              <a:t>Traced several images through </a:t>
            </a:r>
            <a:r>
              <a:rPr lang="en-US" dirty="0" err="1"/>
              <a:t>GoogLeNet</a:t>
            </a:r>
            <a:r>
              <a:rPr lang="en-US" dirty="0"/>
              <a:t>, producing series of saliency maps for each Inception module</a:t>
            </a:r>
          </a:p>
          <a:p>
            <a:pPr marL="234950" indent="-234950">
              <a:buFont typeface="Arial" panose="020B0604020202020204" pitchFamily="34" charset="0"/>
              <a:buChar char="•"/>
            </a:pPr>
            <a:r>
              <a:rPr lang="en-US" dirty="0"/>
              <a:t>Expected to see more highlighting for top few predictions, less highlighting for lower predictions</a:t>
            </a:r>
          </a:p>
          <a:p>
            <a:pPr marL="527558" lvl="1" indent="-234950">
              <a:buFont typeface="Arial" panose="020B0604020202020204" pitchFamily="34" charset="0"/>
              <a:buChar char="•"/>
            </a:pPr>
            <a:r>
              <a:rPr lang="en-US" dirty="0"/>
              <a:t>Early testing </a:t>
            </a:r>
            <a:r>
              <a:rPr lang="en-US"/>
              <a:t>proved this not to be so</a:t>
            </a:r>
            <a:endParaRPr lang="en-US" dirty="0"/>
          </a:p>
        </p:txBody>
      </p:sp>
    </p:spTree>
    <p:extLst>
      <p:ext uri="{BB962C8B-B14F-4D97-AF65-F5344CB8AC3E}">
        <p14:creationId xmlns:p14="http://schemas.microsoft.com/office/powerpoint/2010/main" val="352577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CBA26-E6A7-408F-BA35-BE39C98315C5}"/>
              </a:ext>
            </a:extLst>
          </p:cNvPr>
          <p:cNvSpPr>
            <a:spLocks noGrp="1"/>
          </p:cNvSpPr>
          <p:nvPr>
            <p:ph type="title"/>
          </p:nvPr>
        </p:nvSpPr>
        <p:spPr/>
        <p:txBody>
          <a:bodyPr/>
          <a:lstStyle/>
          <a:p>
            <a:r>
              <a:rPr lang="en-US" dirty="0"/>
              <a:t>Features of Interest</a:t>
            </a:r>
          </a:p>
        </p:txBody>
      </p:sp>
      <p:sp>
        <p:nvSpPr>
          <p:cNvPr id="3" name="Content Placeholder 2">
            <a:extLst>
              <a:ext uri="{FF2B5EF4-FFF2-40B4-BE49-F238E27FC236}">
                <a16:creationId xmlns:a16="http://schemas.microsoft.com/office/drawing/2014/main" id="{955C3E02-FA9F-4960-A949-11F69903398F}"/>
              </a:ext>
            </a:extLst>
          </p:cNvPr>
          <p:cNvSpPr>
            <a:spLocks noGrp="1"/>
          </p:cNvSpPr>
          <p:nvPr>
            <p:ph idx="1"/>
          </p:nvPr>
        </p:nvSpPr>
        <p:spPr/>
        <p:txBody>
          <a:bodyPr/>
          <a:lstStyle/>
          <a:p>
            <a:pPr marL="234950" indent="-234950">
              <a:buFont typeface="Arial" panose="020B0604020202020204" pitchFamily="34" charset="0"/>
              <a:buChar char="•"/>
            </a:pPr>
            <a:r>
              <a:rPr lang="en-US" dirty="0"/>
              <a:t>Rather than focus on the saliency maps, look at what features they highlight</a:t>
            </a:r>
          </a:p>
          <a:p>
            <a:pPr marL="234950" indent="-234950">
              <a:buFont typeface="Arial" panose="020B0604020202020204" pitchFamily="34" charset="0"/>
              <a:buChar char="•"/>
            </a:pPr>
            <a:r>
              <a:rPr lang="en-US" dirty="0"/>
              <a:t>Wanted to find the features of interest for a particular class of images</a:t>
            </a:r>
          </a:p>
          <a:p>
            <a:pPr marL="527558" lvl="1" indent="-234950">
              <a:buFont typeface="Arial" panose="020B0604020202020204" pitchFamily="34" charset="0"/>
              <a:buChar char="•"/>
            </a:pPr>
            <a:r>
              <a:rPr lang="en-US" dirty="0"/>
              <a:t>These “features of interest” pull out the areas of an image that the network looked at to classify it</a:t>
            </a:r>
          </a:p>
          <a:p>
            <a:pPr marL="527558" lvl="1" indent="-234950">
              <a:buFont typeface="Arial" panose="020B0604020202020204" pitchFamily="34" charset="0"/>
              <a:buChar char="•"/>
            </a:pPr>
            <a:r>
              <a:rPr lang="en-US" dirty="0"/>
              <a:t>Extracted by thresholding the saliency maps above certain pixel value, then picking out parts of image corresponding to these </a:t>
            </a:r>
            <a:r>
              <a:rPr lang="en-US" dirty="0" err="1"/>
              <a:t>thresholded</a:t>
            </a:r>
            <a:r>
              <a:rPr lang="en-US" dirty="0"/>
              <a:t> regions</a:t>
            </a:r>
          </a:p>
        </p:txBody>
      </p:sp>
      <p:grpSp>
        <p:nvGrpSpPr>
          <p:cNvPr id="4" name="Group 3">
            <a:extLst>
              <a:ext uri="{FF2B5EF4-FFF2-40B4-BE49-F238E27FC236}">
                <a16:creationId xmlns:a16="http://schemas.microsoft.com/office/drawing/2014/main" id="{8A399348-0192-4D4D-8597-D3B89AA9E275}"/>
              </a:ext>
            </a:extLst>
          </p:cNvPr>
          <p:cNvGrpSpPr/>
          <p:nvPr/>
        </p:nvGrpSpPr>
        <p:grpSpPr>
          <a:xfrm>
            <a:off x="2948637" y="3689938"/>
            <a:ext cx="6294726" cy="2554877"/>
            <a:chOff x="0" y="0"/>
            <a:chExt cx="5193665" cy="2110235"/>
          </a:xfrm>
        </p:grpSpPr>
        <p:grpSp>
          <p:nvGrpSpPr>
            <p:cNvPr id="5" name="Group 4">
              <a:extLst>
                <a:ext uri="{FF2B5EF4-FFF2-40B4-BE49-F238E27FC236}">
                  <a16:creationId xmlns:a16="http://schemas.microsoft.com/office/drawing/2014/main" id="{46CF56A5-E4CD-431A-9C33-DF084C369AF1}"/>
                </a:ext>
              </a:extLst>
            </p:cNvPr>
            <p:cNvGrpSpPr/>
            <p:nvPr/>
          </p:nvGrpSpPr>
          <p:grpSpPr>
            <a:xfrm>
              <a:off x="0" y="0"/>
              <a:ext cx="5193665" cy="1654810"/>
              <a:chOff x="0" y="0"/>
              <a:chExt cx="5195888" cy="1657350"/>
            </a:xfrm>
          </p:grpSpPr>
          <p:pic>
            <p:nvPicPr>
              <p:cNvPr id="7" name="Picture 6">
                <a:extLst>
                  <a:ext uri="{FF2B5EF4-FFF2-40B4-BE49-F238E27FC236}">
                    <a16:creationId xmlns:a16="http://schemas.microsoft.com/office/drawing/2014/main" id="{31678C00-6A48-4321-9117-1DA84472BFE5}"/>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654810" cy="1654810"/>
              </a:xfrm>
              <a:prstGeom prst="rect">
                <a:avLst/>
              </a:prstGeom>
              <a:noFill/>
              <a:ln>
                <a:noFill/>
              </a:ln>
            </p:spPr>
          </p:pic>
          <p:pic>
            <p:nvPicPr>
              <p:cNvPr id="8" name="Picture 7">
                <a:extLst>
                  <a:ext uri="{FF2B5EF4-FFF2-40B4-BE49-F238E27FC236}">
                    <a16:creationId xmlns:a16="http://schemas.microsoft.com/office/drawing/2014/main" id="{39085944-E676-47F9-9D2C-C329FA2B8BA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66888" y="0"/>
                <a:ext cx="1657350" cy="1657350"/>
              </a:xfrm>
              <a:prstGeom prst="rect">
                <a:avLst/>
              </a:prstGeom>
              <a:noFill/>
              <a:ln>
                <a:noFill/>
              </a:ln>
            </p:spPr>
          </p:pic>
          <p:pic>
            <p:nvPicPr>
              <p:cNvPr id="9" name="Picture 8">
                <a:extLst>
                  <a:ext uri="{FF2B5EF4-FFF2-40B4-BE49-F238E27FC236}">
                    <a16:creationId xmlns:a16="http://schemas.microsoft.com/office/drawing/2014/main" id="{1CAE329C-4DC4-44E4-9206-DCF8A5742E8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538538" y="0"/>
                <a:ext cx="1657350" cy="1657350"/>
              </a:xfrm>
              <a:prstGeom prst="rect">
                <a:avLst/>
              </a:prstGeom>
              <a:noFill/>
              <a:ln>
                <a:noFill/>
              </a:ln>
            </p:spPr>
          </p:pic>
        </p:grpSp>
        <p:sp>
          <p:nvSpPr>
            <p:cNvPr id="6" name="Text Box 2">
              <a:extLst>
                <a:ext uri="{FF2B5EF4-FFF2-40B4-BE49-F238E27FC236}">
                  <a16:creationId xmlns:a16="http://schemas.microsoft.com/office/drawing/2014/main" id="{050342DC-0FAC-402F-A42D-840E454A9EC3}"/>
                </a:ext>
              </a:extLst>
            </p:cNvPr>
            <p:cNvSpPr txBox="1">
              <a:spLocks noChangeArrowheads="1"/>
            </p:cNvSpPr>
            <p:nvPr/>
          </p:nvSpPr>
          <p:spPr bwMode="auto">
            <a:xfrm>
              <a:off x="28575" y="1666876"/>
              <a:ext cx="5147945" cy="443359"/>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sz="900" i="1" dirty="0">
                  <a:effectLst/>
                  <a:latin typeface="Times New Roman" panose="02020603050405020304" pitchFamily="18" charset="0"/>
                  <a:ea typeface="Calibri" panose="020F0502020204030204" pitchFamily="34" charset="0"/>
                  <a:cs typeface="Times New Roman" panose="02020603050405020304" pitchFamily="18" charset="0"/>
                </a:rPr>
                <a:t>Figure 2: An example image, the saliency map generated after running through Inception module Mixed3A, and its related areas of interest. Note how the counters on the gas pump are highlighted in the final image, meaning these are an area of interest for the “gas pump” classification.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4122741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CBA26-E6A7-408F-BA35-BE39C98315C5}"/>
              </a:ext>
            </a:extLst>
          </p:cNvPr>
          <p:cNvSpPr>
            <a:spLocks noGrp="1"/>
          </p:cNvSpPr>
          <p:nvPr>
            <p:ph type="title"/>
          </p:nvPr>
        </p:nvSpPr>
        <p:spPr/>
        <p:txBody>
          <a:bodyPr/>
          <a:lstStyle/>
          <a:p>
            <a:r>
              <a:rPr lang="en-US" dirty="0"/>
              <a:t>Features of Interest</a:t>
            </a:r>
          </a:p>
        </p:txBody>
      </p:sp>
      <p:sp>
        <p:nvSpPr>
          <p:cNvPr id="3" name="Content Placeholder 2">
            <a:extLst>
              <a:ext uri="{FF2B5EF4-FFF2-40B4-BE49-F238E27FC236}">
                <a16:creationId xmlns:a16="http://schemas.microsoft.com/office/drawing/2014/main" id="{955C3E02-FA9F-4960-A949-11F69903398F}"/>
              </a:ext>
            </a:extLst>
          </p:cNvPr>
          <p:cNvSpPr>
            <a:spLocks noGrp="1"/>
          </p:cNvSpPr>
          <p:nvPr>
            <p:ph idx="1"/>
          </p:nvPr>
        </p:nvSpPr>
        <p:spPr/>
        <p:txBody>
          <a:bodyPr/>
          <a:lstStyle/>
          <a:p>
            <a:pPr marL="234950" indent="-234950">
              <a:buFont typeface="Arial" panose="020B0604020202020204" pitchFamily="34" charset="0"/>
              <a:buChar char="•"/>
            </a:pPr>
            <a:r>
              <a:rPr lang="en-US" dirty="0"/>
              <a:t>Leveraged features of interest to try to better fool </a:t>
            </a:r>
            <a:r>
              <a:rPr lang="en-US" dirty="0" err="1"/>
              <a:t>GoogLeNet</a:t>
            </a:r>
            <a:endParaRPr lang="en-US" dirty="0"/>
          </a:p>
          <a:p>
            <a:pPr marL="234950" indent="-234950">
              <a:buFont typeface="Arial" panose="020B0604020202020204" pitchFamily="34" charset="0"/>
              <a:buChar char="•"/>
            </a:pPr>
            <a:r>
              <a:rPr lang="en-US" dirty="0"/>
              <a:t>Generated adversarial images based on Expectation Over Transformation algorithm</a:t>
            </a:r>
          </a:p>
          <a:p>
            <a:pPr marL="527558" lvl="1" indent="-234950">
              <a:buFont typeface="Arial" panose="020B0604020202020204" pitchFamily="34" charset="0"/>
              <a:buChar char="•"/>
            </a:pPr>
            <a:r>
              <a:rPr lang="en-US" dirty="0"/>
              <a:t>Found most suitable out of a number of other algorithms (FGSM, one-pixel attack, etc.)</a:t>
            </a:r>
          </a:p>
          <a:p>
            <a:pPr marL="527558" lvl="1" indent="-234950">
              <a:buFont typeface="Arial" panose="020B0604020202020204" pitchFamily="34" charset="0"/>
              <a:buChar char="•"/>
            </a:pPr>
            <a:r>
              <a:rPr lang="en-US" dirty="0"/>
              <a:t>Adds imperceptible noise to base image to change classification prediction</a:t>
            </a:r>
          </a:p>
        </p:txBody>
      </p:sp>
      <p:grpSp>
        <p:nvGrpSpPr>
          <p:cNvPr id="4" name="Group 3">
            <a:extLst>
              <a:ext uri="{FF2B5EF4-FFF2-40B4-BE49-F238E27FC236}">
                <a16:creationId xmlns:a16="http://schemas.microsoft.com/office/drawing/2014/main" id="{21529723-4342-4009-BAC1-06D18A78749A}"/>
              </a:ext>
            </a:extLst>
          </p:cNvPr>
          <p:cNvGrpSpPr/>
          <p:nvPr/>
        </p:nvGrpSpPr>
        <p:grpSpPr>
          <a:xfrm>
            <a:off x="2921925" y="3663633"/>
            <a:ext cx="6348150" cy="2562300"/>
            <a:chOff x="0" y="0"/>
            <a:chExt cx="5634988" cy="2274798"/>
          </a:xfrm>
        </p:grpSpPr>
        <p:sp>
          <p:nvSpPr>
            <p:cNvPr id="5" name="Text Box 2">
              <a:extLst>
                <a:ext uri="{FF2B5EF4-FFF2-40B4-BE49-F238E27FC236}">
                  <a16:creationId xmlns:a16="http://schemas.microsoft.com/office/drawing/2014/main" id="{327FD5A0-59E3-4E55-A942-EDE41E9BCED3}"/>
                </a:ext>
              </a:extLst>
            </p:cNvPr>
            <p:cNvSpPr txBox="1">
              <a:spLocks noChangeArrowheads="1"/>
            </p:cNvSpPr>
            <p:nvPr/>
          </p:nvSpPr>
          <p:spPr bwMode="auto">
            <a:xfrm>
              <a:off x="0" y="1504950"/>
              <a:ext cx="5634988" cy="769848"/>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marL="0" marR="0" algn="ctr">
                <a:lnSpc>
                  <a:spcPct val="107000"/>
                </a:lnSpc>
                <a:spcBef>
                  <a:spcPts val="0"/>
                </a:spcBef>
                <a:spcAft>
                  <a:spcPts val="800"/>
                </a:spcAft>
              </a:pPr>
              <a:r>
                <a:rPr lang="en-US" sz="900" i="1">
                  <a:effectLst/>
                  <a:latin typeface="Times New Roman" panose="02020603050405020304" pitchFamily="18" charset="0"/>
                  <a:ea typeface="Calibri" panose="020F0502020204030204" pitchFamily="34" charset="0"/>
                  <a:cs typeface="Times New Roman" panose="02020603050405020304" pitchFamily="18" charset="0"/>
                </a:rPr>
                <a:t>Figure 3: The first image on the left is an original, unaltered photo of a barn. The middle image was created by the adversarial generation framework to be classified by GoogLeNet as an electric ray, which does not share similar features with the barn class. The third photo is an adversarial image made to be classified as a boathouse, which does share similar visual features with the barn.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6" name="Group 5">
              <a:extLst>
                <a:ext uri="{FF2B5EF4-FFF2-40B4-BE49-F238E27FC236}">
                  <a16:creationId xmlns:a16="http://schemas.microsoft.com/office/drawing/2014/main" id="{6E62C531-FD57-4D6E-BB95-A657C0585057}"/>
                </a:ext>
              </a:extLst>
            </p:cNvPr>
            <p:cNvGrpSpPr/>
            <p:nvPr/>
          </p:nvGrpSpPr>
          <p:grpSpPr>
            <a:xfrm>
              <a:off x="566739" y="0"/>
              <a:ext cx="4533264" cy="1503680"/>
              <a:chOff x="0" y="0"/>
              <a:chExt cx="4533582" cy="1503680"/>
            </a:xfrm>
          </p:grpSpPr>
          <p:pic>
            <p:nvPicPr>
              <p:cNvPr id="7" name="Picture 6" descr="cid:c80e58af-43c0-48fc-bdae-db0f3ba2e1ce">
                <a:extLst>
                  <a:ext uri="{FF2B5EF4-FFF2-40B4-BE49-F238E27FC236}">
                    <a16:creationId xmlns:a16="http://schemas.microsoft.com/office/drawing/2014/main" id="{28DB2678-0355-4055-ABF5-5ABDB70B2FB3}"/>
                  </a:ext>
                </a:extLst>
              </p:cNvPr>
              <p:cNvPicPr>
                <a:picLocks noChangeAspect="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052762" y="11430"/>
                <a:ext cx="1480820" cy="1480820"/>
              </a:xfrm>
              <a:prstGeom prst="rect">
                <a:avLst/>
              </a:prstGeom>
              <a:noFill/>
              <a:ln>
                <a:noFill/>
              </a:ln>
            </p:spPr>
          </p:pic>
          <p:pic>
            <p:nvPicPr>
              <p:cNvPr id="8" name="Picture 7" descr="cid:cd11b042-2891-4f94-b8d5-07809c09af7a">
                <a:extLst>
                  <a:ext uri="{FF2B5EF4-FFF2-40B4-BE49-F238E27FC236}">
                    <a16:creationId xmlns:a16="http://schemas.microsoft.com/office/drawing/2014/main" id="{3C8EF1EE-8117-4CD6-94BB-577A82F81B62}"/>
                  </a:ext>
                </a:extLst>
              </p:cNvPr>
              <p:cNvPicPr>
                <a:picLocks noChangeAspect="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1524000" y="13970"/>
                <a:ext cx="1476375" cy="1476375"/>
              </a:xfrm>
              <a:prstGeom prst="rect">
                <a:avLst/>
              </a:prstGeom>
              <a:noFill/>
              <a:ln>
                <a:noFill/>
              </a:ln>
            </p:spPr>
          </p:pic>
          <p:pic>
            <p:nvPicPr>
              <p:cNvPr id="9" name="Picture 8" descr="cid:1ad59f86-a541-43b3-9406-567776da1031">
                <a:extLst>
                  <a:ext uri="{FF2B5EF4-FFF2-40B4-BE49-F238E27FC236}">
                    <a16:creationId xmlns:a16="http://schemas.microsoft.com/office/drawing/2014/main" id="{26B0F034-FB21-4981-BE02-9BAD786BC506}"/>
                  </a:ext>
                </a:extLst>
              </p:cNvPr>
              <p:cNvPicPr>
                <a:picLocks noChangeAspect="1"/>
              </p:cNvPicPr>
              <p:nvPr/>
            </p:nvPicPr>
            <p:blipFill rotWithShape="1">
              <a:blip r:embed="rId7" r:link="rId8">
                <a:extLst>
                  <a:ext uri="{28A0092B-C50C-407E-A947-70E740481C1C}">
                    <a14:useLocalDpi xmlns:a14="http://schemas.microsoft.com/office/drawing/2010/main" val="0"/>
                  </a:ext>
                </a:extLst>
              </a:blip>
              <a:srcRect r="39323"/>
              <a:stretch>
                <a:fillRect/>
              </a:stretch>
            </p:blipFill>
            <p:spPr bwMode="auto">
              <a:xfrm>
                <a:off x="0" y="0"/>
                <a:ext cx="1480820" cy="1503680"/>
              </a:xfrm>
              <a:prstGeom prst="rect">
                <a:avLst/>
              </a:prstGeom>
              <a:noFill/>
              <a:ln>
                <a:noFill/>
              </a:ln>
              <a:extLst>
                <a:ext uri="{53640926-AAD7-44D8-BBD7-CCE9431645EC}">
                  <a14:shadowObscured xmlns:a14="http://schemas.microsoft.com/office/drawing/2010/main"/>
                </a:ext>
              </a:extLst>
            </p:spPr>
          </p:pic>
        </p:grpSp>
      </p:grpSp>
    </p:spTree>
    <p:extLst>
      <p:ext uri="{BB962C8B-B14F-4D97-AF65-F5344CB8AC3E}">
        <p14:creationId xmlns:p14="http://schemas.microsoft.com/office/powerpoint/2010/main" val="43498020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222</TotalTime>
  <Words>1374</Words>
  <Application>Microsoft Office PowerPoint</Application>
  <PresentationFormat>Widescreen</PresentationFormat>
  <Paragraphs>167</Paragraphs>
  <Slides>18</Slides>
  <Notes>14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Retrospect</vt:lpstr>
      <vt:lpstr>An Investigative Study into the Properties of the GoogLeNet Image Recognition Network</vt:lpstr>
      <vt:lpstr>Overview</vt:lpstr>
      <vt:lpstr>Introduction</vt:lpstr>
      <vt:lpstr>The GoogLeNet Architecture</vt:lpstr>
      <vt:lpstr>Saliency Maps</vt:lpstr>
      <vt:lpstr>Visualizing GoogLeNet</vt:lpstr>
      <vt:lpstr>Initial Plans</vt:lpstr>
      <vt:lpstr>Features of Interest</vt:lpstr>
      <vt:lpstr>Features of Interest</vt:lpstr>
      <vt:lpstr>Data Collection and Generation</vt:lpstr>
      <vt:lpstr>Data Collection and Generation</vt:lpstr>
      <vt:lpstr>Base to Adversarial Class Mapping</vt:lpstr>
      <vt:lpstr>Results</vt:lpstr>
      <vt:lpstr>Results</vt:lpstr>
      <vt:lpstr>Results</vt:lpstr>
      <vt:lpstr>Future Work</vt:lpstr>
      <vt:lpstr>Conclusion</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Investigative Study into the Properties of the GoogLeNet Image Recognition Network</dc:title>
  <dc:creator>Adam Horvath-Smith</dc:creator>
  <cp:lastModifiedBy>Adam Horvath-Smith</cp:lastModifiedBy>
  <cp:revision>5</cp:revision>
  <dcterms:created xsi:type="dcterms:W3CDTF">2019-04-06T01:51:45Z</dcterms:created>
  <dcterms:modified xsi:type="dcterms:W3CDTF">2019-04-16T17:27:53Z</dcterms:modified>
</cp:coreProperties>
</file>