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700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06A930-A1CC-B774-F198-BAAA89872F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741E153-D828-16BB-83E8-B0F0245B2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10B630-EC77-0FF4-FF21-9E581BF2A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5F5B6-C7DA-46C1-9F43-AC3839813A68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EC531F-A660-3B81-C1DF-2E08AEED7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D982A0-C8A7-8A2D-9643-AC3CC5F2B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CB1D-0E61-4634-B0E5-5681588F80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660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E65156-0D10-6949-FFAF-BD710CC75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A25472-ED7E-C39A-1159-2EEB7F902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8F4EDE-E084-11D2-AAD3-DF94C0272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5F5B6-C7DA-46C1-9F43-AC3839813A68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1C1A05-7464-28CB-4800-FF327C475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681CC6-3002-BB6E-FE0C-74DBD4A0B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CB1D-0E61-4634-B0E5-5681588F80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08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A55F3E-1EEC-554C-5DCF-8BF359DDBB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0160BD-7DD5-D574-339E-490D9AD5C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A1169-E58C-0B8F-EFB0-B7DCFE072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5F5B6-C7DA-46C1-9F43-AC3839813A68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2D1C6D-E0EC-3C32-81D5-B28AC2FBE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24DB7F-2073-8F37-8CDE-F4E18A7FF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CB1D-0E61-4634-B0E5-5681588F80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443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AB436E-0EB5-FA1B-3431-1A6A52503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A9998C-76D2-4CAC-4C2B-B83750EC7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6F772A-1EFC-11D5-202D-458E795BF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5F5B6-C7DA-46C1-9F43-AC3839813A68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CD5F49-1460-B140-A9FF-0A4ADF36D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AB22C0-60EA-F420-B0E3-54AFD90D9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CB1D-0E61-4634-B0E5-5681588F80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844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4119AF-6944-2062-246C-949317CF6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E707F5-56CC-1509-A4D9-272EFF76F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68B267-F212-206F-CC43-8AF7E9A5F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5F5B6-C7DA-46C1-9F43-AC3839813A68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BDA405-2CBF-6C36-ECA2-68CFCDF73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F7FE70-7585-B88F-8299-45B3F40B7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CB1D-0E61-4634-B0E5-5681588F80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281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366C56-B9EC-B29D-EC51-3C28B489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3B2523-56E4-6C22-042D-D04698C5B6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0B0CCA-2F07-153C-8203-AA1B487D4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862113-4FCF-5C23-4C6F-CD4990153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5F5B6-C7DA-46C1-9F43-AC3839813A68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40CA4A-BE98-889A-E797-D20624BA0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A7D800-48CB-04CB-2EF1-A2CD6BA5E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CB1D-0E61-4634-B0E5-5681588F80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31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ED5ABB-7E3E-36B1-1C3E-657D982C6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DC932A-AB5B-3316-87AE-0C0AB36A3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F97957-91A3-034B-83E3-1D7BFEAC8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C9FC476-498F-113D-7F3C-ADC35FDF23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00ACE2-A535-C172-0FE1-A8212F3C11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DDA736-1544-3E95-9C35-20F7F4B57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5F5B6-C7DA-46C1-9F43-AC3839813A68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4DB4EEA-A5E8-7E6D-290F-8624A4B4C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CED2221-64C9-998A-EC5F-29EC6070E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CB1D-0E61-4634-B0E5-5681588F80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40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61D8B3-C197-64C8-F706-5D81CE0A7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3EA75A-BB22-4E8A-E6A2-E738545FE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5F5B6-C7DA-46C1-9F43-AC3839813A68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8B76B7F-7754-2E40-2F74-36FAAAC09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34578FA-171F-D33F-EA02-E368AB51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CB1D-0E61-4634-B0E5-5681588F80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904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6F98C79-0A8A-FD3D-6DF7-917C02E8E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5F5B6-C7DA-46C1-9F43-AC3839813A68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DE3740A-34AA-D600-1C7D-F0A2FEFDA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0543F5-3776-41B2-069A-24F0BE298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CB1D-0E61-4634-B0E5-5681588F80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02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46BB09-64CD-6856-99AE-EE7C30A25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D354CD-2D96-5F12-C3A7-A2EF4C88E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D22419-9E68-3422-1B14-029944D8E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BA04CA-000A-9048-A233-DCB7C59CB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5F5B6-C7DA-46C1-9F43-AC3839813A68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06B30E-7AEB-DE5F-D1CB-7DFFAD302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9C2700-2EC8-433C-DB88-51229A5A4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CB1D-0E61-4634-B0E5-5681588F80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382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556403-B6E7-B613-FD63-4FAD6914E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8FE95A7-3B65-8726-40D0-11961CC13A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DA3D6F-4949-EE79-3942-18B4AE5E1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27513A-B62D-785C-54FC-4E94A1CFC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5F5B6-C7DA-46C1-9F43-AC3839813A68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25F56F-8107-99DD-0B03-7B3521B3B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B2CF15-43A2-2DB2-853B-450EF7846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CB1D-0E61-4634-B0E5-5681588F80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269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78D3898-12E7-07F5-F19C-10CB927C1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D70FF3-92A9-D1AE-EAD3-5ABD61C3D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D2747B-0D14-7033-A405-B6C5CA6FE2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5F5B6-C7DA-46C1-9F43-AC3839813A68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2888C7-F60B-1518-6459-EA3894BB4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2D99A9-A175-7DBA-6BBB-CA60252147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ACB1D-0E61-4634-B0E5-5681588F80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997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AD4F77-F2A4-A28B-6098-627250F603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生存闯关游戏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A26D41-04D0-0B1D-B0B7-4658F9058E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By</a:t>
            </a:r>
          </a:p>
          <a:p>
            <a:r>
              <a:rPr lang="en-US" altLang="zh-CN" dirty="0"/>
              <a:t>Hu </a:t>
            </a:r>
            <a:r>
              <a:rPr lang="en-US" altLang="zh-CN" dirty="0" err="1"/>
              <a:t>Zhihan</a:t>
            </a:r>
            <a:endParaRPr lang="en-US" altLang="zh-CN" dirty="0"/>
          </a:p>
          <a:p>
            <a:r>
              <a:rPr lang="en-US" altLang="zh-CN" dirty="0"/>
              <a:t>Zhou </a:t>
            </a:r>
            <a:r>
              <a:rPr lang="en-US" altLang="zh-CN" dirty="0" err="1"/>
              <a:t>Haochen</a:t>
            </a:r>
            <a:endParaRPr lang="en-US" altLang="zh-CN" dirty="0"/>
          </a:p>
          <a:p>
            <a:r>
              <a:rPr lang="en-US" altLang="zh-CN" dirty="0"/>
              <a:t>Zheng </a:t>
            </a:r>
            <a:r>
              <a:rPr lang="en-US" altLang="zh-CN" dirty="0" err="1"/>
              <a:t>Qizhong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7772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9FF44-1925-96E9-3675-B57F9E051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b="1" i="0" dirty="0">
                <a:solidFill>
                  <a:srgbClr val="000000"/>
                </a:solidFill>
                <a:effectLst/>
                <a:ea typeface="WordVisi_MSFontService"/>
              </a:rPr>
              <a:t>战斗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C62880-D8E2-772E-1567-461BB6FBE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rtl="0" fontAlgn="base">
              <a:spcBef>
                <a:spcPts val="0"/>
              </a:spcBef>
              <a:spcAft>
                <a:spcPts val="0"/>
              </a:spcAft>
            </a:pPr>
            <a:r>
              <a:rPr lang="zh-CN" altLang="en-US" sz="3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在进入每层关卡是随机刷怪，随机获得奖励，根据自身强弱以及怪物的强弱选择适合的加成。</a:t>
            </a:r>
            <a:r>
              <a:rPr lang="zh-CN" alt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zh-CN" altLang="en-US" sz="32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</a:pPr>
            <a:endParaRPr lang="en-US" altLang="zh-CN" sz="3200" b="0" i="0" dirty="0">
              <a:solidFill>
                <a:srgbClr val="000000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</a:pPr>
            <a:r>
              <a:rPr lang="zh-CN" altLang="en-US" sz="3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战斗开始，回合制模式，一回合中，玩家可以选择攻击，防御或者使用道具，下一回合轮到怪物选择攻击或者防御。后面以此类推，如果玩家获胜将得到奖励，若失败可以选择重回第一层或该层第一关重新挑战</a:t>
            </a:r>
            <a:r>
              <a:rPr lang="zh-CN" alt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zh-CN" altLang="en-US" sz="32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32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101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9FF44-1925-96E9-3675-B57F9E051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i="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战利品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C62880-D8E2-772E-1567-461BB6FBE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 rtl="0" fontAlgn="base">
              <a:spcBef>
                <a:spcPts val="0"/>
              </a:spcBef>
              <a:spcAft>
                <a:spcPts val="0"/>
              </a:spcAft>
            </a:pPr>
            <a:r>
              <a:rPr lang="zh-CN" altLang="en-US" sz="3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击败小怪后会获得对应的属性加成，小怪的头顶会显示加成的数值，数值的加成只保留到这场游戏的结束，不会继承到下场游戏。</a:t>
            </a:r>
            <a:r>
              <a:rPr lang="zh-CN" alt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zh-CN" altLang="en-US" sz="32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</a:pPr>
            <a:endParaRPr lang="en-US" altLang="zh-CN" sz="3200" b="0" i="0" dirty="0">
              <a:solidFill>
                <a:srgbClr val="000000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</a:pPr>
            <a:r>
              <a:rPr lang="zh-CN" altLang="en-US" sz="3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每一次战胜最终</a:t>
            </a:r>
            <a:r>
              <a:rPr lang="en-US" altLang="zh-CN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BOSS</a:t>
            </a:r>
            <a:r>
              <a:rPr lang="zh-CN" altLang="en-US" sz="3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，都能获得部分金币数额。金币的数额取决于当前层数和游戏人物的数值加成。每当击败一个</a:t>
            </a:r>
            <a:r>
              <a:rPr lang="en-US" altLang="zh-CN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BOSS</a:t>
            </a:r>
            <a:r>
              <a:rPr lang="zh-CN" altLang="en-US" sz="3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就会看到屏幕左侧看到对应的金币数值。</a:t>
            </a:r>
            <a:r>
              <a:rPr lang="zh-CN" alt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 altLang="zh-CN" sz="32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</a:pPr>
            <a:endParaRPr lang="en-US" altLang="zh-CN" sz="3200" b="0" i="0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</a:pPr>
            <a:r>
              <a:rPr lang="zh-CN" altLang="zh-CN" sz="3200" b="0" i="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击败最终</a:t>
            </a:r>
            <a:r>
              <a:rPr lang="en-US" altLang="zh-CN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BOSS</a:t>
            </a:r>
            <a:r>
              <a:rPr lang="zh-CN" altLang="zh-CN" sz="3200" b="0" i="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后会回到开始页面，金币可以用于购买新的角色。</a:t>
            </a:r>
            <a:endParaRPr lang="zh-CN" altLang="en-US" sz="32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289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9FF44-1925-96E9-3675-B57F9E051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i="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系统功能用例分析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</a:t>
            </a:r>
            <a:endParaRPr lang="zh-CN" altLang="en-US" b="1" dirty="0">
              <a:latin typeface="+mn-ea"/>
              <a:ea typeface="+mn-ea"/>
            </a:endParaRPr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5065ED61-79B6-13E2-6BA3-352494AF69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083819"/>
              </p:ext>
            </p:extLst>
          </p:nvPr>
        </p:nvGraphicFramePr>
        <p:xfrm>
          <a:off x="1650242" y="1690688"/>
          <a:ext cx="8891516" cy="4671858"/>
        </p:xfrm>
        <a:graphic>
          <a:graphicData uri="http://schemas.openxmlformats.org/drawingml/2006/table">
            <a:tbl>
              <a:tblPr/>
              <a:tblGrid>
                <a:gridCol w="8891516">
                  <a:extLst>
                    <a:ext uri="{9D8B030D-6E8A-4147-A177-3AD203B41FA5}">
                      <a16:colId xmlns:a16="http://schemas.microsoft.com/office/drawing/2014/main" val="1917610477"/>
                    </a:ext>
                  </a:extLst>
                </a:gridCol>
              </a:tblGrid>
              <a:tr h="233697">
                <a:tc>
                  <a:txBody>
                    <a:bodyPr/>
                    <a:lstStyle/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900" b="1" i="0" dirty="0">
                          <a:effectLst/>
                          <a:ea typeface="Times New Roman" panose="02020603050405020304" pitchFamily="18" charset="0"/>
                        </a:rPr>
                        <a:t>用例简介</a:t>
                      </a:r>
                      <a:r>
                        <a:rPr lang="zh-CN" altLang="en-US" sz="900" b="0" i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zh-CN" altLang="en-US" sz="1600" b="0" i="0" dirty="0">
                        <a:effectLst/>
                      </a:endParaRPr>
                    </a:p>
                  </a:txBody>
                  <a:tcPr marL="82425" marR="82425" marT="41212" marB="41212">
                    <a:lnL w="9525" cap="flat" cmpd="sng" algn="ctr">
                      <a:solidFill>
                        <a:srgbClr val="907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7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7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7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3341492"/>
                  </a:ext>
                </a:extLst>
              </a:tr>
              <a:tr h="233697">
                <a:tc>
                  <a:txBody>
                    <a:bodyPr/>
                    <a:lstStyle/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 b="0" i="0" dirty="0">
                          <a:effectLst/>
                          <a:ea typeface="Times New Roman" panose="02020603050405020304" pitchFamily="18" charset="0"/>
                        </a:rPr>
                        <a:t>玩家查看历史游玩纪录</a:t>
                      </a:r>
                      <a:r>
                        <a:rPr lang="zh-CN" altLang="en-US" sz="1100" b="0" i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zh-CN" altLang="en-US" sz="1100" b="0" i="0" dirty="0">
                        <a:effectLst/>
                      </a:endParaRPr>
                    </a:p>
                  </a:txBody>
                  <a:tcPr marL="82425" marR="82425" marT="41212" marB="41212">
                    <a:lnL w="9525" cap="flat" cmpd="sng" algn="ctr">
                      <a:solidFill>
                        <a:srgbClr val="B07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7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7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0555731"/>
                  </a:ext>
                </a:extLst>
              </a:tr>
              <a:tr h="233697">
                <a:tc>
                  <a:txBody>
                    <a:bodyPr/>
                    <a:lstStyle/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 b="1" i="0" dirty="0">
                          <a:effectLst/>
                          <a:ea typeface="Times New Roman" panose="02020603050405020304" pitchFamily="18" charset="0"/>
                        </a:rPr>
                        <a:t>执行者</a:t>
                      </a:r>
                      <a:r>
                        <a:rPr lang="zh-CN" altLang="en-US" sz="1100" b="0" i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zh-CN" altLang="en-US" sz="1100" b="0" i="0" dirty="0">
                        <a:effectLst/>
                      </a:endParaRPr>
                    </a:p>
                  </a:txBody>
                  <a:tcPr marL="82425" marR="82425" marT="41212" marB="41212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888543"/>
                  </a:ext>
                </a:extLst>
              </a:tr>
              <a:tr h="233697">
                <a:tc>
                  <a:txBody>
                    <a:bodyPr/>
                    <a:lstStyle/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 b="0" i="0" dirty="0">
                          <a:effectLst/>
                          <a:ea typeface="Times New Roman" panose="02020603050405020304" pitchFamily="18" charset="0"/>
                        </a:rPr>
                        <a:t>玩家</a:t>
                      </a:r>
                      <a:r>
                        <a:rPr lang="zh-CN" altLang="en-US" sz="1100" b="0" i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zh-CN" altLang="en-US" sz="1100" b="0" i="0" dirty="0">
                        <a:effectLst/>
                      </a:endParaRPr>
                    </a:p>
                  </a:txBody>
                  <a:tcPr marL="82425" marR="82425" marT="41212" marB="41212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311476"/>
                  </a:ext>
                </a:extLst>
              </a:tr>
              <a:tr h="233697">
                <a:tc>
                  <a:txBody>
                    <a:bodyPr/>
                    <a:lstStyle/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 b="1" i="0" dirty="0">
                          <a:effectLst/>
                          <a:ea typeface="Times New Roman" panose="02020603050405020304" pitchFamily="18" charset="0"/>
                        </a:rPr>
                        <a:t>前置条件</a:t>
                      </a:r>
                      <a:r>
                        <a:rPr lang="zh-CN" altLang="en-US" sz="1100" b="0" i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zh-CN" altLang="en-US" sz="1100" b="0" i="0" dirty="0">
                        <a:effectLst/>
                      </a:endParaRPr>
                    </a:p>
                  </a:txBody>
                  <a:tcPr marL="82425" marR="82425" marT="41212" marB="41212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5546672"/>
                  </a:ext>
                </a:extLst>
              </a:tr>
              <a:tr h="233697">
                <a:tc>
                  <a:txBody>
                    <a:bodyPr/>
                    <a:lstStyle/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 b="0" i="0">
                          <a:effectLst/>
                          <a:ea typeface="Times New Roman" panose="02020603050405020304" pitchFamily="18" charset="0"/>
                        </a:rPr>
                        <a:t>曾进行过至少一次游戏</a:t>
                      </a:r>
                      <a:r>
                        <a:rPr lang="zh-CN" altLang="en-US" sz="1100" b="0" i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zh-CN" altLang="en-US" sz="1100" b="0" i="0">
                        <a:effectLst/>
                      </a:endParaRPr>
                    </a:p>
                  </a:txBody>
                  <a:tcPr marL="82425" marR="82425" marT="41212" marB="41212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8634066"/>
                  </a:ext>
                </a:extLst>
              </a:tr>
              <a:tr h="233697">
                <a:tc>
                  <a:txBody>
                    <a:bodyPr/>
                    <a:lstStyle/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 b="1" i="0" dirty="0">
                          <a:effectLst/>
                          <a:ea typeface="Times New Roman" panose="02020603050405020304" pitchFamily="18" charset="0"/>
                        </a:rPr>
                        <a:t>后置条件</a:t>
                      </a:r>
                      <a:r>
                        <a:rPr lang="zh-CN" altLang="en-US" sz="1100" b="0" i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zh-CN" altLang="en-US" sz="1100" b="0" i="0" dirty="0">
                        <a:effectLst/>
                      </a:endParaRPr>
                    </a:p>
                  </a:txBody>
                  <a:tcPr marL="82425" marR="82425" marT="41212" marB="41212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355740"/>
                  </a:ext>
                </a:extLst>
              </a:tr>
              <a:tr h="398347">
                <a:tc>
                  <a:txBody>
                    <a:bodyPr/>
                    <a:lstStyle/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 b="0" i="0" dirty="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</a:rPr>
                        <a:t>无</a:t>
                      </a:r>
                      <a:r>
                        <a:rPr lang="zh-CN" altLang="en-US" sz="1100" b="0" i="0" dirty="0">
                          <a:effectLst/>
                          <a:ea typeface="Times New Roman" panose="02020603050405020304" pitchFamily="18" charset="0"/>
                        </a:rPr>
                        <a:t> </a:t>
                      </a:r>
                    </a:p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 b="0" i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zh-CN" altLang="en-US" sz="1100" b="0" i="0" dirty="0">
                        <a:effectLst/>
                      </a:endParaRPr>
                    </a:p>
                  </a:txBody>
                  <a:tcPr marL="82425" marR="82425" marT="41212" marB="41212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5808378"/>
                  </a:ext>
                </a:extLst>
              </a:tr>
              <a:tr h="233697">
                <a:tc>
                  <a:txBody>
                    <a:bodyPr/>
                    <a:lstStyle/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 b="1" i="0" dirty="0">
                          <a:effectLst/>
                          <a:ea typeface="Times New Roman" panose="02020603050405020304" pitchFamily="18" charset="0"/>
                        </a:rPr>
                        <a:t>路径</a:t>
                      </a:r>
                      <a:r>
                        <a:rPr lang="zh-CN" altLang="en-US" sz="1100" b="0" i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zh-CN" altLang="en-US" sz="1100" b="0" i="0" dirty="0">
                        <a:effectLst/>
                      </a:endParaRPr>
                    </a:p>
                  </a:txBody>
                  <a:tcPr marL="82425" marR="82425" marT="41212" marB="41212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0616737"/>
                  </a:ext>
                </a:extLst>
              </a:tr>
              <a:tr h="1602241">
                <a:tc>
                  <a:txBody>
                    <a:bodyPr/>
                    <a:lstStyle/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 b="1" i="0" dirty="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</a:rPr>
                        <a:t>基本路径</a:t>
                      </a:r>
                      <a:r>
                        <a:rPr lang="zh-CN" altLang="en-US" sz="1100" b="1" i="0" dirty="0">
                          <a:effectLst/>
                          <a:ea typeface="Times New Roman" panose="02020603050405020304" pitchFamily="18" charset="0"/>
                        </a:rPr>
                        <a:t> </a:t>
                      </a:r>
                    </a:p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1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1100" b="0" i="0" dirty="0">
                          <a:effectLst/>
                          <a:ea typeface="Times New Roman" panose="02020603050405020304" pitchFamily="18" charset="0"/>
                        </a:rPr>
                        <a:t> 玩家选择某位玩家作为查看对象。</a:t>
                      </a:r>
                      <a:r>
                        <a:rPr lang="zh-CN" altLang="en-US" sz="1100" b="0" i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zh-CN" altLang="en-US" sz="1100" b="0" i="0" dirty="0">
                        <a:effectLst/>
                      </a:endParaRPr>
                    </a:p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100" b="0" i="0" dirty="0">
                          <a:effectLst/>
                          <a:latin typeface="Times New Roman" panose="02020603050405020304" pitchFamily="18" charset="0"/>
                        </a:rPr>
                        <a:t>2 </a:t>
                      </a:r>
                      <a:r>
                        <a:rPr lang="zh-CN" altLang="en-US" sz="1100" b="0" i="0" dirty="0">
                          <a:effectLst/>
                          <a:ea typeface="Times New Roman" panose="02020603050405020304" pitchFamily="18" charset="0"/>
                        </a:rPr>
                        <a:t>选择成功并展示历史游玩纪录。</a:t>
                      </a:r>
                      <a:r>
                        <a:rPr lang="zh-CN" altLang="en-US" sz="1100" b="0" i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zh-CN" altLang="en-US" sz="1100" b="0" i="0" dirty="0">
                        <a:effectLst/>
                      </a:endParaRPr>
                    </a:p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 b="0" i="0" dirty="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 </a:t>
                      </a:r>
                      <a:endParaRPr lang="zh-CN" altLang="en-US" sz="1100" b="0" i="0" dirty="0">
                        <a:effectLst/>
                      </a:endParaRPr>
                    </a:p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 b="1" i="0" dirty="0">
                          <a:effectLst/>
                          <a:ea typeface="Times New Roman" panose="02020603050405020304" pitchFamily="18" charset="0"/>
                        </a:rPr>
                        <a:t>异常路径</a:t>
                      </a:r>
                      <a:r>
                        <a:rPr lang="en-US" altLang="zh-CN" sz="1100" b="0" i="0" dirty="0">
                          <a:effectLst/>
                          <a:ea typeface="SimSun" panose="02010600030101010101" pitchFamily="2" charset="-122"/>
                        </a:rPr>
                        <a:t>: </a:t>
                      </a:r>
                      <a:r>
                        <a:rPr lang="zh-CN" altLang="en-US" sz="1100" b="0" i="0" dirty="0">
                          <a:effectLst/>
                          <a:ea typeface="Times New Roman" panose="02020603050405020304" pitchFamily="18" charset="0"/>
                        </a:rPr>
                        <a:t>没有历史游玩纪录</a:t>
                      </a:r>
                      <a:r>
                        <a:rPr lang="zh-CN" altLang="en-US" sz="1100" b="0" i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zh-CN" altLang="en-US" sz="1100" b="0" i="0" dirty="0">
                        <a:effectLst/>
                      </a:endParaRPr>
                    </a:p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100" b="0" i="0" dirty="0">
                          <a:effectLst/>
                          <a:latin typeface="SimSun" panose="02010600030101010101" pitchFamily="2" charset="-122"/>
                        </a:rPr>
                        <a:t>1</a:t>
                      </a:r>
                      <a:r>
                        <a:rPr lang="zh-CN" altLang="en-US" sz="1100" b="0" i="0" dirty="0">
                          <a:effectLst/>
                          <a:ea typeface="SimSun" panose="02010600030101010101" pitchFamily="2" charset="-122"/>
                        </a:rPr>
                        <a:t> </a:t>
                      </a:r>
                      <a:r>
                        <a:rPr lang="zh-CN" altLang="en-US" sz="1100" b="0" i="0" dirty="0">
                          <a:effectLst/>
                          <a:ea typeface="Times New Roman" panose="02020603050405020304" pitchFamily="18" charset="0"/>
                        </a:rPr>
                        <a:t>返回提示从未进行过任何一场游戏</a:t>
                      </a:r>
                      <a:r>
                        <a:rPr lang="zh-CN" altLang="en-US" sz="1100" b="0" i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zh-CN" altLang="en-US" sz="1100" b="0" i="0" dirty="0">
                        <a:effectLst/>
                      </a:endParaRPr>
                    </a:p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 b="0" i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zh-CN" altLang="en-US" sz="1100" b="0" i="0" dirty="0">
                        <a:effectLst/>
                      </a:endParaRPr>
                    </a:p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 b="0" i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zh-CN" altLang="en-US" sz="1100" b="0" i="0" dirty="0">
                        <a:effectLst/>
                      </a:endParaRPr>
                    </a:p>
                  </a:txBody>
                  <a:tcPr marL="82425" marR="82425" marT="41212" marB="41212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210106"/>
                  </a:ext>
                </a:extLst>
              </a:tr>
              <a:tr h="233697">
                <a:tc>
                  <a:txBody>
                    <a:bodyPr/>
                    <a:lstStyle/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 b="1" i="0" dirty="0">
                          <a:effectLst/>
                          <a:ea typeface="Times New Roman" panose="02020603050405020304" pitchFamily="18" charset="0"/>
                        </a:rPr>
                        <a:t>补充说明</a:t>
                      </a:r>
                      <a:r>
                        <a:rPr lang="zh-CN" altLang="en-US" sz="1100" b="0" i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zh-CN" altLang="en-US" sz="1100" b="0" i="0" dirty="0">
                        <a:effectLst/>
                      </a:endParaRPr>
                    </a:p>
                  </a:txBody>
                  <a:tcPr marL="82425" marR="82425" marT="41212" marB="41212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862374"/>
                  </a:ext>
                </a:extLst>
              </a:tr>
              <a:tr h="382413">
                <a:tc>
                  <a:txBody>
                    <a:bodyPr/>
                    <a:lstStyle/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 b="1" i="0" dirty="0">
                          <a:effectLst/>
                          <a:ea typeface="Times New Roman" panose="02020603050405020304" pitchFamily="18" charset="0"/>
                        </a:rPr>
                        <a:t>历史游玩纪录字段列表</a:t>
                      </a:r>
                      <a:r>
                        <a:rPr lang="zh-CN" altLang="en-US" sz="1100" b="0" i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zh-CN" altLang="en-US" sz="1100" b="0" i="0" dirty="0">
                        <a:effectLst/>
                      </a:endParaRPr>
                    </a:p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 b="0" i="0" dirty="0">
                          <a:effectLst/>
                          <a:ea typeface="Times New Roman" panose="02020603050405020304" pitchFamily="18" charset="0"/>
                        </a:rPr>
                        <a:t>玩家姓名，职业，记录 </a:t>
                      </a:r>
                      <a:r>
                        <a:rPr lang="zh-CN" altLang="en-US" sz="1100" b="0" i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zh-CN" altLang="en-US" sz="1100" b="0" i="0" dirty="0">
                        <a:effectLst/>
                      </a:endParaRPr>
                    </a:p>
                  </a:txBody>
                  <a:tcPr marL="82425" marR="82425" marT="41212" marB="41212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457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3369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9FF44-1925-96E9-3675-B57F9E051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b="1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阅读怪物和装备详情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用例分析  </a:t>
            </a:r>
            <a:endParaRPr lang="zh-CN" altLang="en-US" b="1" dirty="0">
              <a:latin typeface="+mn-ea"/>
              <a:ea typeface="+mn-ea"/>
            </a:endParaRP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E10E0AE5-373B-603A-2F42-D437E293B2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3443405"/>
              </p:ext>
            </p:extLst>
          </p:nvPr>
        </p:nvGraphicFramePr>
        <p:xfrm>
          <a:off x="1670713" y="1783714"/>
          <a:ext cx="8850573" cy="4709161"/>
        </p:xfrm>
        <a:graphic>
          <a:graphicData uri="http://schemas.openxmlformats.org/drawingml/2006/table">
            <a:tbl>
              <a:tblPr/>
              <a:tblGrid>
                <a:gridCol w="8850573">
                  <a:extLst>
                    <a:ext uri="{9D8B030D-6E8A-4147-A177-3AD203B41FA5}">
                      <a16:colId xmlns:a16="http://schemas.microsoft.com/office/drawing/2014/main" val="1878047585"/>
                    </a:ext>
                  </a:extLst>
                </a:gridCol>
              </a:tblGrid>
              <a:tr h="234439">
                <a:tc>
                  <a:txBody>
                    <a:bodyPr/>
                    <a:lstStyle/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00" b="1" i="0">
                          <a:effectLst/>
                          <a:ea typeface="Times New Roman" panose="02020603050405020304" pitchFamily="18" charset="0"/>
                        </a:rPr>
                        <a:t>用例简介</a:t>
                      </a:r>
                      <a:r>
                        <a:rPr lang="zh-CN" altLang="en-US" sz="1000" b="0" i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zh-CN" altLang="en-US" sz="1700" b="0" i="0">
                        <a:effectLst/>
                      </a:endParaRPr>
                    </a:p>
                  </a:txBody>
                  <a:tcPr marL="85251" marR="85251" marT="42625" marB="42625">
                    <a:lnL w="9525" cap="flat" cmpd="sng" algn="ctr">
                      <a:solidFill>
                        <a:srgbClr val="3044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44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44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04A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0334008"/>
                  </a:ext>
                </a:extLst>
              </a:tr>
              <a:tr h="234439">
                <a:tc>
                  <a:txBody>
                    <a:bodyPr/>
                    <a:lstStyle/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0" i="0" dirty="0">
                          <a:effectLst/>
                          <a:ea typeface="Times New Roman" panose="02020603050405020304" pitchFamily="18" charset="0"/>
                        </a:rPr>
                        <a:t>玩家查看历史最高记录</a:t>
                      </a:r>
                      <a:r>
                        <a:rPr lang="zh-CN" altLang="en-US" sz="1200" b="0" i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zh-CN" altLang="en-US" sz="1200" b="0" i="0" dirty="0">
                        <a:effectLst/>
                      </a:endParaRPr>
                    </a:p>
                  </a:txBody>
                  <a:tcPr marL="85251" marR="85251" marT="42625" marB="42625">
                    <a:lnL w="9525" cap="flat" cmpd="sng" algn="ctr">
                      <a:solidFill>
                        <a:srgbClr val="104A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4A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4A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6207803"/>
                  </a:ext>
                </a:extLst>
              </a:tr>
              <a:tr h="234439">
                <a:tc>
                  <a:txBody>
                    <a:bodyPr/>
                    <a:lstStyle/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1" i="0" dirty="0">
                          <a:effectLst/>
                          <a:ea typeface="Times New Roman" panose="02020603050405020304" pitchFamily="18" charset="0"/>
                        </a:rPr>
                        <a:t>执行者</a:t>
                      </a:r>
                      <a:r>
                        <a:rPr lang="zh-CN" altLang="en-US" sz="1200" b="0" i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zh-CN" altLang="en-US" sz="1200" b="0" i="0" dirty="0">
                        <a:effectLst/>
                      </a:endParaRPr>
                    </a:p>
                  </a:txBody>
                  <a:tcPr marL="85251" marR="85251" marT="42625" marB="4262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0452195"/>
                  </a:ext>
                </a:extLst>
              </a:tr>
              <a:tr h="234439">
                <a:tc>
                  <a:txBody>
                    <a:bodyPr/>
                    <a:lstStyle/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0" i="0" dirty="0">
                          <a:effectLst/>
                          <a:ea typeface="Times New Roman" panose="02020603050405020304" pitchFamily="18" charset="0"/>
                        </a:rPr>
                        <a:t>玩家</a:t>
                      </a:r>
                      <a:r>
                        <a:rPr lang="zh-CN" altLang="en-US" sz="1200" b="0" i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zh-CN" altLang="en-US" sz="1200" b="0" i="0" dirty="0">
                        <a:effectLst/>
                      </a:endParaRPr>
                    </a:p>
                  </a:txBody>
                  <a:tcPr marL="85251" marR="85251" marT="42625" marB="4262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9653700"/>
                  </a:ext>
                </a:extLst>
              </a:tr>
              <a:tr h="234439">
                <a:tc>
                  <a:txBody>
                    <a:bodyPr/>
                    <a:lstStyle/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1" i="0" dirty="0">
                          <a:effectLst/>
                          <a:ea typeface="Times New Roman" panose="02020603050405020304" pitchFamily="18" charset="0"/>
                        </a:rPr>
                        <a:t>前置条件</a:t>
                      </a:r>
                      <a:r>
                        <a:rPr lang="zh-CN" altLang="en-US" sz="1200" b="0" i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zh-CN" altLang="en-US" sz="1200" b="0" i="0" dirty="0">
                        <a:effectLst/>
                      </a:endParaRPr>
                    </a:p>
                  </a:txBody>
                  <a:tcPr marL="85251" marR="85251" marT="42625" marB="4262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9346006"/>
                  </a:ext>
                </a:extLst>
              </a:tr>
              <a:tr h="234439">
                <a:tc>
                  <a:txBody>
                    <a:bodyPr/>
                    <a:lstStyle/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0" i="0" dirty="0">
                          <a:effectLst/>
                          <a:ea typeface="Times New Roman" panose="02020603050405020304" pitchFamily="18" charset="0"/>
                        </a:rPr>
                        <a:t>无</a:t>
                      </a:r>
                      <a:r>
                        <a:rPr lang="zh-CN" altLang="en-US" sz="1200" b="0" i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zh-CN" altLang="en-US" sz="1200" b="0" i="0" dirty="0">
                        <a:effectLst/>
                      </a:endParaRPr>
                    </a:p>
                  </a:txBody>
                  <a:tcPr marL="85251" marR="85251" marT="42625" marB="4262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5870880"/>
                  </a:ext>
                </a:extLst>
              </a:tr>
              <a:tr h="234439">
                <a:tc>
                  <a:txBody>
                    <a:bodyPr/>
                    <a:lstStyle/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1" i="0">
                          <a:effectLst/>
                          <a:ea typeface="Times New Roman" panose="02020603050405020304" pitchFamily="18" charset="0"/>
                        </a:rPr>
                        <a:t>后置条件</a:t>
                      </a:r>
                      <a:r>
                        <a:rPr lang="zh-CN" altLang="en-US" sz="1200" b="0" i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zh-CN" altLang="en-US" sz="1200" b="0" i="0">
                        <a:effectLst/>
                      </a:endParaRPr>
                    </a:p>
                  </a:txBody>
                  <a:tcPr marL="85251" marR="85251" marT="42625" marB="4262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8310283"/>
                  </a:ext>
                </a:extLst>
              </a:tr>
              <a:tr h="399613">
                <a:tc>
                  <a:txBody>
                    <a:bodyPr/>
                    <a:lstStyle/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0" i="0" dirty="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</a:rPr>
                        <a:t>无</a:t>
                      </a:r>
                      <a:r>
                        <a:rPr lang="zh-CN" altLang="en-US" sz="1200" b="0" i="0" dirty="0">
                          <a:effectLst/>
                          <a:ea typeface="Times New Roman" panose="02020603050405020304" pitchFamily="18" charset="0"/>
                        </a:rPr>
                        <a:t> </a:t>
                      </a:r>
                    </a:p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0" i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zh-CN" altLang="en-US" sz="1200" b="0" i="0" dirty="0">
                        <a:effectLst/>
                      </a:endParaRPr>
                    </a:p>
                  </a:txBody>
                  <a:tcPr marL="85251" marR="85251" marT="42625" marB="4262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1320903"/>
                  </a:ext>
                </a:extLst>
              </a:tr>
              <a:tr h="234439">
                <a:tc>
                  <a:txBody>
                    <a:bodyPr/>
                    <a:lstStyle/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1" i="0" dirty="0">
                          <a:effectLst/>
                          <a:ea typeface="Times New Roman" panose="02020603050405020304" pitchFamily="18" charset="0"/>
                        </a:rPr>
                        <a:t>路径</a:t>
                      </a:r>
                      <a:r>
                        <a:rPr lang="zh-CN" altLang="en-US" sz="1200" b="0" i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zh-CN" altLang="en-US" sz="1200" b="0" i="0" dirty="0">
                        <a:effectLst/>
                      </a:endParaRPr>
                    </a:p>
                  </a:txBody>
                  <a:tcPr marL="85251" marR="85251" marT="42625" marB="4262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8688880"/>
                  </a:ext>
                </a:extLst>
              </a:tr>
              <a:tr h="1607331">
                <a:tc>
                  <a:txBody>
                    <a:bodyPr/>
                    <a:lstStyle/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1" i="0" dirty="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</a:rPr>
                        <a:t>基本路径</a:t>
                      </a:r>
                      <a:r>
                        <a:rPr lang="zh-CN" altLang="en-US" sz="1200" b="1" i="0" dirty="0">
                          <a:effectLst/>
                          <a:ea typeface="Times New Roman" panose="02020603050405020304" pitchFamily="18" charset="0"/>
                        </a:rPr>
                        <a:t> </a:t>
                      </a:r>
                    </a:p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0" i="0" dirty="0">
                          <a:effectLst/>
                          <a:ea typeface="Times New Roman" panose="02020603050405020304" pitchFamily="18" charset="0"/>
                        </a:rPr>
                        <a:t>主界面选择查看历史记录</a:t>
                      </a:r>
                      <a:r>
                        <a:rPr lang="zh-CN" altLang="en-US" sz="1200" b="0" i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zh-CN" altLang="en-US" sz="1200" b="0" i="0" dirty="0">
                        <a:effectLst/>
                      </a:endParaRPr>
                    </a:p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1" i="0" dirty="0">
                          <a:effectLst/>
                          <a:ea typeface="Times New Roman" panose="02020603050405020304" pitchFamily="18" charset="0"/>
                        </a:rPr>
                        <a:t>异常路径</a:t>
                      </a:r>
                      <a:r>
                        <a:rPr lang="en-US" altLang="zh-CN" sz="1200" b="0" i="0" dirty="0">
                          <a:effectLst/>
                          <a:ea typeface="SimSun" panose="02010600030101010101" pitchFamily="2" charset="-122"/>
                        </a:rPr>
                        <a:t>: </a:t>
                      </a:r>
                      <a:r>
                        <a:rPr lang="zh-CN" altLang="en-US" sz="1200" b="0" i="0" dirty="0">
                          <a:effectLst/>
                          <a:ea typeface="Times New Roman" panose="02020603050405020304" pitchFamily="18" charset="0"/>
                        </a:rPr>
                        <a:t>第一次游玩该游戏</a:t>
                      </a:r>
                      <a:r>
                        <a:rPr lang="zh-CN" altLang="en-US" sz="1200" b="0" i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zh-CN" altLang="en-US" sz="1200" b="0" i="0" dirty="0">
                        <a:effectLst/>
                      </a:endParaRPr>
                    </a:p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0" i="0" dirty="0">
                          <a:effectLst/>
                          <a:ea typeface="Times New Roman" panose="02020603050405020304" pitchFamily="18" charset="0"/>
                        </a:rPr>
                        <a:t>返回提示无游玩记录</a:t>
                      </a:r>
                      <a:r>
                        <a:rPr lang="zh-CN" altLang="en-US" sz="1200" b="0" i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zh-CN" altLang="en-US" sz="1200" b="0" i="0" dirty="0">
                        <a:effectLst/>
                      </a:endParaRPr>
                    </a:p>
                  </a:txBody>
                  <a:tcPr marL="85251" marR="85251" marT="42625" marB="4262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3643481"/>
                  </a:ext>
                </a:extLst>
              </a:tr>
              <a:tr h="234439">
                <a:tc>
                  <a:txBody>
                    <a:bodyPr/>
                    <a:lstStyle/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1" i="0" dirty="0">
                          <a:effectLst/>
                          <a:ea typeface="Times New Roman" panose="02020603050405020304" pitchFamily="18" charset="0"/>
                        </a:rPr>
                        <a:t>补充说明</a:t>
                      </a:r>
                      <a:r>
                        <a:rPr lang="zh-CN" altLang="en-US" sz="1200" b="0" i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zh-CN" altLang="en-US" sz="1200" b="0" i="0" dirty="0">
                        <a:effectLst/>
                      </a:endParaRPr>
                    </a:p>
                  </a:txBody>
                  <a:tcPr marL="85251" marR="85251" marT="42625" marB="4262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4984866"/>
                  </a:ext>
                </a:extLst>
              </a:tr>
              <a:tr h="234439">
                <a:tc>
                  <a:txBody>
                    <a:bodyPr/>
                    <a:lstStyle/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1" i="0" dirty="0">
                          <a:effectLst/>
                          <a:ea typeface="Times New Roman" panose="02020603050405020304" pitchFamily="18" charset="0"/>
                        </a:rPr>
                        <a:t>无</a:t>
                      </a:r>
                      <a:r>
                        <a:rPr lang="zh-CN" altLang="en-US" sz="1200" b="0" i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zh-CN" altLang="en-US" sz="1200" b="0" i="0" dirty="0">
                        <a:effectLst/>
                      </a:endParaRPr>
                    </a:p>
                  </a:txBody>
                  <a:tcPr marL="85251" marR="85251" marT="42625" marB="4262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1532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1752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9FF44-1925-96E9-3675-B57F9E051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玩家游玩用例分析  </a:t>
            </a:r>
            <a:endParaRPr lang="zh-CN" altLang="en-US" b="1" dirty="0">
              <a:latin typeface="+mn-ea"/>
              <a:ea typeface="+mn-ea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919AA70-AEB6-2141-08E6-426F267E6C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023611"/>
              </p:ext>
            </p:extLst>
          </p:nvPr>
        </p:nvGraphicFramePr>
        <p:xfrm>
          <a:off x="1984043" y="1783714"/>
          <a:ext cx="8223913" cy="4709161"/>
        </p:xfrm>
        <a:graphic>
          <a:graphicData uri="http://schemas.openxmlformats.org/drawingml/2006/table">
            <a:tbl>
              <a:tblPr/>
              <a:tblGrid>
                <a:gridCol w="8223913">
                  <a:extLst>
                    <a:ext uri="{9D8B030D-6E8A-4147-A177-3AD203B41FA5}">
                      <a16:colId xmlns:a16="http://schemas.microsoft.com/office/drawing/2014/main" val="566531351"/>
                    </a:ext>
                  </a:extLst>
                </a:gridCol>
              </a:tblGrid>
              <a:tr h="234439">
                <a:tc>
                  <a:txBody>
                    <a:bodyPr/>
                    <a:lstStyle/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00" b="1" i="0" dirty="0">
                          <a:effectLst/>
                          <a:ea typeface="Times New Roman" panose="02020603050405020304" pitchFamily="18" charset="0"/>
                        </a:rPr>
                        <a:t>用例简介</a:t>
                      </a:r>
                      <a:r>
                        <a:rPr lang="zh-CN" altLang="en-US" sz="1000" b="0" i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zh-CN" altLang="en-US" sz="1700" b="0" i="0" dirty="0">
                        <a:effectLst/>
                      </a:endParaRPr>
                    </a:p>
                  </a:txBody>
                  <a:tcPr marL="85251" marR="85251" marT="42625" marB="42625">
                    <a:lnL w="9525" cap="flat" cmpd="sng" algn="ctr">
                      <a:solidFill>
                        <a:srgbClr val="B02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2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2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2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9032198"/>
                  </a:ext>
                </a:extLst>
              </a:tr>
              <a:tr h="234439">
                <a:tc>
                  <a:txBody>
                    <a:bodyPr/>
                    <a:lstStyle/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0" i="0" dirty="0">
                          <a:effectLst/>
                          <a:ea typeface="Times New Roman" panose="02020603050405020304" pitchFamily="18" charset="0"/>
                        </a:rPr>
                        <a:t>玩家开始游戏</a:t>
                      </a:r>
                      <a:r>
                        <a:rPr lang="zh-CN" altLang="en-US" sz="1200" b="0" i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zh-CN" altLang="en-US" sz="1200" b="0" i="0" dirty="0">
                        <a:effectLst/>
                      </a:endParaRPr>
                    </a:p>
                  </a:txBody>
                  <a:tcPr marL="85251" marR="85251" marT="42625" marB="42625">
                    <a:lnL w="9525" cap="flat" cmpd="sng" algn="ctr">
                      <a:solidFill>
                        <a:srgbClr val="F02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2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2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8065282"/>
                  </a:ext>
                </a:extLst>
              </a:tr>
              <a:tr h="234439">
                <a:tc>
                  <a:txBody>
                    <a:bodyPr/>
                    <a:lstStyle/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1" i="0" dirty="0">
                          <a:effectLst/>
                          <a:ea typeface="Times New Roman" panose="02020603050405020304" pitchFamily="18" charset="0"/>
                        </a:rPr>
                        <a:t>执行者</a:t>
                      </a:r>
                      <a:r>
                        <a:rPr lang="zh-CN" altLang="en-US" sz="1200" b="0" i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zh-CN" altLang="en-US" sz="1200" b="0" i="0" dirty="0">
                        <a:effectLst/>
                      </a:endParaRPr>
                    </a:p>
                  </a:txBody>
                  <a:tcPr marL="85251" marR="85251" marT="42625" marB="4262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4539216"/>
                  </a:ext>
                </a:extLst>
              </a:tr>
              <a:tr h="234439">
                <a:tc>
                  <a:txBody>
                    <a:bodyPr/>
                    <a:lstStyle/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0" i="0" dirty="0">
                          <a:effectLst/>
                          <a:ea typeface="Times New Roman" panose="02020603050405020304" pitchFamily="18" charset="0"/>
                        </a:rPr>
                        <a:t>玩家</a:t>
                      </a:r>
                      <a:r>
                        <a:rPr lang="zh-CN" altLang="en-US" sz="1200" b="0" i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zh-CN" altLang="en-US" sz="1200" b="0" i="0" dirty="0">
                        <a:effectLst/>
                      </a:endParaRPr>
                    </a:p>
                  </a:txBody>
                  <a:tcPr marL="85251" marR="85251" marT="42625" marB="4262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1708138"/>
                  </a:ext>
                </a:extLst>
              </a:tr>
              <a:tr h="234439">
                <a:tc>
                  <a:txBody>
                    <a:bodyPr/>
                    <a:lstStyle/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1" i="0">
                          <a:effectLst/>
                          <a:ea typeface="Times New Roman" panose="02020603050405020304" pitchFamily="18" charset="0"/>
                        </a:rPr>
                        <a:t>前置条件</a:t>
                      </a:r>
                      <a:r>
                        <a:rPr lang="zh-CN" altLang="en-US" sz="1200" b="0" i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zh-CN" altLang="en-US" sz="1200" b="0" i="0">
                        <a:effectLst/>
                      </a:endParaRPr>
                    </a:p>
                  </a:txBody>
                  <a:tcPr marL="85251" marR="85251" marT="42625" marB="4262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121338"/>
                  </a:ext>
                </a:extLst>
              </a:tr>
              <a:tr h="234439">
                <a:tc>
                  <a:txBody>
                    <a:bodyPr/>
                    <a:lstStyle/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0" i="0" dirty="0">
                          <a:effectLst/>
                          <a:ea typeface="Times New Roman" panose="02020603050405020304" pitchFamily="18" charset="0"/>
                        </a:rPr>
                        <a:t>无</a:t>
                      </a:r>
                      <a:r>
                        <a:rPr lang="zh-CN" altLang="en-US" sz="1200" b="0" i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zh-CN" altLang="en-US" sz="1200" b="0" i="0" dirty="0">
                        <a:effectLst/>
                      </a:endParaRPr>
                    </a:p>
                  </a:txBody>
                  <a:tcPr marL="85251" marR="85251" marT="42625" marB="4262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7541334"/>
                  </a:ext>
                </a:extLst>
              </a:tr>
              <a:tr h="234439">
                <a:tc>
                  <a:txBody>
                    <a:bodyPr/>
                    <a:lstStyle/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1" i="0" dirty="0">
                          <a:effectLst/>
                          <a:ea typeface="Times New Roman" panose="02020603050405020304" pitchFamily="18" charset="0"/>
                        </a:rPr>
                        <a:t>后置条件</a:t>
                      </a:r>
                      <a:r>
                        <a:rPr lang="zh-CN" altLang="en-US" sz="1200" b="0" i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zh-CN" altLang="en-US" sz="1200" b="0" i="0" dirty="0">
                        <a:effectLst/>
                      </a:endParaRPr>
                    </a:p>
                  </a:txBody>
                  <a:tcPr marL="85251" marR="85251" marT="42625" marB="4262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4848679"/>
                  </a:ext>
                </a:extLst>
              </a:tr>
              <a:tr h="399613">
                <a:tc>
                  <a:txBody>
                    <a:bodyPr/>
                    <a:lstStyle/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0" i="0" dirty="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</a:rPr>
                        <a:t>无</a:t>
                      </a:r>
                      <a:r>
                        <a:rPr lang="zh-CN" altLang="en-US" sz="1200" b="0" i="0" dirty="0">
                          <a:effectLst/>
                          <a:ea typeface="Times New Roman" panose="02020603050405020304" pitchFamily="18" charset="0"/>
                        </a:rPr>
                        <a:t> </a:t>
                      </a:r>
                    </a:p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0" i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zh-CN" altLang="en-US" sz="1200" b="0" i="0" dirty="0">
                        <a:effectLst/>
                      </a:endParaRPr>
                    </a:p>
                  </a:txBody>
                  <a:tcPr marL="85251" marR="85251" marT="42625" marB="4262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954853"/>
                  </a:ext>
                </a:extLst>
              </a:tr>
              <a:tr h="234439">
                <a:tc>
                  <a:txBody>
                    <a:bodyPr/>
                    <a:lstStyle/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1" i="0" dirty="0">
                          <a:effectLst/>
                          <a:ea typeface="Times New Roman" panose="02020603050405020304" pitchFamily="18" charset="0"/>
                        </a:rPr>
                        <a:t>路径</a:t>
                      </a:r>
                      <a:r>
                        <a:rPr lang="zh-CN" altLang="en-US" sz="1200" b="0" i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zh-CN" altLang="en-US" sz="1200" b="0" i="0" dirty="0">
                        <a:effectLst/>
                      </a:endParaRPr>
                    </a:p>
                  </a:txBody>
                  <a:tcPr marL="85251" marR="85251" marT="42625" marB="4262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4414742"/>
                  </a:ext>
                </a:extLst>
              </a:tr>
              <a:tr h="1607331">
                <a:tc>
                  <a:txBody>
                    <a:bodyPr/>
                    <a:lstStyle/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1" i="0" dirty="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</a:rPr>
                        <a:t>基本路径</a:t>
                      </a:r>
                      <a:r>
                        <a:rPr lang="zh-CN" altLang="en-US" sz="1200" b="1" i="0" dirty="0">
                          <a:effectLst/>
                          <a:ea typeface="Times New Roman" panose="02020603050405020304" pitchFamily="18" charset="0"/>
                        </a:rPr>
                        <a:t> </a:t>
                      </a:r>
                    </a:p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1200" b="0" i="0" dirty="0">
                          <a:effectLst/>
                          <a:ea typeface="Times New Roman" panose="02020603050405020304" pitchFamily="18" charset="0"/>
                        </a:rPr>
                        <a:t> 选择游戏人物</a:t>
                      </a:r>
                      <a:r>
                        <a:rPr lang="zh-CN" altLang="en-US" sz="1200" b="0" i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zh-CN" altLang="en-US" sz="1200" b="0" i="0" dirty="0">
                        <a:effectLst/>
                      </a:endParaRPr>
                    </a:p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lang="zh-CN" altLang="en-US" sz="1200" b="0" i="0" dirty="0">
                          <a:effectLst/>
                          <a:ea typeface="Times New Roman" panose="02020603050405020304" pitchFamily="18" charset="0"/>
                        </a:rPr>
                        <a:t> 选择对应皮肤</a:t>
                      </a:r>
                      <a:r>
                        <a:rPr lang="zh-CN" altLang="en-US" sz="1200" b="0" i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zh-CN" altLang="en-US" sz="1200" b="0" i="0" dirty="0">
                        <a:effectLst/>
                      </a:endParaRPr>
                    </a:p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b="0" i="0" dirty="0">
                          <a:effectLst/>
                          <a:latin typeface="SimSun" panose="02010600030101010101" pitchFamily="2" charset="-122"/>
                        </a:rPr>
                        <a:t>3 </a:t>
                      </a:r>
                      <a:r>
                        <a:rPr lang="zh-CN" altLang="en-US" sz="1200" b="0" i="0" dirty="0">
                          <a:effectLst/>
                          <a:ea typeface="Times New Roman" panose="02020603050405020304" pitchFamily="18" charset="0"/>
                        </a:rPr>
                        <a:t>游戏开始</a:t>
                      </a:r>
                      <a:r>
                        <a:rPr lang="zh-CN" altLang="en-US" sz="1200" b="0" i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zh-CN" altLang="en-US" sz="1200" b="0" i="0" dirty="0">
                        <a:effectLst/>
                      </a:endParaRPr>
                    </a:p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0" i="0" dirty="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 </a:t>
                      </a:r>
                      <a:endParaRPr lang="zh-CN" altLang="en-US" sz="1200" b="0" i="0" dirty="0">
                        <a:effectLst/>
                      </a:endParaRPr>
                    </a:p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0" i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zh-CN" altLang="en-US" sz="1200" b="0" i="0" dirty="0">
                        <a:effectLst/>
                      </a:endParaRPr>
                    </a:p>
                  </a:txBody>
                  <a:tcPr marL="85251" marR="85251" marT="42625" marB="4262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92463"/>
                  </a:ext>
                </a:extLst>
              </a:tr>
              <a:tr h="234439">
                <a:tc>
                  <a:txBody>
                    <a:bodyPr/>
                    <a:lstStyle/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1" i="0" dirty="0">
                          <a:effectLst/>
                          <a:ea typeface="Times New Roman" panose="02020603050405020304" pitchFamily="18" charset="0"/>
                        </a:rPr>
                        <a:t>补充说明</a:t>
                      </a:r>
                      <a:r>
                        <a:rPr lang="zh-CN" altLang="en-US" sz="1200" b="0" i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zh-CN" altLang="en-US" sz="1200" b="0" i="0" dirty="0">
                        <a:effectLst/>
                      </a:endParaRPr>
                    </a:p>
                  </a:txBody>
                  <a:tcPr marL="85251" marR="85251" marT="42625" marB="4262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4732655"/>
                  </a:ext>
                </a:extLst>
              </a:tr>
              <a:tr h="234439">
                <a:tc>
                  <a:txBody>
                    <a:bodyPr/>
                    <a:lstStyle/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1" i="0" dirty="0">
                          <a:effectLst/>
                          <a:ea typeface="Times New Roman" panose="02020603050405020304" pitchFamily="18" charset="0"/>
                        </a:rPr>
                        <a:t>无</a:t>
                      </a:r>
                      <a:r>
                        <a:rPr lang="zh-CN" altLang="en-US" sz="1200" b="0" i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zh-CN" altLang="en-US" sz="1200" b="0" i="0" dirty="0">
                        <a:effectLst/>
                      </a:endParaRPr>
                    </a:p>
                  </a:txBody>
                  <a:tcPr marL="85251" marR="85251" marT="42625" marB="4262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7237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2150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9FF44-1925-96E9-3675-B57F9E051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查看属性用例分析 </a:t>
            </a:r>
            <a:endParaRPr lang="zh-CN" altLang="en-US" b="1" dirty="0">
              <a:latin typeface="+mn-ea"/>
              <a:ea typeface="+mn-ea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AB6DCF7-0750-D701-D059-4CDB728409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090523"/>
              </p:ext>
            </p:extLst>
          </p:nvPr>
        </p:nvGraphicFramePr>
        <p:xfrm>
          <a:off x="2171848" y="1494430"/>
          <a:ext cx="7848303" cy="4804412"/>
        </p:xfrm>
        <a:graphic>
          <a:graphicData uri="http://schemas.openxmlformats.org/drawingml/2006/table">
            <a:tbl>
              <a:tblPr/>
              <a:tblGrid>
                <a:gridCol w="7848303">
                  <a:extLst>
                    <a:ext uri="{9D8B030D-6E8A-4147-A177-3AD203B41FA5}">
                      <a16:colId xmlns:a16="http://schemas.microsoft.com/office/drawing/2014/main" val="621409062"/>
                    </a:ext>
                  </a:extLst>
                </a:gridCol>
              </a:tblGrid>
              <a:tr h="251406">
                <a:tc>
                  <a:txBody>
                    <a:bodyPr/>
                    <a:lstStyle/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1" i="0">
                          <a:effectLst/>
                          <a:ea typeface="Times New Roman" panose="02020603050405020304" pitchFamily="18" charset="0"/>
                        </a:rPr>
                        <a:t>用例简介</a:t>
                      </a:r>
                      <a:r>
                        <a:rPr lang="zh-CN" altLang="en-US" sz="1200" b="0" i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zh-CN" altLang="en-US" sz="1200" b="0" i="0">
                        <a:effectLst/>
                      </a:endParaRPr>
                    </a:p>
                  </a:txBody>
                  <a:tcPr marL="85251" marR="85251" marT="42625" marB="42625">
                    <a:lnL w="9525" cap="flat" cmpd="sng" algn="ctr">
                      <a:solidFill>
                        <a:srgbClr val="60D5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D5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D5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D3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8980350"/>
                  </a:ext>
                </a:extLst>
              </a:tr>
              <a:tr h="251406">
                <a:tc>
                  <a:txBody>
                    <a:bodyPr/>
                    <a:lstStyle/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0" i="0">
                          <a:effectLst/>
                          <a:ea typeface="Times New Roman" panose="02020603050405020304" pitchFamily="18" charset="0"/>
                        </a:rPr>
                        <a:t>屏幕左侧提供当前拥有的所有属性，包括金币的数额和人物的数值</a:t>
                      </a:r>
                      <a:r>
                        <a:rPr lang="zh-CN" altLang="en-US" sz="1200" b="0" i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zh-CN" altLang="en-US" sz="1200" b="0" i="0">
                        <a:effectLst/>
                      </a:endParaRPr>
                    </a:p>
                  </a:txBody>
                  <a:tcPr marL="85251" marR="85251" marT="42625" marB="42625">
                    <a:lnL w="9525" cap="flat" cmpd="sng" algn="ctr">
                      <a:solidFill>
                        <a:srgbClr val="20D3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D3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D3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3306826"/>
                  </a:ext>
                </a:extLst>
              </a:tr>
              <a:tr h="251406">
                <a:tc>
                  <a:txBody>
                    <a:bodyPr/>
                    <a:lstStyle/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1" i="0">
                          <a:effectLst/>
                          <a:ea typeface="Times New Roman" panose="02020603050405020304" pitchFamily="18" charset="0"/>
                        </a:rPr>
                        <a:t>执行者</a:t>
                      </a:r>
                      <a:r>
                        <a:rPr lang="zh-CN" altLang="en-US" sz="1200" b="0" i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zh-CN" altLang="en-US" sz="1200" b="0" i="0">
                        <a:effectLst/>
                      </a:endParaRPr>
                    </a:p>
                  </a:txBody>
                  <a:tcPr marL="85251" marR="85251" marT="42625" marB="4262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9571379"/>
                  </a:ext>
                </a:extLst>
              </a:tr>
              <a:tr h="251406">
                <a:tc>
                  <a:txBody>
                    <a:bodyPr/>
                    <a:lstStyle/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0" i="0">
                          <a:effectLst/>
                          <a:ea typeface="Times New Roman" panose="02020603050405020304" pitchFamily="18" charset="0"/>
                        </a:rPr>
                        <a:t>玩家</a:t>
                      </a:r>
                      <a:r>
                        <a:rPr lang="zh-CN" altLang="en-US" sz="1200" b="0" i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zh-CN" altLang="en-US" sz="1200" b="0" i="0">
                        <a:effectLst/>
                      </a:endParaRPr>
                    </a:p>
                  </a:txBody>
                  <a:tcPr marL="85251" marR="85251" marT="42625" marB="4262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2084687"/>
                  </a:ext>
                </a:extLst>
              </a:tr>
              <a:tr h="251406">
                <a:tc>
                  <a:txBody>
                    <a:bodyPr/>
                    <a:lstStyle/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1" i="0">
                          <a:effectLst/>
                          <a:ea typeface="Times New Roman" panose="02020603050405020304" pitchFamily="18" charset="0"/>
                        </a:rPr>
                        <a:t>前置条件</a:t>
                      </a:r>
                      <a:r>
                        <a:rPr lang="zh-CN" altLang="en-US" sz="1200" b="0" i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zh-CN" altLang="en-US" sz="1200" b="0" i="0">
                        <a:effectLst/>
                      </a:endParaRPr>
                    </a:p>
                  </a:txBody>
                  <a:tcPr marL="85251" marR="85251" marT="42625" marB="4262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9577048"/>
                  </a:ext>
                </a:extLst>
              </a:tr>
              <a:tr h="251406">
                <a:tc>
                  <a:txBody>
                    <a:bodyPr/>
                    <a:lstStyle/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0" i="0">
                          <a:effectLst/>
                          <a:ea typeface="Times New Roman" panose="02020603050405020304" pitchFamily="18" charset="0"/>
                        </a:rPr>
                        <a:t>正式开始游戏后</a:t>
                      </a:r>
                      <a:r>
                        <a:rPr lang="zh-CN" altLang="en-US" sz="1200" b="0" i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zh-CN" altLang="en-US" sz="1200" b="0" i="0">
                        <a:effectLst/>
                      </a:endParaRPr>
                    </a:p>
                  </a:txBody>
                  <a:tcPr marL="85251" marR="85251" marT="42625" marB="4262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8051613"/>
                  </a:ext>
                </a:extLst>
              </a:tr>
              <a:tr h="251406">
                <a:tc>
                  <a:txBody>
                    <a:bodyPr/>
                    <a:lstStyle/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1" i="0" dirty="0">
                          <a:effectLst/>
                          <a:ea typeface="Times New Roman" panose="02020603050405020304" pitchFamily="18" charset="0"/>
                        </a:rPr>
                        <a:t>后置条件</a:t>
                      </a:r>
                      <a:r>
                        <a:rPr lang="zh-CN" altLang="en-US" sz="1200" b="0" i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zh-CN" altLang="en-US" sz="1200" b="0" i="0" dirty="0">
                        <a:effectLst/>
                      </a:endParaRPr>
                    </a:p>
                  </a:txBody>
                  <a:tcPr marL="85251" marR="85251" marT="42625" marB="4262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1057472"/>
                  </a:ext>
                </a:extLst>
              </a:tr>
              <a:tr h="422744">
                <a:tc>
                  <a:txBody>
                    <a:bodyPr/>
                    <a:lstStyle/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0" i="0">
                          <a:effectLst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85251" marR="85251" marT="42625" marB="4262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8214922"/>
                  </a:ext>
                </a:extLst>
              </a:tr>
              <a:tr h="251406">
                <a:tc>
                  <a:txBody>
                    <a:bodyPr/>
                    <a:lstStyle/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1" i="0">
                          <a:effectLst/>
                          <a:ea typeface="Times New Roman" panose="02020603050405020304" pitchFamily="18" charset="0"/>
                        </a:rPr>
                        <a:t>路径</a:t>
                      </a:r>
                      <a:r>
                        <a:rPr lang="zh-CN" altLang="en-US" sz="1200" b="0" i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zh-CN" altLang="en-US" sz="1200" b="0" i="0">
                        <a:effectLst/>
                      </a:endParaRPr>
                    </a:p>
                  </a:txBody>
                  <a:tcPr marL="85251" marR="85251" marT="42625" marB="4262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3339350"/>
                  </a:ext>
                </a:extLst>
              </a:tr>
              <a:tr h="1700368">
                <a:tc>
                  <a:txBody>
                    <a:bodyPr/>
                    <a:lstStyle/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1" i="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</a:rPr>
                        <a:t>基本路径</a:t>
                      </a:r>
                      <a:r>
                        <a:rPr lang="zh-CN" altLang="en-US" sz="1200" b="1" i="0">
                          <a:effectLst/>
                          <a:ea typeface="Times New Roman" panose="02020603050405020304" pitchFamily="18" charset="0"/>
                        </a:rPr>
                        <a:t> </a:t>
                      </a:r>
                    </a:p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1200" b="0" i="0">
                          <a:effectLst/>
                          <a:ea typeface="Times New Roman" panose="02020603050405020304" pitchFamily="18" charset="0"/>
                        </a:rPr>
                        <a:t> 进入游戏后左侧给出属性值</a:t>
                      </a:r>
                      <a:r>
                        <a:rPr lang="zh-CN" altLang="en-US" sz="1200" b="0" i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zh-CN" altLang="en-US" sz="1200" b="0" i="0">
                        <a:effectLst/>
                      </a:endParaRPr>
                    </a:p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lang="zh-CN" altLang="en-US" sz="1200" b="0" i="0">
                          <a:effectLst/>
                          <a:ea typeface="Times New Roman" panose="02020603050405020304" pitchFamily="18" charset="0"/>
                        </a:rPr>
                        <a:t> 获取或者失去数值后，左侧会给出对应的改变反馈</a:t>
                      </a:r>
                      <a:r>
                        <a:rPr lang="zh-CN" altLang="en-US" sz="1200" b="0" i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zh-CN" altLang="en-US" sz="1200" b="0" i="0">
                        <a:effectLst/>
                      </a:endParaRPr>
                    </a:p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0" i="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 </a:t>
                      </a:r>
                      <a:endParaRPr lang="zh-CN" altLang="en-US" sz="1200" b="0" i="0">
                        <a:effectLst/>
                      </a:endParaRPr>
                    </a:p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0" i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zh-CN" altLang="en-US" sz="1200" b="0" i="0">
                        <a:effectLst/>
                      </a:endParaRPr>
                    </a:p>
                  </a:txBody>
                  <a:tcPr marL="85251" marR="85251" marT="42625" marB="4262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9642041"/>
                  </a:ext>
                </a:extLst>
              </a:tr>
              <a:tr h="251406">
                <a:tc>
                  <a:txBody>
                    <a:bodyPr/>
                    <a:lstStyle/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1" i="0">
                          <a:effectLst/>
                          <a:ea typeface="Times New Roman" panose="02020603050405020304" pitchFamily="18" charset="0"/>
                        </a:rPr>
                        <a:t>补充说明</a:t>
                      </a:r>
                      <a:r>
                        <a:rPr lang="zh-CN" altLang="en-US" sz="1200" b="0" i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zh-CN" altLang="en-US" sz="1200" b="0" i="0">
                        <a:effectLst/>
                      </a:endParaRPr>
                    </a:p>
                  </a:txBody>
                  <a:tcPr marL="85251" marR="85251" marT="42625" marB="4262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9853248"/>
                  </a:ext>
                </a:extLst>
              </a:tr>
              <a:tr h="251406">
                <a:tc>
                  <a:txBody>
                    <a:bodyPr/>
                    <a:lstStyle/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0" i="0" dirty="0">
                          <a:effectLst/>
                          <a:ea typeface="Times New Roman" panose="02020603050405020304" pitchFamily="18" charset="0"/>
                        </a:rPr>
                        <a:t>击败每层的</a:t>
                      </a:r>
                      <a:r>
                        <a:rPr lang="en-US" altLang="zh-CN" sz="1200" b="0" i="0" dirty="0">
                          <a:effectLst/>
                          <a:ea typeface="Times New Roman" panose="02020603050405020304" pitchFamily="18" charset="0"/>
                        </a:rPr>
                        <a:t>BOSS</a:t>
                      </a:r>
                      <a:r>
                        <a:rPr lang="zh-CN" altLang="en-US" sz="1200" b="0" i="0" dirty="0">
                          <a:effectLst/>
                          <a:ea typeface="Times New Roman" panose="02020603050405020304" pitchFamily="18" charset="0"/>
                        </a:rPr>
                        <a:t>后，从三种属性中选择一种加成</a:t>
                      </a:r>
                      <a:r>
                        <a:rPr lang="zh-CN" altLang="en-US" sz="1200" b="0" i="0" dirty="0">
                          <a:effectLst/>
                          <a:ea typeface="SimSun" panose="02010600030101010101" pitchFamily="2" charset="-122"/>
                        </a:rPr>
                        <a:t>，</a:t>
                      </a:r>
                      <a:r>
                        <a:rPr lang="zh-CN" altLang="en-US" sz="1200" b="0" i="0" dirty="0">
                          <a:effectLst/>
                          <a:ea typeface="Times New Roman" panose="02020603050405020304" pitchFamily="18" charset="0"/>
                        </a:rPr>
                        <a:t>选择页面的介绍都为详细描述</a:t>
                      </a:r>
                      <a:r>
                        <a:rPr lang="zh-CN" altLang="en-US" sz="1200" b="0" i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zh-CN" altLang="en-US" sz="1200" b="0" i="0" dirty="0">
                        <a:effectLst/>
                      </a:endParaRPr>
                    </a:p>
                  </a:txBody>
                  <a:tcPr marL="85251" marR="85251" marT="42625" marB="4262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8377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906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9FF44-1925-96E9-3675-B57F9E051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玩家攻击用例分析 </a:t>
            </a:r>
            <a:endParaRPr lang="zh-CN" altLang="en-US" b="1" dirty="0">
              <a:latin typeface="+mn-ea"/>
              <a:ea typeface="+mn-ea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55C393B-7DFE-A9AA-64CA-36A5C44CEA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79008"/>
              </p:ext>
            </p:extLst>
          </p:nvPr>
        </p:nvGraphicFramePr>
        <p:xfrm>
          <a:off x="2085975" y="1690688"/>
          <a:ext cx="8020050" cy="4896643"/>
        </p:xfrm>
        <a:graphic>
          <a:graphicData uri="http://schemas.openxmlformats.org/drawingml/2006/table">
            <a:tbl>
              <a:tblPr/>
              <a:tblGrid>
                <a:gridCol w="8020050">
                  <a:extLst>
                    <a:ext uri="{9D8B030D-6E8A-4147-A177-3AD203B41FA5}">
                      <a16:colId xmlns:a16="http://schemas.microsoft.com/office/drawing/2014/main" val="639496871"/>
                    </a:ext>
                  </a:extLst>
                </a:gridCol>
              </a:tblGrid>
              <a:tr h="260985">
                <a:tc>
                  <a:txBody>
                    <a:bodyPr/>
                    <a:lstStyle/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b="1" i="0">
                          <a:effectLst/>
                          <a:ea typeface="Times New Roman" panose="02020603050405020304" pitchFamily="18" charset="0"/>
                        </a:rPr>
                        <a:t>用例简介</a:t>
                      </a:r>
                      <a:r>
                        <a:rPr lang="zh-CN" altLang="en-US" sz="1400" b="0" i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zh-CN" altLang="en-US" sz="14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95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95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95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96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461601"/>
                  </a:ext>
                </a:extLst>
              </a:tr>
              <a:tr h="260985">
                <a:tc>
                  <a:txBody>
                    <a:bodyPr/>
                    <a:lstStyle/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b="0" i="0" dirty="0">
                          <a:effectLst/>
                          <a:ea typeface="Times New Roman" panose="02020603050405020304" pitchFamily="18" charset="0"/>
                        </a:rPr>
                        <a:t>系统协助玩家自动攻击，玩家操控方向键和道具的使用</a:t>
                      </a:r>
                      <a:r>
                        <a:rPr lang="zh-CN" altLang="en-US" sz="1400" b="0" i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zh-CN" altLang="en-US" sz="1400" b="0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96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96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96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9501312"/>
                  </a:ext>
                </a:extLst>
              </a:tr>
              <a:tr h="260985">
                <a:tc>
                  <a:txBody>
                    <a:bodyPr/>
                    <a:lstStyle/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b="1" i="0">
                          <a:effectLst/>
                          <a:ea typeface="Times New Roman" panose="02020603050405020304" pitchFamily="18" charset="0"/>
                        </a:rPr>
                        <a:t>执行者</a:t>
                      </a:r>
                      <a:r>
                        <a:rPr lang="zh-CN" altLang="en-US" sz="1400" b="0" i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zh-CN" altLang="en-US" sz="14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9403048"/>
                  </a:ext>
                </a:extLst>
              </a:tr>
              <a:tr h="260985">
                <a:tc>
                  <a:txBody>
                    <a:bodyPr/>
                    <a:lstStyle/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b="0" i="0">
                          <a:effectLst/>
                          <a:ea typeface="Times New Roman" panose="02020603050405020304" pitchFamily="18" charset="0"/>
                        </a:rPr>
                        <a:t>玩家</a:t>
                      </a:r>
                      <a:r>
                        <a:rPr lang="zh-CN" altLang="en-US" sz="1400" b="0" i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zh-CN" altLang="en-US" sz="14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0415286"/>
                  </a:ext>
                </a:extLst>
              </a:tr>
              <a:tr h="260985">
                <a:tc>
                  <a:txBody>
                    <a:bodyPr/>
                    <a:lstStyle/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b="1" i="0">
                          <a:effectLst/>
                          <a:ea typeface="Times New Roman" panose="02020603050405020304" pitchFamily="18" charset="0"/>
                        </a:rPr>
                        <a:t>前置条件</a:t>
                      </a:r>
                      <a:r>
                        <a:rPr lang="zh-CN" altLang="en-US" sz="1400" b="0" i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zh-CN" altLang="en-US" sz="14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3908624"/>
                  </a:ext>
                </a:extLst>
              </a:tr>
              <a:tr h="260985">
                <a:tc>
                  <a:txBody>
                    <a:bodyPr/>
                    <a:lstStyle/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b="0" i="0">
                          <a:effectLst/>
                          <a:ea typeface="Times New Roman" panose="02020603050405020304" pitchFamily="18" charset="0"/>
                        </a:rPr>
                        <a:t>玩家拥有一定的攻击属性值</a:t>
                      </a:r>
                      <a:r>
                        <a:rPr lang="zh-CN" altLang="en-US" sz="1400" b="0" i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zh-CN" altLang="en-US" sz="14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2416303"/>
                  </a:ext>
                </a:extLst>
              </a:tr>
              <a:tr h="260985">
                <a:tc>
                  <a:txBody>
                    <a:bodyPr/>
                    <a:lstStyle/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b="1" i="0">
                          <a:effectLst/>
                          <a:ea typeface="Times New Roman" panose="02020603050405020304" pitchFamily="18" charset="0"/>
                        </a:rPr>
                        <a:t>后置条件</a:t>
                      </a:r>
                      <a:r>
                        <a:rPr lang="zh-CN" altLang="en-US" sz="1400" b="0" i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zh-CN" altLang="en-US" sz="14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3026698"/>
                  </a:ext>
                </a:extLst>
              </a:tr>
              <a:tr h="365774">
                <a:tc>
                  <a:txBody>
                    <a:bodyPr/>
                    <a:lstStyle/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b="0" i="0">
                          <a:effectLst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5208717"/>
                  </a:ext>
                </a:extLst>
              </a:tr>
              <a:tr h="260985">
                <a:tc>
                  <a:txBody>
                    <a:bodyPr/>
                    <a:lstStyle/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b="1" i="0">
                          <a:effectLst/>
                          <a:ea typeface="Times New Roman" panose="02020603050405020304" pitchFamily="18" charset="0"/>
                        </a:rPr>
                        <a:t>路径</a:t>
                      </a:r>
                      <a:r>
                        <a:rPr lang="zh-CN" altLang="en-US" sz="1400" b="0" i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zh-CN" altLang="en-US" sz="14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2738175"/>
                  </a:ext>
                </a:extLst>
              </a:tr>
              <a:tr h="1482869">
                <a:tc>
                  <a:txBody>
                    <a:bodyPr/>
                    <a:lstStyle/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b="1" i="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</a:rPr>
                        <a:t>基本路径</a:t>
                      </a:r>
                      <a:r>
                        <a:rPr lang="zh-CN" altLang="en-US" sz="1400" b="1" i="0">
                          <a:effectLst/>
                          <a:ea typeface="Times New Roman" panose="02020603050405020304" pitchFamily="18" charset="0"/>
                        </a:rPr>
                        <a:t> </a:t>
                      </a:r>
                    </a:p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1400" b="0" i="0">
                          <a:effectLst/>
                          <a:ea typeface="SimSun" panose="02010600030101010101" pitchFamily="2" charset="-122"/>
                        </a:rPr>
                        <a:t> </a:t>
                      </a:r>
                      <a:r>
                        <a:rPr lang="zh-CN" altLang="en-US" sz="1400" b="0" i="0">
                          <a:effectLst/>
                          <a:ea typeface="Times New Roman" panose="02020603050405020304" pitchFamily="18" charset="0"/>
                        </a:rPr>
                        <a:t>玩家自动向前行走，玩家通过左右方向键盘选择攻击的目标</a:t>
                      </a:r>
                      <a:r>
                        <a:rPr lang="zh-CN" altLang="en-US" sz="1400" b="0" i="0">
                          <a:effectLst/>
                          <a:ea typeface="SimSun" panose="02010600030101010101" pitchFamily="2" charset="-122"/>
                        </a:rPr>
                        <a:t>，</a:t>
                      </a:r>
                      <a:r>
                        <a:rPr lang="zh-CN" altLang="en-US" sz="1400" b="0" i="0">
                          <a:effectLst/>
                          <a:ea typeface="Times New Roman" panose="02020603050405020304" pitchFamily="18" charset="0"/>
                        </a:rPr>
                        <a:t>系统会根据玩家当前的数值进行自动攻击</a:t>
                      </a:r>
                      <a:r>
                        <a:rPr lang="zh-CN" altLang="en-US" sz="1400" b="0" i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zh-CN" altLang="en-US" sz="1400" b="0" i="0">
                        <a:effectLst/>
                      </a:endParaRPr>
                    </a:p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0" i="0">
                          <a:effectLst/>
                          <a:latin typeface="SimSun" panose="02010600030101010101" pitchFamily="2" charset="-122"/>
                        </a:rPr>
                        <a:t>2 </a:t>
                      </a:r>
                      <a:r>
                        <a:rPr lang="zh-CN" altLang="en-US" sz="1400" b="0" i="0">
                          <a:effectLst/>
                          <a:ea typeface="Times New Roman" panose="02020603050405020304" pitchFamily="18" charset="0"/>
                        </a:rPr>
                        <a:t>怪物受到伤害时，头上的血量数值会不断减少</a:t>
                      </a:r>
                      <a:r>
                        <a:rPr lang="zh-CN" altLang="en-US" sz="1400" b="0" i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zh-CN" altLang="en-US" sz="1400" b="0" i="0">
                        <a:effectLst/>
                      </a:endParaRPr>
                    </a:p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0" i="0">
                          <a:effectLst/>
                          <a:latin typeface="SimSun" panose="02010600030101010101" pitchFamily="2" charset="-122"/>
                        </a:rPr>
                        <a:t>3 </a:t>
                      </a:r>
                      <a:r>
                        <a:rPr lang="zh-CN" altLang="en-US" sz="1400" b="0" i="0">
                          <a:effectLst/>
                          <a:latin typeface="SimSun" panose="02010600030101010101" pitchFamily="2" charset="-122"/>
                        </a:rPr>
                        <a:t>击败怪物获得属性加成或者道具</a:t>
                      </a:r>
                      <a:r>
                        <a:rPr lang="zh-CN" altLang="en-US" sz="1400" b="0" i="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 </a:t>
                      </a:r>
                      <a:endParaRPr lang="zh-CN" altLang="en-US" sz="1400" b="0" i="0">
                        <a:effectLst/>
                      </a:endParaRPr>
                    </a:p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b="0" i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zh-CN" altLang="en-US" sz="14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182865"/>
                  </a:ext>
                </a:extLst>
              </a:tr>
              <a:tr h="260985">
                <a:tc>
                  <a:txBody>
                    <a:bodyPr/>
                    <a:lstStyle/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b="1" i="0">
                          <a:effectLst/>
                          <a:ea typeface="Times New Roman" panose="02020603050405020304" pitchFamily="18" charset="0"/>
                        </a:rPr>
                        <a:t>补充说明</a:t>
                      </a:r>
                      <a:r>
                        <a:rPr lang="zh-CN" altLang="en-US" sz="1400" b="0" i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zh-CN" altLang="en-US" sz="14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9189396"/>
                  </a:ext>
                </a:extLst>
              </a:tr>
              <a:tr h="260985">
                <a:tc>
                  <a:txBody>
                    <a:bodyPr/>
                    <a:lstStyle/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b="1" i="0" dirty="0">
                          <a:effectLst/>
                          <a:ea typeface="Times New Roman" panose="02020603050405020304" pitchFamily="18" charset="0"/>
                        </a:rPr>
                        <a:t>若是玩家未能在接触到怪物前击败怪物，则损失一定的血量。</a:t>
                      </a:r>
                      <a:r>
                        <a:rPr lang="zh-CN" altLang="en-US" sz="1400" b="0" i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zh-CN" altLang="en-US" sz="1400" b="0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0197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9898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9FF44-1925-96E9-3675-B57F9E051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道具使用用例分析 </a:t>
            </a:r>
            <a:endParaRPr lang="zh-CN" altLang="en-US" b="1" dirty="0">
              <a:latin typeface="+mn-ea"/>
              <a:ea typeface="+mn-ea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283F6B4-97FF-69C8-F7C6-825B84C968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673034"/>
              </p:ext>
            </p:extLst>
          </p:nvPr>
        </p:nvGraphicFramePr>
        <p:xfrm>
          <a:off x="2189328" y="1737906"/>
          <a:ext cx="7813343" cy="5120094"/>
        </p:xfrm>
        <a:graphic>
          <a:graphicData uri="http://schemas.openxmlformats.org/drawingml/2006/table">
            <a:tbl>
              <a:tblPr/>
              <a:tblGrid>
                <a:gridCol w="7813343">
                  <a:extLst>
                    <a:ext uri="{9D8B030D-6E8A-4147-A177-3AD203B41FA5}">
                      <a16:colId xmlns:a16="http://schemas.microsoft.com/office/drawing/2014/main" val="4026216116"/>
                    </a:ext>
                  </a:extLst>
                </a:gridCol>
              </a:tblGrid>
              <a:tr h="242353">
                <a:tc>
                  <a:txBody>
                    <a:bodyPr/>
                    <a:lstStyle/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b="1" i="0">
                          <a:effectLst/>
                          <a:latin typeface="+mn-ea"/>
                          <a:ea typeface="+mn-ea"/>
                        </a:rPr>
                        <a:t>用例简介</a:t>
                      </a:r>
                      <a:r>
                        <a:rPr lang="zh-CN" altLang="en-US" sz="1400" b="0" i="0">
                          <a:effectLst/>
                          <a:latin typeface="+mn-ea"/>
                          <a:ea typeface="+mn-ea"/>
                        </a:rPr>
                        <a:t> </a:t>
                      </a:r>
                    </a:p>
                  </a:txBody>
                  <a:tcPr marL="88128" marR="88128" marT="44064" marB="44064">
                    <a:lnL w="9525" cap="flat" cmpd="sng" algn="ctr">
                      <a:solidFill>
                        <a:srgbClr val="60B0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B0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B0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AA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9014054"/>
                  </a:ext>
                </a:extLst>
              </a:tr>
              <a:tr h="242353">
                <a:tc>
                  <a:txBody>
                    <a:bodyPr/>
                    <a:lstStyle/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b="0" i="0" dirty="0">
                          <a:effectLst/>
                          <a:latin typeface="+mn-ea"/>
                          <a:ea typeface="+mn-ea"/>
                        </a:rPr>
                        <a:t>玩家使用道具协助 </a:t>
                      </a:r>
                    </a:p>
                  </a:txBody>
                  <a:tcPr marL="88128" marR="88128" marT="44064" marB="44064">
                    <a:lnL w="9525" cap="flat" cmpd="sng" algn="ctr">
                      <a:solidFill>
                        <a:srgbClr val="40AA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AA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AA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6523692"/>
                  </a:ext>
                </a:extLst>
              </a:tr>
              <a:tr h="242353">
                <a:tc>
                  <a:txBody>
                    <a:bodyPr/>
                    <a:lstStyle/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b="1" i="0">
                          <a:effectLst/>
                          <a:latin typeface="+mn-ea"/>
                          <a:ea typeface="+mn-ea"/>
                        </a:rPr>
                        <a:t>执行者</a:t>
                      </a:r>
                      <a:r>
                        <a:rPr lang="zh-CN" altLang="en-US" sz="1400" b="0" i="0">
                          <a:effectLst/>
                          <a:latin typeface="+mn-ea"/>
                          <a:ea typeface="+mn-ea"/>
                        </a:rPr>
                        <a:t> </a:t>
                      </a:r>
                    </a:p>
                  </a:txBody>
                  <a:tcPr marL="88128" marR="88128" marT="44064" marB="44064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5816595"/>
                  </a:ext>
                </a:extLst>
              </a:tr>
              <a:tr h="242353">
                <a:tc>
                  <a:txBody>
                    <a:bodyPr/>
                    <a:lstStyle/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b="0" i="0">
                          <a:effectLst/>
                          <a:latin typeface="+mn-ea"/>
                          <a:ea typeface="+mn-ea"/>
                        </a:rPr>
                        <a:t>玩家 </a:t>
                      </a:r>
                    </a:p>
                  </a:txBody>
                  <a:tcPr marL="88128" marR="88128" marT="44064" marB="44064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4455617"/>
                  </a:ext>
                </a:extLst>
              </a:tr>
              <a:tr h="242353">
                <a:tc>
                  <a:txBody>
                    <a:bodyPr/>
                    <a:lstStyle/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b="1" i="0" dirty="0">
                          <a:effectLst/>
                          <a:latin typeface="+mn-ea"/>
                          <a:ea typeface="+mn-ea"/>
                        </a:rPr>
                        <a:t>前置条件</a:t>
                      </a:r>
                      <a:r>
                        <a:rPr lang="zh-CN" altLang="en-US" sz="1400" b="0" i="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</a:p>
                  </a:txBody>
                  <a:tcPr marL="88128" marR="88128" marT="44064" marB="44064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8659102"/>
                  </a:ext>
                </a:extLst>
              </a:tr>
              <a:tr h="242353">
                <a:tc>
                  <a:txBody>
                    <a:bodyPr/>
                    <a:lstStyle/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b="0" i="0">
                          <a:effectLst/>
                          <a:latin typeface="+mn-ea"/>
                          <a:ea typeface="+mn-ea"/>
                        </a:rPr>
                        <a:t>使用道具需要拥有道具 </a:t>
                      </a:r>
                    </a:p>
                  </a:txBody>
                  <a:tcPr marL="88128" marR="88128" marT="44064" marB="44064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9673165"/>
                  </a:ext>
                </a:extLst>
              </a:tr>
              <a:tr h="242353">
                <a:tc>
                  <a:txBody>
                    <a:bodyPr/>
                    <a:lstStyle/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b="1" i="0">
                          <a:effectLst/>
                          <a:latin typeface="+mn-ea"/>
                          <a:ea typeface="+mn-ea"/>
                        </a:rPr>
                        <a:t>后置条件</a:t>
                      </a:r>
                      <a:r>
                        <a:rPr lang="zh-CN" altLang="en-US" sz="1400" b="0" i="0">
                          <a:effectLst/>
                          <a:latin typeface="+mn-ea"/>
                          <a:ea typeface="+mn-ea"/>
                        </a:rPr>
                        <a:t> </a:t>
                      </a:r>
                    </a:p>
                  </a:txBody>
                  <a:tcPr marL="88128" marR="88128" marT="44064" marB="44064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587166"/>
                  </a:ext>
                </a:extLst>
              </a:tr>
              <a:tr h="396578">
                <a:tc>
                  <a:txBody>
                    <a:bodyPr/>
                    <a:lstStyle/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b="0" i="0">
                          <a:effectLst/>
                          <a:latin typeface="+mn-ea"/>
                          <a:ea typeface="+mn-ea"/>
                        </a:rPr>
                        <a:t>无 </a:t>
                      </a:r>
                    </a:p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b="0" i="0">
                          <a:effectLst/>
                          <a:latin typeface="+mn-ea"/>
                          <a:ea typeface="+mn-ea"/>
                        </a:rPr>
                        <a:t> </a:t>
                      </a:r>
                    </a:p>
                  </a:txBody>
                  <a:tcPr marL="88128" marR="88128" marT="44064" marB="44064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2847576"/>
                  </a:ext>
                </a:extLst>
              </a:tr>
              <a:tr h="242353">
                <a:tc>
                  <a:txBody>
                    <a:bodyPr/>
                    <a:lstStyle/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b="1" i="0">
                          <a:effectLst/>
                          <a:latin typeface="+mn-ea"/>
                          <a:ea typeface="+mn-ea"/>
                        </a:rPr>
                        <a:t>路径</a:t>
                      </a:r>
                      <a:r>
                        <a:rPr lang="zh-CN" altLang="en-US" sz="1400" b="0" i="0">
                          <a:effectLst/>
                          <a:latin typeface="+mn-ea"/>
                          <a:ea typeface="+mn-ea"/>
                        </a:rPr>
                        <a:t> </a:t>
                      </a:r>
                    </a:p>
                  </a:txBody>
                  <a:tcPr marL="88128" marR="88128" marT="44064" marB="44064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591871"/>
                  </a:ext>
                </a:extLst>
              </a:tr>
              <a:tr h="1377006">
                <a:tc>
                  <a:txBody>
                    <a:bodyPr/>
                    <a:lstStyle/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b="1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基本路径</a:t>
                      </a:r>
                      <a:r>
                        <a:rPr lang="zh-CN" altLang="en-US" sz="1400" b="1" i="0">
                          <a:effectLst/>
                          <a:latin typeface="+mn-ea"/>
                          <a:ea typeface="+mn-ea"/>
                        </a:rPr>
                        <a:t> </a:t>
                      </a:r>
                    </a:p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0" i="0">
                          <a:effectLst/>
                          <a:latin typeface="+mn-ea"/>
                          <a:ea typeface="+mn-ea"/>
                        </a:rPr>
                        <a:t>1 </a:t>
                      </a:r>
                      <a:r>
                        <a:rPr lang="zh-CN" altLang="en-US" sz="1400" b="0" i="0">
                          <a:effectLst/>
                          <a:latin typeface="+mn-ea"/>
                          <a:ea typeface="+mn-ea"/>
                        </a:rPr>
                        <a:t>击败怪物获得的道具会在下方道具栏展示 </a:t>
                      </a:r>
                    </a:p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0" i="0">
                          <a:effectLst/>
                          <a:latin typeface="+mn-ea"/>
                          <a:ea typeface="+mn-ea"/>
                        </a:rPr>
                        <a:t>2 </a:t>
                      </a:r>
                      <a:r>
                        <a:rPr lang="zh-CN" altLang="en-US" sz="1400" b="0" i="0">
                          <a:effectLst/>
                          <a:latin typeface="+mn-ea"/>
                          <a:ea typeface="+mn-ea"/>
                        </a:rPr>
                        <a:t>点击道具获得描述上相对应的能力或者加成 </a:t>
                      </a:r>
                    </a:p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b="0" i="0">
                          <a:effectLst/>
                          <a:latin typeface="+mn-ea"/>
                          <a:ea typeface="+mn-ea"/>
                        </a:rPr>
                        <a:t> </a:t>
                      </a:r>
                    </a:p>
                  </a:txBody>
                  <a:tcPr marL="88128" marR="88128" marT="44064" marB="44064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028572"/>
                  </a:ext>
                </a:extLst>
              </a:tr>
              <a:tr h="242353">
                <a:tc>
                  <a:txBody>
                    <a:bodyPr/>
                    <a:lstStyle/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b="1" i="0">
                          <a:effectLst/>
                          <a:latin typeface="+mn-ea"/>
                          <a:ea typeface="+mn-ea"/>
                        </a:rPr>
                        <a:t>补充说明</a:t>
                      </a:r>
                      <a:r>
                        <a:rPr lang="zh-CN" altLang="en-US" sz="1400" b="0" i="0">
                          <a:effectLst/>
                          <a:latin typeface="+mn-ea"/>
                          <a:ea typeface="+mn-ea"/>
                        </a:rPr>
                        <a:t> </a:t>
                      </a:r>
                    </a:p>
                  </a:txBody>
                  <a:tcPr marL="88128" marR="88128" marT="44064" marB="44064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7323959"/>
                  </a:ext>
                </a:extLst>
              </a:tr>
              <a:tr h="396578">
                <a:tc>
                  <a:txBody>
                    <a:bodyPr/>
                    <a:lstStyle/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b="1" i="0" dirty="0">
                          <a:effectLst/>
                          <a:latin typeface="+mn-ea"/>
                          <a:ea typeface="+mn-ea"/>
                        </a:rPr>
                        <a:t>鼠标移动到道具上时，道具上方会有简化的描述提示框，鼠标移开后会提示框消除</a:t>
                      </a:r>
                      <a:r>
                        <a:rPr lang="zh-CN" altLang="en-US" sz="1400" b="0" i="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</a:p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b="0" i="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</a:p>
                  </a:txBody>
                  <a:tcPr marL="88128" marR="88128" marT="44064" marB="44064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2454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1141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9FF44-1925-96E9-3675-B57F9E051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回血用例分析 </a:t>
            </a:r>
            <a:endParaRPr lang="zh-CN" altLang="en-US" b="1" dirty="0">
              <a:latin typeface="+mn-ea"/>
              <a:ea typeface="+mn-ea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A1A72E6F-6DD6-76A6-CADF-6F5A21BD3B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787469"/>
              </p:ext>
            </p:extLst>
          </p:nvPr>
        </p:nvGraphicFramePr>
        <p:xfrm>
          <a:off x="2738651" y="1825625"/>
          <a:ext cx="6714698" cy="4608695"/>
        </p:xfrm>
        <a:graphic>
          <a:graphicData uri="http://schemas.openxmlformats.org/drawingml/2006/table">
            <a:tbl>
              <a:tblPr/>
              <a:tblGrid>
                <a:gridCol w="6714698">
                  <a:extLst>
                    <a:ext uri="{9D8B030D-6E8A-4147-A177-3AD203B41FA5}">
                      <a16:colId xmlns:a16="http://schemas.microsoft.com/office/drawing/2014/main" val="181386560"/>
                    </a:ext>
                  </a:extLst>
                </a:gridCol>
              </a:tblGrid>
              <a:tr h="226668">
                <a:tc>
                  <a:txBody>
                    <a:bodyPr/>
                    <a:lstStyle/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 b="1" i="0">
                          <a:effectLst/>
                          <a:latin typeface="+mn-ea"/>
                          <a:ea typeface="+mn-ea"/>
                        </a:rPr>
                        <a:t>用例简介</a:t>
                      </a:r>
                      <a:r>
                        <a:rPr lang="zh-CN" altLang="en-US" sz="1100" b="0" i="0">
                          <a:effectLst/>
                          <a:latin typeface="+mn-ea"/>
                          <a:ea typeface="+mn-ea"/>
                        </a:rPr>
                        <a:t> </a:t>
                      </a:r>
                    </a:p>
                  </a:txBody>
                  <a:tcPr marL="82425" marR="82425" marT="41212" marB="41212">
                    <a:lnL w="9525" cap="flat" cmpd="sng" algn="ctr">
                      <a:solidFill>
                        <a:srgbClr val="B098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98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98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129952"/>
                  </a:ext>
                </a:extLst>
              </a:tr>
              <a:tr h="226668">
                <a:tc>
                  <a:txBody>
                    <a:bodyPr/>
                    <a:lstStyle/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 b="0" i="0" dirty="0">
                          <a:effectLst/>
                          <a:latin typeface="+mn-ea"/>
                          <a:ea typeface="+mn-ea"/>
                        </a:rPr>
                        <a:t>玩家通过道具和增益效果回复血量 </a:t>
                      </a:r>
                    </a:p>
                  </a:txBody>
                  <a:tcPr marL="82425" marR="82425" marT="41212" marB="41212">
                    <a:lnL w="9525" cap="flat" cmpd="sng" algn="ctr">
                      <a:solidFill>
                        <a:srgbClr val="B0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1927451"/>
                  </a:ext>
                </a:extLst>
              </a:tr>
              <a:tr h="226668">
                <a:tc>
                  <a:txBody>
                    <a:bodyPr/>
                    <a:lstStyle/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 b="1" i="0">
                          <a:effectLst/>
                          <a:latin typeface="+mn-ea"/>
                          <a:ea typeface="+mn-ea"/>
                        </a:rPr>
                        <a:t>执行者</a:t>
                      </a:r>
                      <a:r>
                        <a:rPr lang="zh-CN" altLang="en-US" sz="1100" b="0" i="0">
                          <a:effectLst/>
                          <a:latin typeface="+mn-ea"/>
                          <a:ea typeface="+mn-ea"/>
                        </a:rPr>
                        <a:t> </a:t>
                      </a:r>
                    </a:p>
                  </a:txBody>
                  <a:tcPr marL="82425" marR="82425" marT="41212" marB="41212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2928179"/>
                  </a:ext>
                </a:extLst>
              </a:tr>
              <a:tr h="226668">
                <a:tc>
                  <a:txBody>
                    <a:bodyPr/>
                    <a:lstStyle/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 b="0" i="0">
                          <a:effectLst/>
                          <a:latin typeface="+mn-ea"/>
                          <a:ea typeface="+mn-ea"/>
                        </a:rPr>
                        <a:t>玩家 </a:t>
                      </a:r>
                    </a:p>
                  </a:txBody>
                  <a:tcPr marL="82425" marR="82425" marT="41212" marB="41212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0292404"/>
                  </a:ext>
                </a:extLst>
              </a:tr>
              <a:tr h="226668">
                <a:tc>
                  <a:txBody>
                    <a:bodyPr/>
                    <a:lstStyle/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 b="1" i="0">
                          <a:effectLst/>
                          <a:latin typeface="+mn-ea"/>
                          <a:ea typeface="+mn-ea"/>
                        </a:rPr>
                        <a:t>前置条件</a:t>
                      </a:r>
                      <a:r>
                        <a:rPr lang="zh-CN" altLang="en-US" sz="1100" b="0" i="0">
                          <a:effectLst/>
                          <a:latin typeface="+mn-ea"/>
                          <a:ea typeface="+mn-ea"/>
                        </a:rPr>
                        <a:t> </a:t>
                      </a:r>
                    </a:p>
                  </a:txBody>
                  <a:tcPr marL="82425" marR="82425" marT="41212" marB="41212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9721210"/>
                  </a:ext>
                </a:extLst>
              </a:tr>
              <a:tr h="226668">
                <a:tc>
                  <a:txBody>
                    <a:bodyPr/>
                    <a:lstStyle/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 b="0" i="0">
                          <a:effectLst/>
                          <a:latin typeface="+mn-ea"/>
                          <a:ea typeface="+mn-ea"/>
                        </a:rPr>
                        <a:t>玩家生命值大于</a:t>
                      </a:r>
                      <a:r>
                        <a:rPr lang="en-US" altLang="zh-CN" sz="1100" b="0" i="0">
                          <a:effectLst/>
                          <a:latin typeface="+mn-ea"/>
                          <a:ea typeface="+mn-ea"/>
                        </a:rPr>
                        <a:t>0</a:t>
                      </a:r>
                      <a:r>
                        <a:rPr lang="zh-CN" altLang="en-US" sz="1100" b="0" i="0">
                          <a:effectLst/>
                          <a:latin typeface="+mn-ea"/>
                          <a:ea typeface="+mn-ea"/>
                        </a:rPr>
                        <a:t>低于</a:t>
                      </a:r>
                      <a:r>
                        <a:rPr lang="en-US" altLang="zh-CN" sz="1100" b="0" i="0">
                          <a:effectLst/>
                          <a:latin typeface="+mn-ea"/>
                          <a:ea typeface="+mn-ea"/>
                        </a:rPr>
                        <a:t>100</a:t>
                      </a:r>
                      <a:r>
                        <a:rPr lang="zh-CN" altLang="en-US" sz="1100" b="0" i="0">
                          <a:effectLst/>
                          <a:latin typeface="+mn-ea"/>
                          <a:ea typeface="+mn-ea"/>
                        </a:rPr>
                        <a:t> </a:t>
                      </a:r>
                    </a:p>
                  </a:txBody>
                  <a:tcPr marL="82425" marR="82425" marT="41212" marB="41212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4175789"/>
                  </a:ext>
                </a:extLst>
              </a:tr>
              <a:tr h="226668">
                <a:tc>
                  <a:txBody>
                    <a:bodyPr/>
                    <a:lstStyle/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 b="1" i="0">
                          <a:effectLst/>
                          <a:latin typeface="+mn-ea"/>
                          <a:ea typeface="+mn-ea"/>
                        </a:rPr>
                        <a:t>后置条件</a:t>
                      </a:r>
                      <a:r>
                        <a:rPr lang="zh-CN" altLang="en-US" sz="1100" b="0" i="0">
                          <a:effectLst/>
                          <a:latin typeface="+mn-ea"/>
                          <a:ea typeface="+mn-ea"/>
                        </a:rPr>
                        <a:t> </a:t>
                      </a:r>
                    </a:p>
                  </a:txBody>
                  <a:tcPr marL="82425" marR="82425" marT="41212" marB="41212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4677612"/>
                  </a:ext>
                </a:extLst>
              </a:tr>
              <a:tr h="386366">
                <a:tc>
                  <a:txBody>
                    <a:bodyPr/>
                    <a:lstStyle/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 b="0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无</a:t>
                      </a:r>
                      <a:r>
                        <a:rPr lang="zh-CN" altLang="en-US" sz="1100" b="0" i="0">
                          <a:effectLst/>
                          <a:latin typeface="+mn-ea"/>
                          <a:ea typeface="+mn-ea"/>
                        </a:rPr>
                        <a:t> </a:t>
                      </a:r>
                    </a:p>
                  </a:txBody>
                  <a:tcPr marL="82425" marR="82425" marT="41212" marB="41212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2863275"/>
                  </a:ext>
                </a:extLst>
              </a:tr>
              <a:tr h="226668">
                <a:tc>
                  <a:txBody>
                    <a:bodyPr/>
                    <a:lstStyle/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 b="1" i="0">
                          <a:effectLst/>
                          <a:latin typeface="+mn-ea"/>
                          <a:ea typeface="+mn-ea"/>
                        </a:rPr>
                        <a:t>路径</a:t>
                      </a:r>
                      <a:r>
                        <a:rPr lang="zh-CN" altLang="en-US" sz="1100" b="0" i="0">
                          <a:effectLst/>
                          <a:latin typeface="+mn-ea"/>
                          <a:ea typeface="+mn-ea"/>
                        </a:rPr>
                        <a:t> </a:t>
                      </a:r>
                    </a:p>
                  </a:txBody>
                  <a:tcPr marL="82425" marR="82425" marT="41212" marB="41212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8587638"/>
                  </a:ext>
                </a:extLst>
              </a:tr>
              <a:tr h="1554049">
                <a:tc>
                  <a:txBody>
                    <a:bodyPr/>
                    <a:lstStyle/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 b="1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基本路径</a:t>
                      </a:r>
                      <a:r>
                        <a:rPr lang="zh-CN" altLang="en-US" sz="1100" b="1" i="0">
                          <a:effectLst/>
                          <a:latin typeface="+mn-ea"/>
                          <a:ea typeface="+mn-ea"/>
                        </a:rPr>
                        <a:t> </a:t>
                      </a:r>
                    </a:p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100" b="0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100" b="0" i="0">
                          <a:effectLst/>
                          <a:latin typeface="+mn-ea"/>
                          <a:ea typeface="+mn-ea"/>
                        </a:rPr>
                        <a:t> 玩家使用道具回复血量 </a:t>
                      </a:r>
                    </a:p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100" b="0" i="0">
                          <a:effectLst/>
                          <a:latin typeface="+mn-ea"/>
                          <a:ea typeface="+mn-ea"/>
                        </a:rPr>
                        <a:t>2 </a:t>
                      </a:r>
                      <a:r>
                        <a:rPr lang="zh-CN" altLang="en-US" sz="1100" b="0" i="0">
                          <a:effectLst/>
                          <a:latin typeface="+mn-ea"/>
                          <a:ea typeface="+mn-ea"/>
                        </a:rPr>
                        <a:t>获得对应血量上的加成会按百分比回复血量 </a:t>
                      </a:r>
                    </a:p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 b="0" i="0">
                          <a:effectLst/>
                          <a:latin typeface="+mn-ea"/>
                          <a:ea typeface="+mn-ea"/>
                        </a:rPr>
                        <a:t> </a:t>
                      </a:r>
                    </a:p>
                  </a:txBody>
                  <a:tcPr marL="82425" marR="82425" marT="41212" marB="41212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764749"/>
                  </a:ext>
                </a:extLst>
              </a:tr>
              <a:tr h="226668">
                <a:tc>
                  <a:txBody>
                    <a:bodyPr/>
                    <a:lstStyle/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 b="1" i="0">
                          <a:effectLst/>
                          <a:latin typeface="+mn-ea"/>
                          <a:ea typeface="+mn-ea"/>
                        </a:rPr>
                        <a:t>补充说明</a:t>
                      </a:r>
                      <a:r>
                        <a:rPr lang="zh-CN" altLang="en-US" sz="1100" b="0" i="0">
                          <a:effectLst/>
                          <a:latin typeface="+mn-ea"/>
                          <a:ea typeface="+mn-ea"/>
                        </a:rPr>
                        <a:t> </a:t>
                      </a:r>
                    </a:p>
                  </a:txBody>
                  <a:tcPr marL="82425" marR="82425" marT="41212" marB="41212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5165302"/>
                  </a:ext>
                </a:extLst>
              </a:tr>
              <a:tr h="370911">
                <a:tc>
                  <a:txBody>
                    <a:bodyPr/>
                    <a:lstStyle/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 b="1" i="0" dirty="0">
                          <a:effectLst/>
                          <a:latin typeface="+mn-ea"/>
                          <a:ea typeface="+mn-ea"/>
                        </a:rPr>
                        <a:t>玩家的血条颜色从红色变为紫色</a:t>
                      </a:r>
                      <a:r>
                        <a:rPr lang="zh-CN" altLang="en-US" sz="1100" b="0" i="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</a:p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 b="1" i="0" dirty="0">
                          <a:effectLst/>
                          <a:latin typeface="+mn-ea"/>
                          <a:ea typeface="+mn-ea"/>
                        </a:rPr>
                        <a:t>生命值大于等于</a:t>
                      </a:r>
                      <a:r>
                        <a:rPr lang="en-US" altLang="zh-CN" sz="1100" b="1" i="0" dirty="0">
                          <a:effectLst/>
                          <a:latin typeface="+mn-ea"/>
                          <a:ea typeface="+mn-ea"/>
                        </a:rPr>
                        <a:t>100</a:t>
                      </a:r>
                      <a:r>
                        <a:rPr lang="zh-CN" altLang="en-US" sz="1100" b="1" i="0" dirty="0">
                          <a:effectLst/>
                          <a:latin typeface="+mn-ea"/>
                          <a:ea typeface="+mn-ea"/>
                        </a:rPr>
                        <a:t>和小于等于</a:t>
                      </a:r>
                      <a:r>
                        <a:rPr lang="en-US" altLang="zh-CN" sz="1100" b="1" i="0" dirty="0">
                          <a:effectLst/>
                          <a:latin typeface="+mn-ea"/>
                          <a:ea typeface="+mn-ea"/>
                        </a:rPr>
                        <a:t>0</a:t>
                      </a:r>
                      <a:r>
                        <a:rPr lang="zh-CN" altLang="en-US" sz="1100" b="1" i="0" dirty="0">
                          <a:effectLst/>
                          <a:latin typeface="+mn-ea"/>
                          <a:ea typeface="+mn-ea"/>
                        </a:rPr>
                        <a:t>时，回复道具呈现灰色无法使用</a:t>
                      </a:r>
                      <a:r>
                        <a:rPr lang="zh-CN" altLang="en-US" sz="1100" b="0" i="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</a:p>
                  </a:txBody>
                  <a:tcPr marL="82425" marR="82425" marT="41212" marB="41212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0158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8949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9FF44-1925-96E9-3675-B57F9E051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重生用例分析 </a:t>
            </a:r>
            <a:endParaRPr lang="zh-CN" altLang="en-US" b="1" dirty="0">
              <a:latin typeface="+mn-ea"/>
              <a:ea typeface="+mn-ea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C28D3CA-5113-A7BB-A246-9B1F27111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114655"/>
              </p:ext>
            </p:extLst>
          </p:nvPr>
        </p:nvGraphicFramePr>
        <p:xfrm>
          <a:off x="2395182" y="1690688"/>
          <a:ext cx="7406185" cy="4739641"/>
        </p:xfrm>
        <a:graphic>
          <a:graphicData uri="http://schemas.openxmlformats.org/drawingml/2006/table">
            <a:tbl>
              <a:tblPr/>
              <a:tblGrid>
                <a:gridCol w="7406185">
                  <a:extLst>
                    <a:ext uri="{9D8B030D-6E8A-4147-A177-3AD203B41FA5}">
                      <a16:colId xmlns:a16="http://schemas.microsoft.com/office/drawing/2014/main" val="2765322032"/>
                    </a:ext>
                  </a:extLst>
                </a:gridCol>
              </a:tblGrid>
              <a:tr h="234439">
                <a:tc>
                  <a:txBody>
                    <a:bodyPr/>
                    <a:lstStyle/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1" i="0">
                          <a:effectLst/>
                          <a:ea typeface="Times New Roman" panose="02020603050405020304" pitchFamily="18" charset="0"/>
                        </a:rPr>
                        <a:t>用例简介</a:t>
                      </a:r>
                      <a:r>
                        <a:rPr lang="zh-CN" altLang="en-US" sz="1200" b="0" i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zh-CN" altLang="en-US" sz="1200" b="0" i="0">
                        <a:effectLst/>
                      </a:endParaRPr>
                    </a:p>
                  </a:txBody>
                  <a:tcPr marL="85251" marR="85251" marT="42625" marB="42625">
                    <a:lnL w="9525" cap="flat" cmpd="sng" algn="ctr">
                      <a:solidFill>
                        <a:srgbClr val="70BC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BC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BC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C3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5769682"/>
                  </a:ext>
                </a:extLst>
              </a:tr>
              <a:tr h="234439">
                <a:tc>
                  <a:txBody>
                    <a:bodyPr/>
                    <a:lstStyle/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0" i="0" dirty="0">
                          <a:effectLst/>
                          <a:ea typeface="Times New Roman" panose="02020603050405020304" pitchFamily="18" charset="0"/>
                        </a:rPr>
                        <a:t>玩家血量清零</a:t>
                      </a:r>
                      <a:r>
                        <a:rPr lang="zh-CN" altLang="en-US" sz="1200" b="0" i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zh-CN" altLang="en-US" sz="1200" b="0" i="0" dirty="0">
                        <a:effectLst/>
                      </a:endParaRPr>
                    </a:p>
                  </a:txBody>
                  <a:tcPr marL="85251" marR="85251" marT="42625" marB="42625">
                    <a:lnL w="9525" cap="flat" cmpd="sng" algn="ctr">
                      <a:solidFill>
                        <a:srgbClr val="90C3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C3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C3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0497204"/>
                  </a:ext>
                </a:extLst>
              </a:tr>
              <a:tr h="234439">
                <a:tc>
                  <a:txBody>
                    <a:bodyPr/>
                    <a:lstStyle/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1" i="0">
                          <a:effectLst/>
                          <a:ea typeface="Times New Roman" panose="02020603050405020304" pitchFamily="18" charset="0"/>
                        </a:rPr>
                        <a:t>执行者</a:t>
                      </a:r>
                      <a:r>
                        <a:rPr lang="zh-CN" altLang="en-US" sz="1200" b="0" i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zh-CN" altLang="en-US" sz="1200" b="0" i="0">
                        <a:effectLst/>
                      </a:endParaRPr>
                    </a:p>
                  </a:txBody>
                  <a:tcPr marL="85251" marR="85251" marT="42625" marB="4262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523368"/>
                  </a:ext>
                </a:extLst>
              </a:tr>
              <a:tr h="234439">
                <a:tc>
                  <a:txBody>
                    <a:bodyPr/>
                    <a:lstStyle/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0" i="0">
                          <a:effectLst/>
                          <a:ea typeface="Times New Roman" panose="02020603050405020304" pitchFamily="18" charset="0"/>
                        </a:rPr>
                        <a:t>玩家</a:t>
                      </a:r>
                      <a:r>
                        <a:rPr lang="zh-CN" altLang="en-US" sz="1200" b="0" i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zh-CN" altLang="en-US" sz="1200" b="0" i="0">
                        <a:effectLst/>
                      </a:endParaRPr>
                    </a:p>
                  </a:txBody>
                  <a:tcPr marL="85251" marR="85251" marT="42625" marB="4262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5994538"/>
                  </a:ext>
                </a:extLst>
              </a:tr>
              <a:tr h="234439">
                <a:tc>
                  <a:txBody>
                    <a:bodyPr/>
                    <a:lstStyle/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1" i="0">
                          <a:effectLst/>
                          <a:ea typeface="Times New Roman" panose="02020603050405020304" pitchFamily="18" charset="0"/>
                        </a:rPr>
                        <a:t>前置条件</a:t>
                      </a:r>
                      <a:r>
                        <a:rPr lang="zh-CN" altLang="en-US" sz="1200" b="0" i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zh-CN" altLang="en-US" sz="1200" b="0" i="0">
                        <a:effectLst/>
                      </a:endParaRPr>
                    </a:p>
                  </a:txBody>
                  <a:tcPr marL="85251" marR="85251" marT="42625" marB="4262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7431629"/>
                  </a:ext>
                </a:extLst>
              </a:tr>
              <a:tr h="234439">
                <a:tc>
                  <a:txBody>
                    <a:bodyPr/>
                    <a:lstStyle/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0" i="0">
                          <a:effectLst/>
                          <a:ea typeface="Times New Roman" panose="02020603050405020304" pitchFamily="18" charset="0"/>
                        </a:rPr>
                        <a:t>血条清零</a:t>
                      </a:r>
                      <a:r>
                        <a:rPr lang="zh-CN" altLang="en-US" sz="1200" b="0" i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zh-CN" altLang="en-US" sz="1200" b="0" i="0">
                        <a:effectLst/>
                      </a:endParaRPr>
                    </a:p>
                  </a:txBody>
                  <a:tcPr marL="85251" marR="85251" marT="42625" marB="4262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2296506"/>
                  </a:ext>
                </a:extLst>
              </a:tr>
              <a:tr h="234439">
                <a:tc>
                  <a:txBody>
                    <a:bodyPr/>
                    <a:lstStyle/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1" i="0">
                          <a:effectLst/>
                          <a:ea typeface="Times New Roman" panose="02020603050405020304" pitchFamily="18" charset="0"/>
                        </a:rPr>
                        <a:t>后置条件</a:t>
                      </a:r>
                      <a:r>
                        <a:rPr lang="zh-CN" altLang="en-US" sz="1200" b="0" i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zh-CN" altLang="en-US" sz="1200" b="0" i="0">
                        <a:effectLst/>
                      </a:endParaRPr>
                    </a:p>
                  </a:txBody>
                  <a:tcPr marL="85251" marR="85251" marT="42625" marB="4262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3479342"/>
                  </a:ext>
                </a:extLst>
              </a:tr>
              <a:tr h="399613">
                <a:tc>
                  <a:txBody>
                    <a:bodyPr/>
                    <a:lstStyle/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0" i="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</a:rPr>
                        <a:t>无</a:t>
                      </a:r>
                      <a:r>
                        <a:rPr lang="zh-CN" altLang="en-US" sz="1200" b="0" i="0">
                          <a:effectLst/>
                          <a:ea typeface="Times New Roman" panose="02020603050405020304" pitchFamily="18" charset="0"/>
                        </a:rPr>
                        <a:t> </a:t>
                      </a:r>
                    </a:p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0" i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zh-CN" altLang="en-US" sz="1200" b="0" i="0">
                        <a:effectLst/>
                      </a:endParaRPr>
                    </a:p>
                  </a:txBody>
                  <a:tcPr marL="85251" marR="85251" marT="42625" marB="4262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091560"/>
                  </a:ext>
                </a:extLst>
              </a:tr>
              <a:tr h="234439">
                <a:tc>
                  <a:txBody>
                    <a:bodyPr/>
                    <a:lstStyle/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1" i="0">
                          <a:effectLst/>
                          <a:ea typeface="Times New Roman" panose="02020603050405020304" pitchFamily="18" charset="0"/>
                        </a:rPr>
                        <a:t>路径</a:t>
                      </a:r>
                      <a:r>
                        <a:rPr lang="zh-CN" altLang="en-US" sz="1200" b="0" i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zh-CN" altLang="en-US" sz="1200" b="0" i="0">
                        <a:effectLst/>
                      </a:endParaRPr>
                    </a:p>
                  </a:txBody>
                  <a:tcPr marL="85251" marR="85251" marT="42625" marB="4262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6964940"/>
                  </a:ext>
                </a:extLst>
              </a:tr>
              <a:tr h="1607331">
                <a:tc>
                  <a:txBody>
                    <a:bodyPr/>
                    <a:lstStyle/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1" i="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</a:rPr>
                        <a:t>基本路径</a:t>
                      </a:r>
                      <a:r>
                        <a:rPr lang="zh-CN" altLang="en-US" sz="1200" b="1" i="0">
                          <a:effectLst/>
                          <a:ea typeface="Times New Roman" panose="02020603050405020304" pitchFamily="18" charset="0"/>
                        </a:rPr>
                        <a:t> </a:t>
                      </a:r>
                    </a:p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1200" b="0" i="0">
                          <a:effectLst/>
                          <a:ea typeface="Times New Roman" panose="02020603050405020304" pitchFamily="18" charset="0"/>
                        </a:rPr>
                        <a:t> 玩家死亡后会立即使用道具并原地复活，血量回复到满格。</a:t>
                      </a:r>
                      <a:r>
                        <a:rPr lang="zh-CN" altLang="en-US" sz="1200" b="0" i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zh-CN" altLang="en-US" sz="1200" b="0" i="0">
                        <a:effectLst/>
                      </a:endParaRPr>
                    </a:p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b="0" i="0">
                          <a:effectLst/>
                          <a:latin typeface="SimSun" panose="02010600030101010101" pitchFamily="2" charset="-122"/>
                        </a:rPr>
                        <a:t>2</a:t>
                      </a:r>
                      <a:r>
                        <a:rPr lang="zh-CN" altLang="en-US" sz="1200" b="0" i="0">
                          <a:effectLst/>
                          <a:ea typeface="SimSun" panose="02010600030101010101" pitchFamily="2" charset="-122"/>
                        </a:rPr>
                        <a:t> </a:t>
                      </a:r>
                      <a:r>
                        <a:rPr lang="zh-CN" altLang="en-US" sz="1200" b="0" i="0">
                          <a:effectLst/>
                          <a:ea typeface="Times New Roman" panose="02020603050405020304" pitchFamily="18" charset="0"/>
                        </a:rPr>
                        <a:t>没有道具可以选择付费复活，首次</a:t>
                      </a:r>
                      <a:r>
                        <a:rPr lang="en-US" altLang="zh-CN" sz="1200" b="0" i="0">
                          <a:effectLst/>
                          <a:latin typeface="SimSun" panose="02010600030101010101" pitchFamily="2" charset="-122"/>
                        </a:rPr>
                        <a:t>1</a:t>
                      </a:r>
                      <a:r>
                        <a:rPr lang="zh-CN" altLang="en-US" sz="1200" b="0" i="0">
                          <a:effectLst/>
                          <a:ea typeface="Times New Roman" panose="02020603050405020304" pitchFamily="18" charset="0"/>
                        </a:rPr>
                        <a:t>元</a:t>
                      </a:r>
                      <a:r>
                        <a:rPr lang="zh-CN" altLang="en-US" sz="1200" b="0" i="0">
                          <a:effectLst/>
                          <a:ea typeface="SimSun" panose="02010600030101010101" pitchFamily="2" charset="-122"/>
                        </a:rPr>
                        <a:t>，</a:t>
                      </a:r>
                      <a:r>
                        <a:rPr lang="zh-CN" altLang="en-US" sz="1200" b="0" i="0">
                          <a:effectLst/>
                          <a:ea typeface="Times New Roman" panose="02020603050405020304" pitchFamily="18" charset="0"/>
                        </a:rPr>
                        <a:t>第二次两元</a:t>
                      </a:r>
                      <a:r>
                        <a:rPr lang="zh-CN" altLang="en-US" sz="1200" b="0" i="0">
                          <a:effectLst/>
                          <a:ea typeface="SimSun" panose="02010600030101010101" pitchFamily="2" charset="-122"/>
                        </a:rPr>
                        <a:t>，</a:t>
                      </a:r>
                      <a:r>
                        <a:rPr lang="zh-CN" altLang="en-US" sz="1200" b="0" i="0">
                          <a:effectLst/>
                          <a:ea typeface="Times New Roman" panose="02020603050405020304" pitchFamily="18" charset="0"/>
                        </a:rPr>
                        <a:t>第三次四元</a:t>
                      </a:r>
                      <a:r>
                        <a:rPr lang="zh-CN" altLang="en-US" sz="1200" b="0" i="0">
                          <a:effectLst/>
                          <a:ea typeface="SimSun" panose="02010600030101010101" pitchFamily="2" charset="-122"/>
                        </a:rPr>
                        <a:t>，</a:t>
                      </a:r>
                      <a:r>
                        <a:rPr lang="zh-CN" altLang="en-US" sz="1200" b="0" i="0">
                          <a:effectLst/>
                          <a:ea typeface="Times New Roman" panose="02020603050405020304" pitchFamily="18" charset="0"/>
                        </a:rPr>
                        <a:t>每次乘</a:t>
                      </a:r>
                      <a:r>
                        <a:rPr lang="en-US" altLang="zh-CN" sz="1200" b="0" i="0">
                          <a:effectLst/>
                          <a:latin typeface="SimSun" panose="02010600030101010101" pitchFamily="2" charset="-122"/>
                        </a:rPr>
                        <a:t>2</a:t>
                      </a:r>
                      <a:r>
                        <a:rPr lang="zh-CN" altLang="en-US" sz="1200" b="0" i="0">
                          <a:effectLst/>
                          <a:latin typeface="SimSun" panose="02010600030101010101" pitchFamily="2" charset="-122"/>
                        </a:rPr>
                        <a:t>，</a:t>
                      </a:r>
                      <a:r>
                        <a:rPr lang="zh-CN" altLang="en-US" sz="1200" b="0" i="0">
                          <a:effectLst/>
                          <a:ea typeface="Times New Roman" panose="02020603050405020304" pitchFamily="18" charset="0"/>
                        </a:rPr>
                        <a:t>以此类推，封顶</a:t>
                      </a:r>
                      <a:r>
                        <a:rPr lang="en-US" altLang="zh-CN" sz="1200" b="0" i="0">
                          <a:effectLst/>
                          <a:latin typeface="SimSun" panose="02010600030101010101" pitchFamily="2" charset="-122"/>
                        </a:rPr>
                        <a:t>32</a:t>
                      </a:r>
                      <a:r>
                        <a:rPr lang="zh-CN" altLang="en-US" sz="1200" b="0" i="0">
                          <a:effectLst/>
                          <a:latin typeface="SimSun" panose="02010600030101010101" pitchFamily="2" charset="-122"/>
                        </a:rPr>
                        <a:t>元</a:t>
                      </a:r>
                      <a:r>
                        <a:rPr lang="zh-CN" altLang="en-US" sz="1200" b="0" i="0">
                          <a:effectLst/>
                          <a:ea typeface="SimSun" panose="02010600030101010101" pitchFamily="2" charset="-122"/>
                        </a:rPr>
                        <a:t>。</a:t>
                      </a:r>
                      <a:r>
                        <a:rPr lang="zh-CN" altLang="en-US" sz="1200" b="0" i="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 </a:t>
                      </a:r>
                      <a:endParaRPr lang="zh-CN" altLang="en-US" sz="1200" b="0" i="0">
                        <a:effectLst/>
                      </a:endParaRPr>
                    </a:p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b="0" i="0">
                          <a:effectLst/>
                          <a:latin typeface="SimSun" panose="02010600030101010101" pitchFamily="2" charset="-122"/>
                        </a:rPr>
                        <a:t>3</a:t>
                      </a:r>
                      <a:r>
                        <a:rPr lang="zh-CN" altLang="en-US" sz="1200" b="0" i="0">
                          <a:effectLst/>
                          <a:latin typeface="SimSun" panose="02010600030101010101" pitchFamily="2" charset="-122"/>
                        </a:rPr>
                        <a:t>若玩家上述都不选择</a:t>
                      </a:r>
                      <a:r>
                        <a:rPr lang="zh-CN" altLang="en-US" sz="1200" b="0" i="0">
                          <a:effectLst/>
                          <a:ea typeface="SimSun" panose="02010600030101010101" pitchFamily="2" charset="-122"/>
                        </a:rPr>
                        <a:t>，</a:t>
                      </a:r>
                      <a:r>
                        <a:rPr lang="zh-CN" altLang="en-US" sz="1200" b="0" i="0">
                          <a:effectLst/>
                          <a:ea typeface="Times New Roman" panose="02020603050405020304" pitchFamily="18" charset="0"/>
                        </a:rPr>
                        <a:t>则玩家本次游戏奖励，重置后回到首页</a:t>
                      </a:r>
                      <a:r>
                        <a:rPr lang="zh-CN" altLang="en-US" sz="1200" b="0" i="0">
                          <a:effectLst/>
                          <a:ea typeface="SimSun" panose="02010600030101010101" pitchFamily="2" charset="-122"/>
                        </a:rPr>
                        <a:t>，</a:t>
                      </a:r>
                      <a:r>
                        <a:rPr lang="zh-CN" altLang="en-US" sz="1200" b="0" i="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 </a:t>
                      </a:r>
                      <a:endParaRPr lang="zh-CN" altLang="en-US" sz="1200" b="0" i="0">
                        <a:effectLst/>
                      </a:endParaRPr>
                    </a:p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b="0" i="0">
                          <a:effectLst/>
                          <a:latin typeface="SimSun" panose="02010600030101010101" pitchFamily="2" charset="-122"/>
                        </a:rPr>
                        <a:t>4.</a:t>
                      </a:r>
                      <a:r>
                        <a:rPr lang="zh-CN" altLang="en-US" sz="1200" b="0" i="0">
                          <a:effectLst/>
                          <a:latin typeface="SimSun" panose="02010600030101010101" pitchFamily="2" charset="-122"/>
                        </a:rPr>
                        <a:t>回到首页</a:t>
                      </a:r>
                      <a:r>
                        <a:rPr lang="zh-CN" altLang="en-US" sz="1200" b="0" i="0">
                          <a:effectLst/>
                          <a:ea typeface="Times New Roman" panose="02020603050405020304" pitchFamily="18" charset="0"/>
                        </a:rPr>
                        <a:t>系统弹出充值</a:t>
                      </a:r>
                      <a:r>
                        <a:rPr lang="en-US" altLang="zh-CN" sz="1200" b="0" i="0">
                          <a:effectLst/>
                          <a:latin typeface="SimSun" panose="02010600030101010101" pitchFamily="2" charset="-122"/>
                        </a:rPr>
                        <a:t>6</a:t>
                      </a:r>
                      <a:r>
                        <a:rPr lang="zh-CN" altLang="en-US" sz="1200" b="0" i="0">
                          <a:effectLst/>
                          <a:latin typeface="SimSun" panose="02010600030101010101" pitchFamily="2" charset="-122"/>
                        </a:rPr>
                        <a:t>元</a:t>
                      </a:r>
                      <a:r>
                        <a:rPr lang="zh-CN" altLang="en-US" sz="1200" b="0" i="0">
                          <a:effectLst/>
                          <a:ea typeface="Times New Roman" panose="02020603050405020304" pitchFamily="18" charset="0"/>
                        </a:rPr>
                        <a:t>获得强力战力并返回上次重新挑战关卡</a:t>
                      </a:r>
                      <a:r>
                        <a:rPr lang="zh-CN" altLang="en-US" sz="1200" b="0" i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zh-CN" altLang="en-US" sz="1200" b="0" i="0">
                        <a:effectLst/>
                      </a:endParaRPr>
                    </a:p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0" i="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 </a:t>
                      </a:r>
                      <a:endParaRPr lang="zh-CN" altLang="en-US" sz="1200" b="0" i="0">
                        <a:effectLst/>
                      </a:endParaRPr>
                    </a:p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0" i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zh-CN" altLang="en-US" sz="1200" b="0" i="0">
                        <a:effectLst/>
                      </a:endParaRPr>
                    </a:p>
                  </a:txBody>
                  <a:tcPr marL="85251" marR="85251" marT="42625" marB="4262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0262513"/>
                  </a:ext>
                </a:extLst>
              </a:tr>
              <a:tr h="234439">
                <a:tc>
                  <a:txBody>
                    <a:bodyPr/>
                    <a:lstStyle/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1" i="0">
                          <a:effectLst/>
                          <a:ea typeface="Times New Roman" panose="02020603050405020304" pitchFamily="18" charset="0"/>
                        </a:rPr>
                        <a:t>补充说明</a:t>
                      </a:r>
                      <a:r>
                        <a:rPr lang="zh-CN" altLang="en-US" sz="1200" b="0" i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zh-CN" altLang="en-US" sz="1200" b="0" i="0">
                        <a:effectLst/>
                      </a:endParaRPr>
                    </a:p>
                  </a:txBody>
                  <a:tcPr marL="85251" marR="85251" marT="42625" marB="4262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2881839"/>
                  </a:ext>
                </a:extLst>
              </a:tr>
              <a:tr h="234439">
                <a:tc>
                  <a:txBody>
                    <a:bodyPr/>
                    <a:lstStyle/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1" i="0" dirty="0">
                          <a:effectLst/>
                          <a:ea typeface="Times New Roman" panose="02020603050405020304" pitchFamily="18" charset="0"/>
                        </a:rPr>
                        <a:t>使用另一个游戏类型（横板通关游戏），通过在通关获得重生机会</a:t>
                      </a:r>
                      <a:r>
                        <a:rPr lang="zh-CN" altLang="en-US" sz="1200" b="0" i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zh-CN" altLang="en-US" sz="1200" b="0" i="0" dirty="0">
                        <a:effectLst/>
                      </a:endParaRPr>
                    </a:p>
                  </a:txBody>
                  <a:tcPr marL="85251" marR="85251" marT="42625" marB="4262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4723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7374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DB8408-AF62-A344-359B-BD0A84CC3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开发背景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EBBC97-68C9-B131-0992-76D863125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想法来自于各种短视频广告，视频中的内容大多数是动画做成的。我们打算将其实现出来，能进行实际互动。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999903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9FF44-1925-96E9-3675-B57F9E051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游戏相关术语 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C62880-D8E2-772E-1567-461BB6FBE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rtl="0" fontAlgn="base">
              <a:spcBef>
                <a:spcPts val="0"/>
              </a:spcBef>
              <a:spcAft>
                <a:spcPts val="0"/>
              </a:spcAft>
            </a:pPr>
            <a:r>
              <a:rPr lang="zh-CN" altLang="en-US" sz="3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挑战者：玩家在本游戏中所扮演的角色，本游戏中有多种角色可供玩家选择，每个角色有独特的数值加成。角色独自一人进入未知领域，以夺得更高分数为目标的挑战者。</a:t>
            </a:r>
            <a:r>
              <a:rPr lang="zh-CN" alt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zh-CN" altLang="en-US" sz="32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</a:pPr>
            <a:r>
              <a:rPr lang="zh-CN" altLang="en-US" sz="3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普通木制围栏：玩家可以完成挑战进行数值的叠加提升战斗力。</a:t>
            </a:r>
            <a:r>
              <a:rPr lang="zh-CN" alt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zh-CN" altLang="en-US" sz="32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</a:pPr>
            <a:r>
              <a:rPr lang="zh-CN" altLang="en-US" sz="3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粗制石头围栏：玩家可完成挑战进行倍数提升战斗力。</a:t>
            </a:r>
            <a:r>
              <a:rPr lang="zh-CN" alt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zh-CN" altLang="en-US" sz="32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98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9FF44-1925-96E9-3675-B57F9E051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游戏相关术语 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C62880-D8E2-772E-1567-461BB6FBE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 rtl="0" fontAlgn="base">
              <a:spcBef>
                <a:spcPts val="0"/>
              </a:spcBef>
              <a:spcAft>
                <a:spcPts val="0"/>
              </a:spcAft>
            </a:pPr>
            <a:r>
              <a:rPr lang="zh-CN" altLang="en-US" sz="3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小石头瘦子：玩家需要达到一定数值才能通过。完成挑战后可获得普通道具。</a:t>
            </a:r>
            <a:r>
              <a:rPr lang="zh-CN" altLang="en-US" sz="3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zh-CN" altLang="en-US" sz="30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</a:pPr>
            <a:r>
              <a:rPr lang="zh-CN" altLang="en-US" sz="3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大理石胖子：玩家需要达到一定数值才能通过。完成挑战后可获得更高级的道具。</a:t>
            </a:r>
            <a:r>
              <a:rPr lang="zh-CN" altLang="en-US" sz="3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zh-CN" altLang="en-US" sz="30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</a:pPr>
            <a:r>
              <a:rPr lang="zh-CN" altLang="en-US" sz="3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钻石死肥宅：玩家需要达到一定数值才能通过。成挑战后可获得唯一性道具。</a:t>
            </a:r>
            <a:r>
              <a:rPr lang="zh-CN" altLang="en-US" sz="3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zh-CN" altLang="en-US" sz="30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</a:pPr>
            <a:r>
              <a:rPr lang="zh-CN" altLang="en-US" sz="3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熊孩子：玩家挑战时会进行声波攻击，玩家会降低战斗力。</a:t>
            </a:r>
            <a:r>
              <a:rPr lang="zh-CN" altLang="en-US" sz="3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 altLang="zh-CN" sz="30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</a:pPr>
            <a:r>
              <a:rPr lang="zh-CN" altLang="en-US" sz="3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核变异生物（马赛克）：玩家挑战失败将会被全方面降低战斗力和防御力，并会进入持续掉血状态。</a:t>
            </a:r>
            <a:r>
              <a:rPr lang="zh-CN" altLang="en-US" sz="3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zh-CN" altLang="en-US" sz="30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</a:pPr>
            <a:r>
              <a:rPr lang="zh-CN" altLang="en-US" sz="3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区域</a:t>
            </a:r>
            <a:r>
              <a:rPr lang="en-US" altLang="zh-CN" sz="3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boss</a:t>
            </a:r>
            <a:r>
              <a:rPr lang="zh-CN" altLang="en-US" sz="3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：玩家在每层最后需要挑战的</a:t>
            </a:r>
            <a:r>
              <a:rPr lang="en-US" altLang="zh-CN" sz="3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boss</a:t>
            </a:r>
            <a:r>
              <a:rPr lang="zh-CN" altLang="en-US" sz="3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，攻击方式多种多样。</a:t>
            </a:r>
            <a:endParaRPr lang="zh-CN" altLang="en-US" sz="30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32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3051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9FF44-1925-96E9-3675-B57F9E051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游戏相关术语 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C62880-D8E2-772E-1567-461BB6FBE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rtl="0" fontAlgn="base">
              <a:spcBef>
                <a:spcPts val="0"/>
              </a:spcBef>
              <a:spcAft>
                <a:spcPts val="0"/>
              </a:spcAft>
            </a:pPr>
            <a:r>
              <a:rPr lang="zh-CN" altLang="en-US" sz="3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黄金镇魂曲：普通道具，玩家通过后立刻回复</a:t>
            </a:r>
            <a:r>
              <a:rPr lang="en-US" altLang="zh-CN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20</a:t>
            </a:r>
            <a:r>
              <a:rPr lang="zh-CN" altLang="en-US" sz="3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。</a:t>
            </a:r>
            <a:r>
              <a:rPr lang="zh-CN" alt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zh-CN" altLang="en-US" sz="32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</a:pPr>
            <a:r>
              <a:rPr lang="zh-CN" altLang="en-US" sz="3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败者食尘：唯一道具，玩家拾取后会立即获得同名道具，玩家死亡后会立即使用道具并原地复活，血量回复到满格。</a:t>
            </a:r>
            <a:r>
              <a:rPr lang="zh-CN" alt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zh-CN" altLang="en-US" sz="32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</a:pPr>
            <a:r>
              <a:rPr lang="zh-CN" altLang="en-US" sz="3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天使羽毛：稀有道具，玩家拾取后可自行决定使用，玩家使用后立即回复</a:t>
            </a:r>
            <a:r>
              <a:rPr lang="en-US" altLang="zh-CN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10</a:t>
            </a:r>
            <a:r>
              <a:rPr lang="zh-CN" altLang="en-US" sz="3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点血并随机清除一个负面效果。</a:t>
            </a:r>
            <a:r>
              <a:rPr lang="zh-CN" alt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zh-CN" altLang="en-US" sz="32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480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AD4F77-F2A4-A28B-6098-627250F603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b="1" i="0" dirty="0">
                <a:solidFill>
                  <a:srgbClr val="000000"/>
                </a:solidFill>
                <a:effectLst/>
                <a:ea typeface="WordVisi_MSFontService"/>
              </a:rPr>
              <a:t>游戏介绍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4164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0EFE7-648B-E3F6-367B-2F5672A11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i="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游戏界面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F6658D-A63B-FCD0-3829-531358389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这款游戏是生存闯关游戏，玩家控制小人通过各类奖励或者惩罚机制。加强人物能力，不断向前，路径上有各式各样的阻碍，玩家需要击败或者通过另类的方式躲过攻击。经过多层关卡，到达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BOSS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面前，击败最终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BOSS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赢得胜利。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 altLang="zh-CN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ctr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登陆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 altLang="zh-CN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indent="0" algn="ctr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进入登陆，玩家需要创建帐号，得到专属于玩家自己的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ID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帐号。登陆后进入主页面，会显示开始游戏，设置，历史记录，商城，退出，帮助。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zh-CN" altLang="en-US" sz="2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进入游戏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zh-CN" altLang="en-US" sz="2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会呈现人物，人物生命值，小怪，地图，战利品，垃圾桶，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boss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，设置等。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zh-CN" altLang="en-US" sz="2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在结算页面显示成功完成或失败，进入下一关或重新挑战，以及返回主页面。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zh-CN" altLang="en-US" sz="2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474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9FF44-1925-96E9-3675-B57F9E051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玩家角色选择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C62880-D8E2-772E-1567-461BB6FBE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200" b="0" i="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此游戏为单人游戏（暂定），玩家进入主界面后，可以选择自己心仪的游戏角色进行游玩。游戏还提供了角色不同的外观皮肤，在选择完角色后即可选择对应的皮肤。</a:t>
            </a:r>
            <a:r>
              <a:rPr lang="zh-CN" alt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zh-CN" altLang="en-US" sz="32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996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9FF44-1925-96E9-3675-B57F9E051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b="1" i="0" dirty="0">
                <a:solidFill>
                  <a:srgbClr val="000000"/>
                </a:solidFill>
                <a:effectLst/>
                <a:ea typeface="WordVisi_MSFontService"/>
              </a:rPr>
              <a:t>战斗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C62880-D8E2-772E-1567-461BB6FBE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 rtl="0" fontAlgn="base">
              <a:spcBef>
                <a:spcPts val="0"/>
              </a:spcBef>
              <a:spcAft>
                <a:spcPts val="0"/>
              </a:spcAft>
            </a:pPr>
            <a:r>
              <a:rPr lang="zh-CN" altLang="en-US" sz="3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在每层中，有四个小怪，一个小</a:t>
            </a:r>
            <a:r>
              <a:rPr lang="en-US" altLang="zh-CN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boss</a:t>
            </a:r>
            <a:r>
              <a:rPr lang="zh-CN" altLang="en-US" sz="3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，五层为一组会有一个相应的大</a:t>
            </a:r>
            <a:r>
              <a:rPr lang="en-US" altLang="zh-CN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boss</a:t>
            </a:r>
            <a:r>
              <a:rPr lang="zh-CN" altLang="en-US" sz="3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。在战斗开始之前，玩家选择你想要的角色进入游戏，并从第一层开始闯关跑酷。玩家进入游戏，会有基础数值的攻击，防御。</a:t>
            </a:r>
            <a:r>
              <a:rPr lang="zh-CN" alt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zh-CN" altLang="en-US" sz="32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</a:pPr>
            <a:endParaRPr lang="en-US" altLang="zh-CN" sz="3200" b="0" i="0" dirty="0">
              <a:solidFill>
                <a:srgbClr val="000000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</a:pPr>
            <a:r>
              <a:rPr lang="zh-CN" altLang="en-US" sz="3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每一层模式：玩家沿地图指示向第一个小怪出发，攻击第一个小怪，若在第一个小怪的范围内不主动攻击，小怪将主动袭击玩家，掉血。后面三个小怪一个</a:t>
            </a:r>
            <a:r>
              <a:rPr lang="en-US" altLang="zh-CN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boss</a:t>
            </a:r>
            <a:r>
              <a:rPr lang="zh-CN" altLang="en-US" sz="3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都沿用这个模式。以及每一层的模式都是如此。如果没有击败小怪，小怪将主动攻击玩家，玩家将失去</a:t>
            </a:r>
            <a:r>
              <a:rPr lang="en-US" altLang="zh-CN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10</a:t>
            </a:r>
            <a:r>
              <a:rPr lang="zh-CN" altLang="en-US" sz="3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滴血，</a:t>
            </a:r>
            <a:r>
              <a:rPr lang="en-US" altLang="zh-CN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boss25</a:t>
            </a:r>
            <a:r>
              <a:rPr lang="zh-CN" altLang="en-US" sz="3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滴血。</a:t>
            </a:r>
            <a:r>
              <a:rPr lang="zh-CN" alt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zh-CN" altLang="en-US" sz="32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32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305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1515</Words>
  <Application>Microsoft Office PowerPoint</Application>
  <PresentationFormat>宽屏</PresentationFormat>
  <Paragraphs>195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WordVisi_MSFontService</vt:lpstr>
      <vt:lpstr>等线</vt:lpstr>
      <vt:lpstr>等线 Light</vt:lpstr>
      <vt:lpstr>SimSun</vt:lpstr>
      <vt:lpstr>Arial</vt:lpstr>
      <vt:lpstr>Segoe UI</vt:lpstr>
      <vt:lpstr>Times New Roman</vt:lpstr>
      <vt:lpstr>Office 主题​​</vt:lpstr>
      <vt:lpstr>生存闯关游戏</vt:lpstr>
      <vt:lpstr>开发背景</vt:lpstr>
      <vt:lpstr>游戏相关术语 </vt:lpstr>
      <vt:lpstr>游戏相关术语 </vt:lpstr>
      <vt:lpstr>游戏相关术语 </vt:lpstr>
      <vt:lpstr>游戏介绍</vt:lpstr>
      <vt:lpstr>游戏界面 </vt:lpstr>
      <vt:lpstr>玩家角色选择</vt:lpstr>
      <vt:lpstr>战斗</vt:lpstr>
      <vt:lpstr>战斗</vt:lpstr>
      <vt:lpstr>战利品 </vt:lpstr>
      <vt:lpstr>系统功能用例分析  </vt:lpstr>
      <vt:lpstr>阅读怪物和装备详情用例分析  </vt:lpstr>
      <vt:lpstr>玩家游玩用例分析  </vt:lpstr>
      <vt:lpstr>查看属性用例分析 </vt:lpstr>
      <vt:lpstr>玩家攻击用例分析 </vt:lpstr>
      <vt:lpstr>道具使用用例分析 </vt:lpstr>
      <vt:lpstr>回血用例分析 </vt:lpstr>
      <vt:lpstr>重生用例分析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生存闯关游戏</dc:title>
  <dc:creator>昊辰 周</dc:creator>
  <cp:lastModifiedBy>HU Zhihan</cp:lastModifiedBy>
  <cp:revision>1</cp:revision>
  <dcterms:created xsi:type="dcterms:W3CDTF">2024-03-28T14:36:08Z</dcterms:created>
  <dcterms:modified xsi:type="dcterms:W3CDTF">2024-04-10T08:44:53Z</dcterms:modified>
</cp:coreProperties>
</file>