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sldIdLst>
    <p:sldId id="348" r:id="rId5"/>
    <p:sldId id="333" r:id="rId6"/>
    <p:sldId id="350" r:id="rId7"/>
    <p:sldId id="268" r:id="rId8"/>
    <p:sldId id="364" r:id="rId9"/>
    <p:sldId id="362" r:id="rId10"/>
    <p:sldId id="265" r:id="rId11"/>
    <p:sldId id="353" r:id="rId12"/>
    <p:sldId id="354" r:id="rId13"/>
    <p:sldId id="355" r:id="rId14"/>
    <p:sldId id="356" r:id="rId15"/>
    <p:sldId id="363" r:id="rId16"/>
    <p:sldId id="358" r:id="rId17"/>
    <p:sldId id="359" r:id="rId18"/>
    <p:sldId id="3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hProcess11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Cleansing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FC021-6A65-44D1-95B9-0E6C89079866}">
      <dgm:prSet phldrT="[Text]" custT="1"/>
      <dgm:spPr/>
      <dgm:t>
        <a:bodyPr/>
        <a:lstStyle/>
        <a:p>
          <a:pPr marL="17463" indent="0">
            <a:lnSpc>
              <a:spcPct val="100000"/>
            </a:lnSpc>
            <a:buNone/>
            <a:tabLst/>
          </a:pPr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 marL="17463" indent="0">
            <a:lnSpc>
              <a:spcPct val="100000"/>
            </a:lnSpc>
            <a:buFont typeface="Arial" panose="020B0604020202020204" pitchFamily="34" charset="0"/>
            <a:buChar char="•"/>
            <a:tabLst/>
          </a:pPr>
          <a:r>
            <a:rPr 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Correlation analysis 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CCB050-072A-41BF-BE1B-388CF53E5629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Model Fitting</a:t>
          </a:r>
          <a:endParaRPr lang="ru-RU" sz="1800" b="1" dirty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Apply random forest algo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Qualitative Approach</a:t>
          </a:r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838AE2-4659-4603-ABC8-58DF4222C0D4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Business Solutions</a:t>
          </a:r>
          <a:endParaRPr lang="ru-RU" sz="1800" b="1" dirty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2400" b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DBAD4D-508C-41CD-BECE-9AB5EB13544E}">
      <dgm:prSet phldrT="[Text]"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Feature Engineering</a:t>
          </a:r>
        </a:p>
      </dgm:t>
    </dgm:pt>
    <dgm:pt modelId="{9CA5491F-862D-435E-87DE-B205419753A1}" type="parTrans" cxnId="{6D08B2C8-C549-44A0-91A5-3C5EBE27A30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BC21F1-EC30-49E6-8205-DD3E1848343C}" type="sibTrans" cxnId="{6D08B2C8-C549-44A0-91A5-3C5EBE27A30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65E0E0-ABAD-4E72-9DA8-846225091BA3}">
      <dgm:prSet phldrT="[Text]" custT="1"/>
      <dgm:spPr/>
      <dgm:t>
        <a:bodyPr lIns="108000" tIns="432000" rIns="288000" anchor="t" anchorCtr="0"/>
        <a:lstStyle/>
        <a:p>
          <a:pPr marL="17463" indent="0">
            <a:lnSpc>
              <a:spcPct val="100000"/>
            </a:lnSpc>
            <a:buFont typeface="Arial" panose="020B0604020202020204" pitchFamily="34" charset="0"/>
            <a:buChar char="•"/>
            <a:tabLst/>
          </a:pPr>
          <a:r>
            <a:rPr 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Preliminary data visualization</a:t>
          </a:r>
        </a:p>
      </dgm:t>
    </dgm:pt>
    <dgm:pt modelId="{4E36B941-8197-4F69-BE98-26B011E0734B}" type="parTrans" cxnId="{2E8066ED-4717-4F0D-8F07-BBF9CBDDB0E0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754729-05D5-4964-B344-FD6DF7422FB6}" type="sibTrans" cxnId="{2E8066ED-4717-4F0D-8F07-BBF9CBDDB0E0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0F7A81-5F76-4DA0-8B91-D773F2AF6E6A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Assess model performance</a:t>
          </a:r>
        </a:p>
      </dgm:t>
    </dgm:pt>
    <dgm:pt modelId="{D6F15551-8C59-4483-BB69-203E295EA7D4}" type="parTrans" cxnId="{E2192466-3A25-4A32-993D-5A748B779AF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18F359-5149-4BFB-93C7-95342383FE3B}" type="sibTrans" cxnId="{E2192466-3A25-4A32-993D-5A748B779AF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D76C39-7CE7-4587-A9B4-1CD93AD71494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Quantitative Approach</a:t>
          </a:r>
        </a:p>
      </dgm:t>
    </dgm:pt>
    <dgm:pt modelId="{288DFC21-F495-4C4B-A3AD-72A67662C388}" type="parTrans" cxnId="{2E377B73-C904-47E7-918E-F2D255977F42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293803-98B7-4ACA-A475-5DE8F268EC00}" type="sibTrans" cxnId="{2E377B73-C904-47E7-918E-F2D255977F42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9E43FF-12CB-ED49-8959-325E1A9E21E8}" type="pres">
      <dgm:prSet presAssocID="{55C0B14E-AEA6-48D3-A387-ED4A3A3BF840}" presName="Name0" presStyleCnt="0">
        <dgm:presLayoutVars>
          <dgm:dir/>
          <dgm:resizeHandles val="exact"/>
        </dgm:presLayoutVars>
      </dgm:prSet>
      <dgm:spPr/>
    </dgm:pt>
    <dgm:pt modelId="{3754F309-1559-6442-8699-F936A65F97CA}" type="pres">
      <dgm:prSet presAssocID="{55C0B14E-AEA6-48D3-A387-ED4A3A3BF840}" presName="arrow" presStyleLbl="bgShp" presStyleIdx="0" presStyleCnt="1" custScaleY="45311"/>
      <dgm:spPr>
        <a:solidFill>
          <a:schemeClr val="bg1">
            <a:lumMod val="95000"/>
          </a:schemeClr>
        </a:solidFill>
      </dgm:spPr>
    </dgm:pt>
    <dgm:pt modelId="{312902CF-7F5D-0B49-B3FE-568A87BF4EE4}" type="pres">
      <dgm:prSet presAssocID="{55C0B14E-AEA6-48D3-A387-ED4A3A3BF840}" presName="points" presStyleCnt="0"/>
      <dgm:spPr/>
    </dgm:pt>
    <dgm:pt modelId="{7CAA598B-5AE2-814C-8895-73F0FC0D02AE}" type="pres">
      <dgm:prSet presAssocID="{AACEAFD5-63CF-4AFC-B46F-BE086C5D447C}" presName="compositeA" presStyleCnt="0"/>
      <dgm:spPr/>
    </dgm:pt>
    <dgm:pt modelId="{372828CF-3339-E44A-BBB6-2086036C9488}" type="pres">
      <dgm:prSet presAssocID="{AACEAFD5-63CF-4AFC-B46F-BE086C5D447C}" presName="textA" presStyleLbl="revTx" presStyleIdx="0" presStyleCnt="4" custScaleX="178430">
        <dgm:presLayoutVars>
          <dgm:bulletEnabled val="1"/>
        </dgm:presLayoutVars>
      </dgm:prSet>
      <dgm:spPr/>
    </dgm:pt>
    <dgm:pt modelId="{A238071D-27EE-944C-AC00-AA0D602D331A}" type="pres">
      <dgm:prSet presAssocID="{AACEAFD5-63CF-4AFC-B46F-BE086C5D447C}" presName="circleA" presStyleLbl="node1" presStyleIdx="0" presStyleCnt="4"/>
      <dgm:spPr/>
    </dgm:pt>
    <dgm:pt modelId="{BECFCCEE-6D6F-F147-BE7E-FBD11FF42EAD}" type="pres">
      <dgm:prSet presAssocID="{AACEAFD5-63CF-4AFC-B46F-BE086C5D447C}" presName="spaceA" presStyleCnt="0"/>
      <dgm:spPr/>
    </dgm:pt>
    <dgm:pt modelId="{89586766-7512-7242-BC25-F8A2A8E6DC16}" type="pres">
      <dgm:prSet presAssocID="{7A8D4B4D-06E9-4958-810D-A6226B6AC588}" presName="space" presStyleCnt="0"/>
      <dgm:spPr/>
    </dgm:pt>
    <dgm:pt modelId="{5949B3E1-D73A-46FB-A8A0-D5699FE75025}" type="pres">
      <dgm:prSet presAssocID="{D71FC021-6A65-44D1-95B9-0E6C89079866}" presName="compositeB" presStyleCnt="0"/>
      <dgm:spPr/>
    </dgm:pt>
    <dgm:pt modelId="{80124CBE-01C4-4DEB-B830-DA17B7C5E1CC}" type="pres">
      <dgm:prSet presAssocID="{D71FC021-6A65-44D1-95B9-0E6C89079866}" presName="textB" presStyleLbl="revTx" presStyleIdx="1" presStyleCnt="4" custScaleX="151760">
        <dgm:presLayoutVars>
          <dgm:bulletEnabled val="1"/>
        </dgm:presLayoutVars>
      </dgm:prSet>
      <dgm:spPr/>
    </dgm:pt>
    <dgm:pt modelId="{EE75AF29-9ABE-499F-A267-BB9D4D510D27}" type="pres">
      <dgm:prSet presAssocID="{D71FC021-6A65-44D1-95B9-0E6C89079866}" presName="circleB" presStyleLbl="node1" presStyleIdx="1" presStyleCnt="4"/>
      <dgm:spPr/>
    </dgm:pt>
    <dgm:pt modelId="{884455E5-A38B-4FA7-9ACD-7AFAE056E2D4}" type="pres">
      <dgm:prSet presAssocID="{D71FC021-6A65-44D1-95B9-0E6C89079866}" presName="spaceB" presStyleCnt="0"/>
      <dgm:spPr/>
    </dgm:pt>
    <dgm:pt modelId="{CDF4B581-195F-1742-8878-AA3970849ADB}" type="pres">
      <dgm:prSet presAssocID="{9B090D9D-470E-46E2-AABB-0368A52481AA}" presName="space" presStyleCnt="0"/>
      <dgm:spPr/>
    </dgm:pt>
    <dgm:pt modelId="{5938D819-AA58-4616-A2D0-564471ACFA15}" type="pres">
      <dgm:prSet presAssocID="{32CCB050-072A-41BF-BE1B-388CF53E5629}" presName="compositeA" presStyleCnt="0"/>
      <dgm:spPr/>
    </dgm:pt>
    <dgm:pt modelId="{08C157E8-C0FE-4924-B36C-5AC6FC7588F5}" type="pres">
      <dgm:prSet presAssocID="{32CCB050-072A-41BF-BE1B-388CF53E5629}" presName="textA" presStyleLbl="revTx" presStyleIdx="2" presStyleCnt="4" custScaleX="192737">
        <dgm:presLayoutVars>
          <dgm:bulletEnabled val="1"/>
        </dgm:presLayoutVars>
      </dgm:prSet>
      <dgm:spPr/>
    </dgm:pt>
    <dgm:pt modelId="{4B81D1B0-CC6E-44B6-B011-C79CFAC3248E}" type="pres">
      <dgm:prSet presAssocID="{32CCB050-072A-41BF-BE1B-388CF53E5629}" presName="circleA" presStyleLbl="node1" presStyleIdx="2" presStyleCnt="4"/>
      <dgm:spPr/>
    </dgm:pt>
    <dgm:pt modelId="{4F1870EE-0B12-4B73-AE65-A39CD2D3F943}" type="pres">
      <dgm:prSet presAssocID="{32CCB050-072A-41BF-BE1B-388CF53E5629}" presName="spaceA" presStyleCnt="0"/>
      <dgm:spPr/>
    </dgm:pt>
    <dgm:pt modelId="{7B95C6FA-7857-A943-9165-2AAFAB22580C}" type="pres">
      <dgm:prSet presAssocID="{BF05D8EE-4413-4737-8721-DAF10D6CAB04}" presName="space" presStyleCnt="0"/>
      <dgm:spPr/>
    </dgm:pt>
    <dgm:pt modelId="{E6111810-BBD0-4ABB-A3BA-2AF747E749E8}" type="pres">
      <dgm:prSet presAssocID="{9E838AE2-4659-4603-ABC8-58DF4222C0D4}" presName="compositeB" presStyleCnt="0"/>
      <dgm:spPr/>
    </dgm:pt>
    <dgm:pt modelId="{46427700-49A4-4A73-98DC-AAB439C7A164}" type="pres">
      <dgm:prSet presAssocID="{9E838AE2-4659-4603-ABC8-58DF4222C0D4}" presName="textB" presStyleLbl="revTx" presStyleIdx="3" presStyleCnt="4" custScaleX="166498" custScaleY="88479" custLinFactNeighborX="-391" custLinFactNeighborY="-6185">
        <dgm:presLayoutVars>
          <dgm:bulletEnabled val="1"/>
        </dgm:presLayoutVars>
      </dgm:prSet>
      <dgm:spPr/>
    </dgm:pt>
    <dgm:pt modelId="{0239BCAE-75B4-4757-8A55-24F3D1122FE2}" type="pres">
      <dgm:prSet presAssocID="{9E838AE2-4659-4603-ABC8-58DF4222C0D4}" presName="circleB" presStyleLbl="node1" presStyleIdx="3" presStyleCnt="4"/>
      <dgm:spPr/>
    </dgm:pt>
    <dgm:pt modelId="{EE2AA510-A0A9-4A5C-A260-36D98070BB58}" type="pres">
      <dgm:prSet presAssocID="{9E838AE2-4659-4603-ABC8-58DF4222C0D4}" presName="spaceB" presStyleCnt="0"/>
      <dgm:spPr/>
    </dgm:pt>
  </dgm:ptLst>
  <dgm:cxnLst>
    <dgm:cxn modelId="{8724630F-B3B6-419E-84A3-1700BD124CFF}" type="presOf" srcId="{04A40292-9119-41B2-B968-7B651F20675D}" destId="{08C157E8-C0FE-4924-B36C-5AC6FC7588F5}" srcOrd="0" destOrd="1" presId="urn:microsoft.com/office/officeart/2005/8/layout/hProcess11"/>
    <dgm:cxn modelId="{CF54291C-AAFD-4FA4-9A16-20CE892BA907}" srcId="{55C0B14E-AEA6-48D3-A387-ED4A3A3BF840}" destId="{9E838AE2-4659-4603-ABC8-58DF4222C0D4}" srcOrd="3" destOrd="0" parTransId="{5FC53805-9431-4BC8-ADB9-DABF59DE31C7}" sibTransId="{61F1BCD3-232D-4C03-B56C-182BCB6108CD}"/>
    <dgm:cxn modelId="{A2881B23-5DCB-4016-B3E3-67F14CCC1BF0}" type="presOf" srcId="{C8E903CE-0CFD-4D68-A857-80E14557005E}" destId="{46427700-49A4-4A73-98DC-AAB439C7A164}" srcOrd="0" destOrd="1" presId="urn:microsoft.com/office/officeart/2005/8/layout/hProcess1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EC5A2B65-6E5F-42E3-BEDF-752751E3D8AC}" type="presOf" srcId="{D71FC021-6A65-44D1-95B9-0E6C89079866}" destId="{80124CBE-01C4-4DEB-B830-DA17B7C5E1CC}" srcOrd="0" destOrd="0" presId="urn:microsoft.com/office/officeart/2005/8/layout/hProcess11"/>
    <dgm:cxn modelId="{E2192466-3A25-4A32-993D-5A748B779AF3}" srcId="{32CCB050-072A-41BF-BE1B-388CF53E5629}" destId="{860F7A81-5F76-4DA0-8B91-D773F2AF6E6A}" srcOrd="1" destOrd="0" parTransId="{D6F15551-8C59-4483-BB69-203E295EA7D4}" sibTransId="{3118F359-5149-4BFB-93C7-95342383FE3B}"/>
    <dgm:cxn modelId="{2E377B73-C904-47E7-918E-F2D255977F42}" srcId="{9E838AE2-4659-4603-ABC8-58DF4222C0D4}" destId="{1FD76C39-7CE7-4587-A9B4-1CD93AD71494}" srcOrd="1" destOrd="0" parTransId="{288DFC21-F495-4C4B-A3AD-72A67662C388}" sibTransId="{AA293803-98B7-4ACA-A475-5DE8F268EC00}"/>
    <dgm:cxn modelId="{53239C96-427C-420B-95DC-546F3B30ED65}" srcId="{55C0B14E-AEA6-48D3-A387-ED4A3A3BF840}" destId="{D71FC021-6A65-44D1-95B9-0E6C89079866}" srcOrd="1" destOrd="0" parTransId="{862AAE39-3AAD-40E3-BA20-90187BD73242}" sibTransId="{9B090D9D-470E-46E2-AABB-0368A52481AA}"/>
    <dgm:cxn modelId="{128D0C97-47A2-4444-BE4E-EF716AA05109}" type="presOf" srcId="{AACEAFD5-63CF-4AFC-B46F-BE086C5D447C}" destId="{372828CF-3339-E44A-BBB6-2086036C9488}" srcOrd="0" destOrd="0" presId="urn:microsoft.com/office/officeart/2005/8/layout/hProcess11"/>
    <dgm:cxn modelId="{E04266A7-FA5A-43D3-8492-87D8C21FF56B}" type="presOf" srcId="{32CCB050-072A-41BF-BE1B-388CF53E5629}" destId="{08C157E8-C0FE-4924-B36C-5AC6FC7588F5}" srcOrd="0" destOrd="0" presId="urn:microsoft.com/office/officeart/2005/8/layout/hProcess11"/>
    <dgm:cxn modelId="{938719A9-826C-C146-B6E2-ACDCF3167681}" type="presOf" srcId="{349299C9-846E-4827-813A-349CCCE20782}" destId="{372828CF-3339-E44A-BBB6-2086036C9488}" srcOrd="0" destOrd="1" presId="urn:microsoft.com/office/officeart/2005/8/layout/hProcess11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A4AAE5B4-3BC0-41A1-B850-FBBD08459752}" type="presOf" srcId="{860F7A81-5F76-4DA0-8B91-D773F2AF6E6A}" destId="{08C157E8-C0FE-4924-B36C-5AC6FC7588F5}" srcOrd="0" destOrd="2" presId="urn:microsoft.com/office/officeart/2005/8/layout/hProcess1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34A4F7C0-38F5-437A-BA9F-4FF1C39473D6}" type="presOf" srcId="{3B65E0E0-ABAD-4E72-9DA8-846225091BA3}" destId="{80124CBE-01C4-4DEB-B830-DA17B7C5E1CC}" srcOrd="0" destOrd="2" presId="urn:microsoft.com/office/officeart/2005/8/layout/hProcess11"/>
    <dgm:cxn modelId="{3099B7C2-7E56-9C44-9F22-55A437E5E1DF}" type="presOf" srcId="{55C0B14E-AEA6-48D3-A387-ED4A3A3BF840}" destId="{979E43FF-12CB-ED49-8959-325E1A9E21E8}" srcOrd="0" destOrd="0" presId="urn:microsoft.com/office/officeart/2005/8/layout/hProcess11"/>
    <dgm:cxn modelId="{6D08B2C8-C549-44A0-91A5-3C5EBE27A30F}" srcId="{AACEAFD5-63CF-4AFC-B46F-BE086C5D447C}" destId="{8BDBAD4D-508C-41CD-BECE-9AB5EB13544E}" srcOrd="1" destOrd="0" parTransId="{9CA5491F-862D-435E-87DE-B205419753A1}" sibTransId="{2FBC21F1-EC30-49E6-8205-DD3E1848343C}"/>
    <dgm:cxn modelId="{59FABEDA-CFFA-45BA-A3AE-89CD0D5F0492}" type="presOf" srcId="{9E838AE2-4659-4603-ABC8-58DF4222C0D4}" destId="{46427700-49A4-4A73-98DC-AAB439C7A164}" srcOrd="0" destOrd="0" presId="urn:microsoft.com/office/officeart/2005/8/layout/hProcess11"/>
    <dgm:cxn modelId="{8E19A8DB-9F5A-44EE-B83A-4B12B96EE571}" type="presOf" srcId="{1FD76C39-7CE7-4587-A9B4-1CD93AD71494}" destId="{46427700-49A4-4A73-98DC-AAB439C7A164}" srcOrd="0" destOrd="2" presId="urn:microsoft.com/office/officeart/2005/8/layout/hProcess11"/>
    <dgm:cxn modelId="{042E0AE1-6450-410A-B96E-AFBADB139BEA}" srcId="{55C0B14E-AEA6-48D3-A387-ED4A3A3BF840}" destId="{32CCB050-072A-41BF-BE1B-388CF53E5629}" srcOrd="2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A12A2EC-C14A-420E-8724-0359E8E0A63D}" type="presOf" srcId="{4A6BB192-9983-4F48-BBC5-6E384EED7EC5}" destId="{80124CBE-01C4-4DEB-B830-DA17B7C5E1CC}" srcOrd="0" destOrd="1" presId="urn:microsoft.com/office/officeart/2005/8/layout/hProcess11"/>
    <dgm:cxn modelId="{2E8066ED-4717-4F0D-8F07-BBF9CBDDB0E0}" srcId="{D71FC021-6A65-44D1-95B9-0E6C89079866}" destId="{3B65E0E0-ABAD-4E72-9DA8-846225091BA3}" srcOrd="1" destOrd="0" parTransId="{4E36B941-8197-4F69-BE98-26B011E0734B}" sibTransId="{AC754729-05D5-4964-B344-FD6DF7422FB6}"/>
    <dgm:cxn modelId="{667C6BFC-BDE6-44E2-92C9-471D99E89BD8}" type="presOf" srcId="{8BDBAD4D-508C-41CD-BECE-9AB5EB13544E}" destId="{372828CF-3339-E44A-BBB6-2086036C9488}" srcOrd="0" destOrd="2" presId="urn:microsoft.com/office/officeart/2005/8/layout/hProcess11"/>
    <dgm:cxn modelId="{8DB1E629-70B5-F14A-8934-559A2686B302}" type="presParOf" srcId="{979E43FF-12CB-ED49-8959-325E1A9E21E8}" destId="{3754F309-1559-6442-8699-F936A65F97CA}" srcOrd="0" destOrd="0" presId="urn:microsoft.com/office/officeart/2005/8/layout/hProcess11"/>
    <dgm:cxn modelId="{8B438C6A-ACA1-B94F-8C5F-1C14FA63B9F7}" type="presParOf" srcId="{979E43FF-12CB-ED49-8959-325E1A9E21E8}" destId="{312902CF-7F5D-0B49-B3FE-568A87BF4EE4}" srcOrd="1" destOrd="0" presId="urn:microsoft.com/office/officeart/2005/8/layout/hProcess11"/>
    <dgm:cxn modelId="{AF0E93DD-423D-C54D-BFE9-C7CDF83C0E2F}" type="presParOf" srcId="{312902CF-7F5D-0B49-B3FE-568A87BF4EE4}" destId="{7CAA598B-5AE2-814C-8895-73F0FC0D02AE}" srcOrd="0" destOrd="0" presId="urn:microsoft.com/office/officeart/2005/8/layout/hProcess11"/>
    <dgm:cxn modelId="{273CEF30-A5AD-E04D-B0D5-D59D4A96664C}" type="presParOf" srcId="{7CAA598B-5AE2-814C-8895-73F0FC0D02AE}" destId="{372828CF-3339-E44A-BBB6-2086036C9488}" srcOrd="0" destOrd="0" presId="urn:microsoft.com/office/officeart/2005/8/layout/hProcess11"/>
    <dgm:cxn modelId="{4968D800-4572-7344-A24A-C44CAAA944B1}" type="presParOf" srcId="{7CAA598B-5AE2-814C-8895-73F0FC0D02AE}" destId="{A238071D-27EE-944C-AC00-AA0D602D331A}" srcOrd="1" destOrd="0" presId="urn:microsoft.com/office/officeart/2005/8/layout/hProcess11"/>
    <dgm:cxn modelId="{F3685BBF-CBDC-CE43-934C-9773B3691846}" type="presParOf" srcId="{7CAA598B-5AE2-814C-8895-73F0FC0D02AE}" destId="{BECFCCEE-6D6F-F147-BE7E-FBD11FF42EAD}" srcOrd="2" destOrd="0" presId="urn:microsoft.com/office/officeart/2005/8/layout/hProcess11"/>
    <dgm:cxn modelId="{16EAB8D8-EC66-D842-BE68-75A923DE3F4F}" type="presParOf" srcId="{312902CF-7F5D-0B49-B3FE-568A87BF4EE4}" destId="{89586766-7512-7242-BC25-F8A2A8E6DC16}" srcOrd="1" destOrd="0" presId="urn:microsoft.com/office/officeart/2005/8/layout/hProcess11"/>
    <dgm:cxn modelId="{6A63A4C6-04A8-45FF-BC04-D96BF4E40EC6}" type="presParOf" srcId="{312902CF-7F5D-0B49-B3FE-568A87BF4EE4}" destId="{5949B3E1-D73A-46FB-A8A0-D5699FE75025}" srcOrd="2" destOrd="0" presId="urn:microsoft.com/office/officeart/2005/8/layout/hProcess11"/>
    <dgm:cxn modelId="{0F25C99C-7212-41DA-B419-3698713E0F80}" type="presParOf" srcId="{5949B3E1-D73A-46FB-A8A0-D5699FE75025}" destId="{80124CBE-01C4-4DEB-B830-DA17B7C5E1CC}" srcOrd="0" destOrd="0" presId="urn:microsoft.com/office/officeart/2005/8/layout/hProcess11"/>
    <dgm:cxn modelId="{A7F2EA77-617C-46A8-97FF-6B31E8C7C946}" type="presParOf" srcId="{5949B3E1-D73A-46FB-A8A0-D5699FE75025}" destId="{EE75AF29-9ABE-499F-A267-BB9D4D510D27}" srcOrd="1" destOrd="0" presId="urn:microsoft.com/office/officeart/2005/8/layout/hProcess11"/>
    <dgm:cxn modelId="{49622136-5997-4C2A-830D-8C3F527E74CD}" type="presParOf" srcId="{5949B3E1-D73A-46FB-A8A0-D5699FE75025}" destId="{884455E5-A38B-4FA7-9ACD-7AFAE056E2D4}" srcOrd="2" destOrd="0" presId="urn:microsoft.com/office/officeart/2005/8/layout/hProcess11"/>
    <dgm:cxn modelId="{CA905AB8-A652-0E4A-9AD1-99DAEEB05A6A}" type="presParOf" srcId="{312902CF-7F5D-0B49-B3FE-568A87BF4EE4}" destId="{CDF4B581-195F-1742-8878-AA3970849ADB}" srcOrd="3" destOrd="0" presId="urn:microsoft.com/office/officeart/2005/8/layout/hProcess11"/>
    <dgm:cxn modelId="{3991C0E0-42F7-4677-B319-74F1841EADC2}" type="presParOf" srcId="{312902CF-7F5D-0B49-B3FE-568A87BF4EE4}" destId="{5938D819-AA58-4616-A2D0-564471ACFA15}" srcOrd="4" destOrd="0" presId="urn:microsoft.com/office/officeart/2005/8/layout/hProcess11"/>
    <dgm:cxn modelId="{7C23D362-C8EC-48AB-8FC3-90FDDE3EC026}" type="presParOf" srcId="{5938D819-AA58-4616-A2D0-564471ACFA15}" destId="{08C157E8-C0FE-4924-B36C-5AC6FC7588F5}" srcOrd="0" destOrd="0" presId="urn:microsoft.com/office/officeart/2005/8/layout/hProcess11"/>
    <dgm:cxn modelId="{B15A25C1-47F4-4775-BBFA-E2AE85B60685}" type="presParOf" srcId="{5938D819-AA58-4616-A2D0-564471ACFA15}" destId="{4B81D1B0-CC6E-44B6-B011-C79CFAC3248E}" srcOrd="1" destOrd="0" presId="urn:microsoft.com/office/officeart/2005/8/layout/hProcess11"/>
    <dgm:cxn modelId="{D08A1BCE-CCF1-4401-8D18-998AE76DE2C5}" type="presParOf" srcId="{5938D819-AA58-4616-A2D0-564471ACFA15}" destId="{4F1870EE-0B12-4B73-AE65-A39CD2D3F943}" srcOrd="2" destOrd="0" presId="urn:microsoft.com/office/officeart/2005/8/layout/hProcess11"/>
    <dgm:cxn modelId="{09288F11-993F-D641-948D-B4D5BB340C8F}" type="presParOf" srcId="{312902CF-7F5D-0B49-B3FE-568A87BF4EE4}" destId="{7B95C6FA-7857-A943-9165-2AAFAB22580C}" srcOrd="5" destOrd="0" presId="urn:microsoft.com/office/officeart/2005/8/layout/hProcess11"/>
    <dgm:cxn modelId="{41811239-9E8E-4F0B-A757-E7C49E02DB7D}" type="presParOf" srcId="{312902CF-7F5D-0B49-B3FE-568A87BF4EE4}" destId="{E6111810-BBD0-4ABB-A3BA-2AF747E749E8}" srcOrd="6" destOrd="0" presId="urn:microsoft.com/office/officeart/2005/8/layout/hProcess11"/>
    <dgm:cxn modelId="{53F045E3-96DC-4B03-8C61-9140605F4918}" type="presParOf" srcId="{E6111810-BBD0-4ABB-A3BA-2AF747E749E8}" destId="{46427700-49A4-4A73-98DC-AAB439C7A164}" srcOrd="0" destOrd="0" presId="urn:microsoft.com/office/officeart/2005/8/layout/hProcess11"/>
    <dgm:cxn modelId="{9F718EBF-3EA2-488D-8359-247CF4AC3B9F}" type="presParOf" srcId="{E6111810-BBD0-4ABB-A3BA-2AF747E749E8}" destId="{0239BCAE-75B4-4757-8A55-24F3D1122FE2}" srcOrd="1" destOrd="0" presId="urn:microsoft.com/office/officeart/2005/8/layout/hProcess11"/>
    <dgm:cxn modelId="{F61A3CC4-1C2D-4D49-941C-0847A9C1771F}" type="presParOf" srcId="{E6111810-BBD0-4ABB-A3BA-2AF747E749E8}" destId="{EE2AA510-A0A9-4A5C-A260-36D98070BB5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4F309-1559-6442-8699-F936A65F97CA}">
      <dsp:nvSpPr>
        <dsp:cNvPr id="0" name=""/>
        <dsp:cNvSpPr/>
      </dsp:nvSpPr>
      <dsp:spPr>
        <a:xfrm>
          <a:off x="0" y="1539583"/>
          <a:ext cx="10058399" cy="681620"/>
        </a:xfrm>
        <a:prstGeom prst="notched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828CF-3339-E44A-BBB6-2086036C9488}">
      <dsp:nvSpPr>
        <dsp:cNvPr id="0" name=""/>
        <dsp:cNvSpPr/>
      </dsp:nvSpPr>
      <dsp:spPr>
        <a:xfrm>
          <a:off x="3636" y="0"/>
          <a:ext cx="2291160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 Cleansing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Feature Engineering</a:t>
          </a:r>
        </a:p>
      </dsp:txBody>
      <dsp:txXfrm>
        <a:off x="3636" y="0"/>
        <a:ext cx="2291160" cy="1504315"/>
      </dsp:txXfrm>
    </dsp:sp>
    <dsp:sp modelId="{A238071D-27EE-944C-AC00-AA0D602D331A}">
      <dsp:nvSpPr>
        <dsp:cNvPr id="0" name=""/>
        <dsp:cNvSpPr/>
      </dsp:nvSpPr>
      <dsp:spPr>
        <a:xfrm>
          <a:off x="961177" y="1692354"/>
          <a:ext cx="376078" cy="3760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24CBE-01C4-4DEB-B830-DA17B7C5E1CC}">
      <dsp:nvSpPr>
        <dsp:cNvPr id="0" name=""/>
        <dsp:cNvSpPr/>
      </dsp:nvSpPr>
      <dsp:spPr>
        <a:xfrm>
          <a:off x="2359000" y="2256472"/>
          <a:ext cx="1948699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17463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  <a:p>
          <a:pPr marL="17463" lvl="1" indent="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Correlation analysis </a:t>
          </a:r>
        </a:p>
        <a:p>
          <a:pPr marL="17463" lvl="1" indent="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Preliminary data visualization</a:t>
          </a:r>
        </a:p>
      </dsp:txBody>
      <dsp:txXfrm>
        <a:off x="2359000" y="2256472"/>
        <a:ext cx="1948699" cy="1504315"/>
      </dsp:txXfrm>
    </dsp:sp>
    <dsp:sp modelId="{EE75AF29-9ABE-499F-A267-BB9D4D510D27}">
      <dsp:nvSpPr>
        <dsp:cNvPr id="0" name=""/>
        <dsp:cNvSpPr/>
      </dsp:nvSpPr>
      <dsp:spPr>
        <a:xfrm>
          <a:off x="3145310" y="1692354"/>
          <a:ext cx="376078" cy="3760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157E8-C0FE-4924-B36C-5AC6FC7588F5}">
      <dsp:nvSpPr>
        <dsp:cNvPr id="0" name=""/>
        <dsp:cNvSpPr/>
      </dsp:nvSpPr>
      <dsp:spPr>
        <a:xfrm>
          <a:off x="4371903" y="0"/>
          <a:ext cx="2474871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Model Fitting</a:t>
          </a:r>
          <a:endParaRPr lang="ru-RU" sz="1800" b="1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Apply random forest algo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Assess model performance</a:t>
          </a:r>
        </a:p>
      </dsp:txBody>
      <dsp:txXfrm>
        <a:off x="4371903" y="0"/>
        <a:ext cx="2474871" cy="1504315"/>
      </dsp:txXfrm>
    </dsp:sp>
    <dsp:sp modelId="{4B81D1B0-CC6E-44B6-B011-C79CFAC3248E}">
      <dsp:nvSpPr>
        <dsp:cNvPr id="0" name=""/>
        <dsp:cNvSpPr/>
      </dsp:nvSpPr>
      <dsp:spPr>
        <a:xfrm>
          <a:off x="5421299" y="1692354"/>
          <a:ext cx="376078" cy="3760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27700-49A4-4A73-98DC-AAB439C7A164}">
      <dsp:nvSpPr>
        <dsp:cNvPr id="0" name=""/>
        <dsp:cNvSpPr/>
      </dsp:nvSpPr>
      <dsp:spPr>
        <a:xfrm>
          <a:off x="6905957" y="2293415"/>
          <a:ext cx="2137945" cy="133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Business Solutions</a:t>
          </a:r>
          <a:endParaRPr lang="ru-RU" sz="1800" b="1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Qualitative Approach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Quantitative Approach</a:t>
          </a:r>
        </a:p>
      </dsp:txBody>
      <dsp:txXfrm>
        <a:off x="6905957" y="2293415"/>
        <a:ext cx="2137945" cy="1331003"/>
      </dsp:txXfrm>
    </dsp:sp>
    <dsp:sp modelId="{0239BCAE-75B4-4757-8A55-24F3D1122FE2}">
      <dsp:nvSpPr>
        <dsp:cNvPr id="0" name=""/>
        <dsp:cNvSpPr/>
      </dsp:nvSpPr>
      <dsp:spPr>
        <a:xfrm>
          <a:off x="7791911" y="1735682"/>
          <a:ext cx="376078" cy="3760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fiks.com/2017/11/19/how-random-forests-can-keep-you-from-decision-tre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rga.net/10-benefits-of-online-invoicing-for-an-e-commerce-busines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9/5-ways-technology-can-boost-your-productivit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E-Commerce Fraudulent Activity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Zilong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66734AF-031C-4215-A917-87D3F228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530" y="2120900"/>
            <a:ext cx="4639736" cy="3513782"/>
          </a:xfrm>
          <a:noFill/>
        </p:spPr>
        <p:txBody>
          <a:bodyPr wrap="squar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Logic: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popular ensemble machine learning algo based on tree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iteration (tree), part of the features and observations are randomly selected to fit the tree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decision is based on the majority vote of the total iterations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Prevent overfitting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to multi-collinearity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253603" y="2344367"/>
            <a:ext cx="5516663" cy="310312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78497"/>
            <a:ext cx="9511626" cy="1212393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Model Fitting: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51320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484718" y="2231933"/>
            <a:ext cx="5457571" cy="3118611"/>
          </a:xfrm>
          <a:noFill/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66734AF-031C-4215-A917-87D3F228E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7811" y="2739614"/>
            <a:ext cx="4144755" cy="2667397"/>
          </a:xfrm>
          <a:noFill/>
        </p:spPr>
        <p:txBody>
          <a:bodyPr vert="horz" wrap="square" lIns="0" tIns="45720" rIns="0" bIns="45720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Data: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 of the total observations assigned, specifically used for training the model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Data: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 of the total observations, used for checking the model performance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trees have been generated. Fraud is predicted based on majority rule of the trees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Model Fitting: Model Processing</a:t>
            </a:r>
          </a:p>
        </p:txBody>
      </p:sp>
    </p:spTree>
    <p:extLst>
      <p:ext uri="{BB962C8B-B14F-4D97-AF65-F5344CB8AC3E}">
        <p14:creationId xmlns:p14="http://schemas.microsoft.com/office/powerpoint/2010/main" val="178218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66734AF-031C-4215-A917-87D3F228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266" y="2579783"/>
            <a:ext cx="5154230" cy="3026470"/>
          </a:xfrm>
          <a:noFill/>
        </p:spPr>
        <p:txBody>
          <a:bodyPr vert="horz" wrap="square" lIns="0" tIns="45720" rIns="0" bIns="45720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 of the 30% (45k) of total observations used for testing, 4,253 are labeled fraudulent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43,258 (96%) of the testing samples are predicted correctly with their true labels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2,250 out of 4253 (53%) fraud-labeled samples are successfully identified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false positives predictions. However, 2,003 false negatives might require further model adjustment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Model Performance: Key Results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68BAF1F5-544C-4759-8F2D-342FFFD8C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71679"/>
              </p:ext>
            </p:extLst>
          </p:nvPr>
        </p:nvGraphicFramePr>
        <p:xfrm>
          <a:off x="6521605" y="2915240"/>
          <a:ext cx="5154230" cy="1956438"/>
        </p:xfrm>
        <a:graphic>
          <a:graphicData uri="http://schemas.openxmlformats.org/drawingml/2006/table">
            <a:tbl>
              <a:tblPr/>
              <a:tblGrid>
                <a:gridCol w="84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36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 class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6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Fraud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Non-Fraud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5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class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Fraud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TP: True positive </a:t>
                      </a: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(2,250)</a:t>
                      </a: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FN: False negative </a:t>
                      </a: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(2,003)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Non-Fraud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FP: False positive </a:t>
                      </a: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(0)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TN: True negative </a:t>
                      </a: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(41,008)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9AF8C-DAC0-4C5F-BBAD-F951D87CE0ED}"/>
              </a:ext>
            </a:extLst>
          </p:cNvPr>
          <p:cNvSpPr/>
          <p:nvPr/>
        </p:nvSpPr>
        <p:spPr>
          <a:xfrm>
            <a:off x="8141993" y="3608321"/>
            <a:ext cx="3533842" cy="6242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B16A5-7C37-4F11-AD57-7F0CD381807C}"/>
              </a:ext>
            </a:extLst>
          </p:cNvPr>
          <p:cNvCxnSpPr>
            <a:cxnSpLocks/>
          </p:cNvCxnSpPr>
          <p:nvPr/>
        </p:nvCxnSpPr>
        <p:spPr>
          <a:xfrm flipH="1">
            <a:off x="3225040" y="3920421"/>
            <a:ext cx="4916956" cy="38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97FDDA-F30F-4D79-81D8-8818A294D0B3}"/>
              </a:ext>
            </a:extLst>
          </p:cNvPr>
          <p:cNvSpPr/>
          <p:nvPr/>
        </p:nvSpPr>
        <p:spPr>
          <a:xfrm>
            <a:off x="776602" y="3893460"/>
            <a:ext cx="2399158" cy="3390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66734AF-031C-4215-A917-87D3F228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362" y="2447939"/>
            <a:ext cx="5154230" cy="2421176"/>
          </a:xfrm>
          <a:noFill/>
        </p:spPr>
        <p:txBody>
          <a:bodyPr vert="horz" wrap="square" lIns="0" tIns="45720" rIns="0" bIns="45720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Visualize the True Positive and False Positive trade off under different classification thresholds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of Thumb: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larger of the area under testing AUC curve, the better of the model prediction power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random forest model returns a decent 0.839 (83.9%) area under testing AUC curve, proving that our model is robust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Model Performance: AUC-ROC Curve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B4346B-9076-4B1B-82F3-637F5921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790891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53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Model Performance: Feature Importance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819D88-A033-466F-A317-5C67EC63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9" y="1664652"/>
            <a:ext cx="6434981" cy="461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3F24C-B6A6-40EC-B488-6ACD9F72B9C8}"/>
              </a:ext>
            </a:extLst>
          </p:cNvPr>
          <p:cNvSpPr txBox="1"/>
          <p:nvPr/>
        </p:nvSpPr>
        <p:spPr>
          <a:xfrm>
            <a:off x="7057251" y="2201548"/>
            <a:ext cx="4211274" cy="3154710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91440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b="1" dirty="0"/>
              <a:t>Purpose:</a:t>
            </a:r>
            <a:r>
              <a:rPr lang="en-US" dirty="0"/>
              <a:t> List the features in descending order based on their importance in making predictions</a:t>
            </a:r>
          </a:p>
          <a:p>
            <a:r>
              <a:rPr lang="en-US" b="1" dirty="0"/>
              <a:t>Findings:</a:t>
            </a:r>
            <a:r>
              <a:rPr lang="en-US" dirty="0"/>
              <a:t> The most important five features are</a:t>
            </a:r>
          </a:p>
          <a:p>
            <a:pPr lvl="1"/>
            <a:r>
              <a:rPr lang="en-US" sz="1400" dirty="0"/>
              <a:t>#Users per device</a:t>
            </a:r>
          </a:p>
          <a:p>
            <a:pPr lvl="1"/>
            <a:r>
              <a:rPr lang="en-US" sz="1400" dirty="0"/>
              <a:t>Time difference between sign up and purchase</a:t>
            </a:r>
          </a:p>
          <a:p>
            <a:pPr lvl="1"/>
            <a:r>
              <a:rPr lang="en-US" sz="1400" dirty="0"/>
              <a:t>Week of the year to make purchase</a:t>
            </a:r>
          </a:p>
          <a:p>
            <a:pPr lvl="1"/>
            <a:r>
              <a:rPr lang="en-US" sz="1400" dirty="0"/>
              <a:t>#Users per IP address</a:t>
            </a:r>
          </a:p>
          <a:p>
            <a:pPr lvl="1"/>
            <a:r>
              <a:rPr lang="en-US" sz="1400" dirty="0"/>
              <a:t>IP address location of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189623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36078A-6609-4DA8-BB85-C76887677BCF}"/>
              </a:ext>
            </a:extLst>
          </p:cNvPr>
          <p:cNvSpPr/>
          <p:nvPr/>
        </p:nvSpPr>
        <p:spPr>
          <a:xfrm>
            <a:off x="6190039" y="1790891"/>
            <a:ext cx="5123766" cy="40076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50BAB8-C4E9-4E49-890B-129AA92D7164}"/>
              </a:ext>
            </a:extLst>
          </p:cNvPr>
          <p:cNvSpPr/>
          <p:nvPr/>
        </p:nvSpPr>
        <p:spPr>
          <a:xfrm>
            <a:off x="613250" y="1790891"/>
            <a:ext cx="5123766" cy="40076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51B4-4FAF-204B-8A15-3D99639B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§"/>
            </a:pP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Qualitative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718181"/>
            <a:ext cx="4599377" cy="3399051"/>
          </a:xfrm>
        </p:spPr>
        <p:txBody>
          <a:bodyPr>
            <a:normAutofit fontScale="700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Extra vigilance should be executed based on the important features. Flag the transaction if: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Multiple transactions share same device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Multiple transactions share same IP address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Time difference between sign up and purchase is very short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Purchase are transacted in certain week of the year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Purchase are transacted in certain countries such as USA, China, Japan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4F781-5DDC-744B-9C59-CE60EFE82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§"/>
            </a:pP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Quantitative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FE9F7-6704-114E-AA84-5D397FB64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2054" y="2718181"/>
            <a:ext cx="4639736" cy="347455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Categorize the transactions based on their predicted probability of fraud: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&lt; 20%: No fraud =&gt; green light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20% ~ 40%:Slightly fraudulent =&gt; double check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40% ~ 75%: Intermediate fraudulent =&gt; block the transaction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 75%: Highly fraudulent =&gt; block the transaction and the account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sz="3200" cap="none" dirty="0"/>
              <a:t> </a:t>
            </a:r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503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2029098"/>
            <a:ext cx="5046551" cy="43108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The flourishing e-commerce business is accompanied with aggravating online transaction fraudulent activities such as credit card fraud, affiliate fraud, money laundering, etc.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The fraudulent activities can seriously hurt e-commerce profits, wreck the reputation, and alienate the customers.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Robust statistical machine learning models excels at identifying such fraudulent activities and help protect the benefits of the e-commerce. </a:t>
            </a: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6515944" y="2292245"/>
            <a:ext cx="4639736" cy="2934633"/>
          </a:xfrm>
          <a:noFill/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Business Rationale</a:t>
            </a: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351" r="11546" b="2"/>
          <a:stretch/>
        </p:blipFill>
        <p:spPr>
          <a:xfrm>
            <a:off x="1097280" y="2120900"/>
            <a:ext cx="4639736" cy="3748193"/>
          </a:xfrm>
          <a:noFill/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Project Targets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/>
        </p:nvSpPr>
        <p:spPr>
          <a:xfrm>
            <a:off x="6393497" y="2120899"/>
            <a:ext cx="4639736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Apply advanced machine learning algo to predict whether a certain online transaction is fraudulent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Keep model flexibility to accommodate different aggressiveness level on fraud detection 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Propose practical business solutions based on the statistical findings</a:t>
            </a:r>
          </a:p>
        </p:txBody>
      </p:sp>
    </p:spTree>
    <p:extLst>
      <p:ext uri="{BB962C8B-B14F-4D97-AF65-F5344CB8AC3E}">
        <p14:creationId xmlns:p14="http://schemas.microsoft.com/office/powerpoint/2010/main" val="229029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74396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Project Roadmap</a:t>
            </a:r>
          </a:p>
        </p:txBody>
      </p:sp>
    </p:spTree>
    <p:extLst>
      <p:ext uri="{BB962C8B-B14F-4D97-AF65-F5344CB8AC3E}">
        <p14:creationId xmlns:p14="http://schemas.microsoft.com/office/powerpoint/2010/main" val="188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92" y="2579347"/>
            <a:ext cx="4547906" cy="41820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150k observations </a:t>
            </a:r>
          </a:p>
          <a:p>
            <a:pPr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10 Raw Features</a:t>
            </a:r>
          </a:p>
          <a:p>
            <a:pPr lvl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Transaction Related: signup time, purchase source, purchase device, purchase value, etc.</a:t>
            </a:r>
          </a:p>
          <a:p>
            <a:pPr lvl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Demographic Related: gender, age, country, etc.</a:t>
            </a:r>
          </a:p>
          <a:p>
            <a:pPr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lvl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Fraudulent Transactions: 14k</a:t>
            </a:r>
          </a:p>
          <a:p>
            <a:pPr lvl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Non-Fraudulent Transactions: 136k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tretch/>
        </p:blipFill>
        <p:spPr>
          <a:xfrm>
            <a:off x="5337317" y="2152258"/>
            <a:ext cx="6434874" cy="30243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89808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4229" y="2048960"/>
            <a:ext cx="5751389" cy="403222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Cleansing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No missing values nor significant outliers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manipulate raw features to better fit the model and reflect the business hypothesis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Raw Features: Sign Up Timestamp, Purchase Timestamp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Hypothesis: The shorter of the time range between sign up time and purchase time, the higher probability of fraudulent activity 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Feature: Time Difference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standardized features as model inputs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831F57-21CC-41ED-963D-56E0763135EA}"/>
              </a:ext>
            </a:extLst>
          </p:cNvPr>
          <p:cNvGrpSpPr/>
          <p:nvPr/>
        </p:nvGrpSpPr>
        <p:grpSpPr>
          <a:xfrm>
            <a:off x="7348754" y="1000796"/>
            <a:ext cx="4135775" cy="5221018"/>
            <a:chOff x="7348754" y="1000796"/>
            <a:chExt cx="4135775" cy="52210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0C63AA-049D-4712-9344-9D422A02D558}"/>
                </a:ext>
              </a:extLst>
            </p:cNvPr>
            <p:cNvSpPr/>
            <p:nvPr/>
          </p:nvSpPr>
          <p:spPr>
            <a:xfrm>
              <a:off x="7348754" y="1000796"/>
              <a:ext cx="1359017" cy="136907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 Up Time/ Purchase Time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20958A-D5F6-4195-A865-83CDE80D91DB}"/>
                </a:ext>
              </a:extLst>
            </p:cNvPr>
            <p:cNvSpPr/>
            <p:nvPr/>
          </p:nvSpPr>
          <p:spPr>
            <a:xfrm>
              <a:off x="7348754" y="2889716"/>
              <a:ext cx="1359017" cy="136907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ID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C6F5D-0780-4D75-B93F-D093FEB0A33C}"/>
                </a:ext>
              </a:extLst>
            </p:cNvPr>
            <p:cNvSpPr/>
            <p:nvPr/>
          </p:nvSpPr>
          <p:spPr>
            <a:xfrm>
              <a:off x="7348754" y="4852740"/>
              <a:ext cx="1359017" cy="136907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 Address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3ED075-8CF6-431D-9D88-0D427972BBE3}"/>
                </a:ext>
              </a:extLst>
            </p:cNvPr>
            <p:cNvSpPr/>
            <p:nvPr/>
          </p:nvSpPr>
          <p:spPr>
            <a:xfrm>
              <a:off x="10125512" y="1059518"/>
              <a:ext cx="1359017" cy="13103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Diff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2F8ECB-91E7-4577-8DA8-BC03FA2C6898}"/>
                </a:ext>
              </a:extLst>
            </p:cNvPr>
            <p:cNvSpPr/>
            <p:nvPr/>
          </p:nvSpPr>
          <p:spPr>
            <a:xfrm>
              <a:off x="10125512" y="2948438"/>
              <a:ext cx="1359017" cy="13103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#Users/</a:t>
              </a:r>
            </a:p>
            <a:p>
              <a:pPr algn="ctr"/>
              <a:r>
                <a:rPr lang="en-US" sz="1300" b="1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ID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F6EE1C-220E-42C6-9C6A-538EA64C0895}"/>
                </a:ext>
              </a:extLst>
            </p:cNvPr>
            <p:cNvSpPr/>
            <p:nvPr/>
          </p:nvSpPr>
          <p:spPr>
            <a:xfrm>
              <a:off x="10125512" y="4882101"/>
              <a:ext cx="1359017" cy="13103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#Users/</a:t>
              </a:r>
            </a:p>
            <a:p>
              <a:pPr algn="ctr"/>
              <a:r>
                <a:rPr lang="en-US" sz="1300" b="1" dirty="0">
                  <a:solidFill>
                    <a:srgbClr val="2828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4359FB21-D3F3-45FE-A163-3CADA3845638}"/>
                </a:ext>
              </a:extLst>
            </p:cNvPr>
            <p:cNvSpPr/>
            <p:nvPr/>
          </p:nvSpPr>
          <p:spPr>
            <a:xfrm>
              <a:off x="9076888" y="1559915"/>
              <a:ext cx="780176" cy="3095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27CB44D-06F2-431F-B9E1-D63EDF1B26F9}"/>
                </a:ext>
              </a:extLst>
            </p:cNvPr>
            <p:cNvSpPr/>
            <p:nvPr/>
          </p:nvSpPr>
          <p:spPr>
            <a:xfrm>
              <a:off x="9076888" y="3478897"/>
              <a:ext cx="780176" cy="3095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4ED9CFE-E38A-43F6-AA9F-60B0765CC0DE}"/>
                </a:ext>
              </a:extLst>
            </p:cNvPr>
            <p:cNvSpPr/>
            <p:nvPr/>
          </p:nvSpPr>
          <p:spPr>
            <a:xfrm>
              <a:off x="9076888" y="5352157"/>
              <a:ext cx="780176" cy="3095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00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165719" cy="136907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Analysis: Correlation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9B743F-2BE7-4DDE-A99A-CF8147F6E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33" y="1541207"/>
            <a:ext cx="6684135" cy="48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39868-F50A-4844-BD34-0A4897F9F964}"/>
              </a:ext>
            </a:extLst>
          </p:cNvPr>
          <p:cNvSpPr txBox="1"/>
          <p:nvPr/>
        </p:nvSpPr>
        <p:spPr>
          <a:xfrm>
            <a:off x="753331" y="2259493"/>
            <a:ext cx="39109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Detect pairwise correlation between feature and target, and among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Several features show significant correlation among themselves.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Device Number VS IP Number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 up week VS Purchase week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Implication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We should pick a model robust to multi-collinearity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FE708BD-ED77-44CB-82B1-EDCF9C726A97}"/>
              </a:ext>
            </a:extLst>
          </p:cNvPr>
          <p:cNvSpPr/>
          <p:nvPr/>
        </p:nvSpPr>
        <p:spPr>
          <a:xfrm>
            <a:off x="352337" y="4913296"/>
            <a:ext cx="637563" cy="39428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Analysis: Categorical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18430A-B232-4098-B2C8-943361F2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7" y="1894504"/>
            <a:ext cx="6790425" cy="451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13474-D052-4D35-9F20-553239F26C51}"/>
              </a:ext>
            </a:extLst>
          </p:cNvPr>
          <p:cNvSpPr txBox="1"/>
          <p:nvPr/>
        </p:nvSpPr>
        <p:spPr>
          <a:xfrm>
            <a:off x="7579480" y="2812785"/>
            <a:ext cx="4080049" cy="258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Apply bar plot to visualize the fraud rate versus categorical features to detect preliminary findings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 Findings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Fraud rate of transactions using Chrome or Firefox is higher than other browsers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Fraud rate between male and female shoppers are roughly the same</a:t>
            </a:r>
          </a:p>
        </p:txBody>
      </p:sp>
    </p:spTree>
    <p:extLst>
      <p:ext uri="{BB962C8B-B14F-4D97-AF65-F5344CB8AC3E}">
        <p14:creationId xmlns:p14="http://schemas.microsoft.com/office/powerpoint/2010/main" val="179554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Analysis: Continuous Features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197E9F5-4BD0-4D1A-8506-B13EF4BC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9" y="1923129"/>
            <a:ext cx="6713157" cy="45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2030F-72AF-4966-B253-8978A3AE4EC1}"/>
              </a:ext>
            </a:extLst>
          </p:cNvPr>
          <p:cNvSpPr txBox="1"/>
          <p:nvPr/>
        </p:nvSpPr>
        <p:spPr>
          <a:xfrm>
            <a:off x="7720383" y="2649983"/>
            <a:ext cx="39682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Use line plot to depict the preliminary relationship between fraud rate and continuous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 Findings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mean fraud rate is constant across different age groups and purchase values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Fraud rate is increasing with increased number of users per device or IP address</a:t>
            </a:r>
          </a:p>
        </p:txBody>
      </p:sp>
    </p:spTree>
    <p:extLst>
      <p:ext uri="{BB962C8B-B14F-4D97-AF65-F5344CB8AC3E}">
        <p14:creationId xmlns:p14="http://schemas.microsoft.com/office/powerpoint/2010/main" val="2825908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Override1.xml><?xml version="1.0" encoding="utf-8"?>
<a:themeOverride xmlns:a="http://schemas.openxmlformats.org/drawingml/2006/main">
  <a:clrScheme name="Brights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930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Verdana</vt:lpstr>
      <vt:lpstr>Wingdings</vt:lpstr>
      <vt:lpstr>RetrospectVTI</vt:lpstr>
      <vt:lpstr>E-Commerce Fraudulent Activity Detection </vt:lpstr>
      <vt:lpstr>Business Rationale</vt:lpstr>
      <vt:lpstr>Project Targets</vt:lpstr>
      <vt:lpstr>Project Roadmap</vt:lpstr>
      <vt:lpstr>Data Structure</vt:lpstr>
      <vt:lpstr>Data Preprocessing</vt:lpstr>
      <vt:lpstr>Exploratory Data Analysis: Correlation Analysis</vt:lpstr>
      <vt:lpstr>Exploratory Data Analysis: Categorical Features</vt:lpstr>
      <vt:lpstr>Exploratory Data Analysis: Continuous Features</vt:lpstr>
      <vt:lpstr>Model Fitting: Random Forest</vt:lpstr>
      <vt:lpstr>Model Fitting: Model Processing</vt:lpstr>
      <vt:lpstr>Model Performance: Key Results</vt:lpstr>
      <vt:lpstr>Model Performance: AUC-ROC Curve</vt:lpstr>
      <vt:lpstr>Model Performance: Feature Importance</vt:lpstr>
      <vt:lpstr>Business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Zilong Li</dc:creator>
  <cp:lastModifiedBy>Zilong Li</cp:lastModifiedBy>
  <cp:revision>77</cp:revision>
  <dcterms:created xsi:type="dcterms:W3CDTF">2021-02-23T21:46:46Z</dcterms:created>
  <dcterms:modified xsi:type="dcterms:W3CDTF">2021-02-25T20:56:49Z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