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7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457200" y="1604520"/>
            <a:ext cx="822924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401580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674240" y="1604520"/>
            <a:ext cx="401580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57200" y="368208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84" name="PlaceHolder 4"/>
          <p:cNvSpPr>
            <a:spLocks noGrp="1"/>
          </p:cNvSpPr>
          <p:nvPr>
            <p:ph type="body"/>
          </p:nvPr>
        </p:nvSpPr>
        <p:spPr>
          <a:xfrm>
            <a:off x="4674240" y="1604520"/>
            <a:ext cx="401580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87" name="PlaceHolder 3"/>
          <p:cNvSpPr>
            <a:spLocks noGrp="1"/>
          </p:cNvSpPr>
          <p:nvPr>
            <p:ph type="body"/>
          </p:nvPr>
        </p:nvSpPr>
        <p:spPr>
          <a:xfrm>
            <a:off x="467424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88" name="PlaceHolder 4"/>
          <p:cNvSpPr>
            <a:spLocks noGrp="1"/>
          </p:cNvSpPr>
          <p:nvPr>
            <p:ph type="body"/>
          </p:nvPr>
        </p:nvSpPr>
        <p:spPr>
          <a:xfrm>
            <a:off x="4674240" y="368208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467424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457200" y="3682080"/>
            <a:ext cx="822924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604520"/>
            <a:ext cx="822924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95" name="PlaceHolder 3"/>
          <p:cNvSpPr>
            <a:spLocks noGrp="1"/>
          </p:cNvSpPr>
          <p:nvPr>
            <p:ph type="body"/>
          </p:nvPr>
        </p:nvSpPr>
        <p:spPr>
          <a:xfrm>
            <a:off x="457200" y="3682080"/>
            <a:ext cx="822924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4674240" y="368208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100" name="PlaceHolder 5"/>
          <p:cNvSpPr>
            <a:spLocks noGrp="1"/>
          </p:cNvSpPr>
          <p:nvPr>
            <p:ph type="body"/>
          </p:nvPr>
        </p:nvSpPr>
        <p:spPr>
          <a:xfrm>
            <a:off x="457200" y="368208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604520"/>
            <a:ext cx="822924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57200" y="1604520"/>
            <a:ext cx="822924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pic>
        <p:nvPicPr>
          <p:cNvPr id="104" name="" descr=""/>
          <p:cNvPicPr/>
          <p:nvPr/>
        </p:nvPicPr>
        <p:blipFill>
          <a:blip r:embed="rId2"/>
          <a:stretch/>
        </p:blipFill>
        <p:spPr>
          <a:xfrm>
            <a:off x="2079000" y="1604520"/>
            <a:ext cx="4984920" cy="3977280"/>
          </a:xfrm>
          <a:prstGeom prst="rect">
            <a:avLst/>
          </a:prstGeom>
          <a:ln>
            <a:noFill/>
          </a:ln>
        </p:spPr>
      </p:pic>
      <p:pic>
        <p:nvPicPr>
          <p:cNvPr id="105"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da-DK" sz="1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endParaRPr b="0" lang="da-DK"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p>
            <a:pPr marL="432000" indent="-324000">
              <a:buClr>
                <a:srgbClr val="000000"/>
              </a:buClr>
              <a:buSzPct val="45000"/>
              <a:buFont typeface="Wingdings" charset="2"/>
              <a:buChar char=""/>
            </a:pPr>
            <a:r>
              <a:rPr b="0" lang="da-DK" sz="1800" spc="-1" strike="noStrike">
                <a:solidFill>
                  <a:srgbClr val="000000"/>
                </a:solidFill>
                <a:uFill>
                  <a:solidFill>
                    <a:srgbClr val="ffffff"/>
                  </a:solidFill>
                </a:uFill>
                <a:latin typeface="Arial"/>
              </a:rPr>
              <a:t>Click to edit the outline text format</a:t>
            </a:r>
            <a:endParaRPr b="0" lang="da-DK"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a-DK" sz="1800" spc="-1" strike="noStrike">
                <a:solidFill>
                  <a:srgbClr val="000000"/>
                </a:solidFill>
                <a:uFill>
                  <a:solidFill>
                    <a:srgbClr val="ffffff"/>
                  </a:solidFill>
                </a:uFill>
                <a:latin typeface="Arial"/>
              </a:rPr>
              <a:t>Second Outline Level</a:t>
            </a:r>
            <a:endParaRPr b="0" lang="da-DK"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a-DK" sz="1800" spc="-1" strike="noStrike">
                <a:solidFill>
                  <a:srgbClr val="000000"/>
                </a:solidFill>
                <a:uFill>
                  <a:solidFill>
                    <a:srgbClr val="ffffff"/>
                  </a:solidFill>
                </a:uFill>
                <a:latin typeface="Arial"/>
              </a:rPr>
              <a:t>Third Outline Level</a:t>
            </a:r>
            <a:endParaRPr b="0" lang="da-DK"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a-DK" sz="1800" spc="-1" strike="noStrike">
                <a:solidFill>
                  <a:srgbClr val="000000"/>
                </a:solidFill>
                <a:uFill>
                  <a:solidFill>
                    <a:srgbClr val="ffffff"/>
                  </a:solidFill>
                </a:uFill>
                <a:latin typeface="Arial"/>
              </a:rPr>
              <a:t>Fourth Outline Level</a:t>
            </a:r>
            <a:endParaRPr b="0" lang="da-DK"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a-DK" sz="1800" spc="-1" strike="noStrike">
                <a:solidFill>
                  <a:srgbClr val="000000"/>
                </a:solidFill>
                <a:uFill>
                  <a:solidFill>
                    <a:srgbClr val="ffffff"/>
                  </a:solidFill>
                </a:uFill>
                <a:latin typeface="Arial"/>
              </a:rPr>
              <a:t>Fifth Outline Level</a:t>
            </a:r>
            <a:endParaRPr b="0" lang="da-DK"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a-DK" sz="1800" spc="-1" strike="noStrike">
                <a:solidFill>
                  <a:srgbClr val="000000"/>
                </a:solidFill>
                <a:uFill>
                  <a:solidFill>
                    <a:srgbClr val="ffffff"/>
                  </a:solidFill>
                </a:uFill>
                <a:latin typeface="Arial"/>
              </a:rPr>
              <a:t>Sixth Outline Level</a:t>
            </a:r>
            <a:endParaRPr b="0" lang="da-DK"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a-DK" sz="1800" spc="-1" strike="noStrike">
                <a:solidFill>
                  <a:srgbClr val="000000"/>
                </a:solidFill>
                <a:uFill>
                  <a:solidFill>
                    <a:srgbClr val="ffffff"/>
                  </a:solidFill>
                </a:uFill>
                <a:latin typeface="Arial"/>
              </a:rPr>
              <a:t>Seventh Outline Level</a:t>
            </a:r>
            <a:endParaRPr b="0" lang="da-DK"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r>
              <a:rPr b="0" lang="da-DK" sz="1800" spc="-1" strike="noStrike">
                <a:solidFill>
                  <a:srgbClr val="000000"/>
                </a:solidFill>
                <a:uFill>
                  <a:solidFill>
                    <a:srgbClr val="ffffff"/>
                  </a:solidFill>
                </a:uFill>
                <a:latin typeface="Arial"/>
              </a:rPr>
              <a:t>Click to edit the title text format</a:t>
            </a:r>
            <a:endParaRPr b="0" lang="da-DK" sz="18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da-DK" sz="1800" spc="-1" strike="noStrike">
                <a:solidFill>
                  <a:srgbClr val="000000"/>
                </a:solidFill>
                <a:uFill>
                  <a:solidFill>
                    <a:srgbClr val="ffffff"/>
                  </a:solidFill>
                </a:uFill>
                <a:latin typeface="Arial"/>
              </a:rPr>
              <a:t>Click to edit the outline text format</a:t>
            </a:r>
            <a:endParaRPr b="0" lang="da-DK"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da-DK" sz="1800" spc="-1" strike="noStrike">
                <a:solidFill>
                  <a:srgbClr val="000000"/>
                </a:solidFill>
                <a:uFill>
                  <a:solidFill>
                    <a:srgbClr val="ffffff"/>
                  </a:solidFill>
                </a:uFill>
                <a:latin typeface="Arial"/>
              </a:rPr>
              <a:t>Second Outline Level</a:t>
            </a:r>
            <a:endParaRPr b="0" lang="da-DK"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da-DK" sz="1800" spc="-1" strike="noStrike">
                <a:solidFill>
                  <a:srgbClr val="000000"/>
                </a:solidFill>
                <a:uFill>
                  <a:solidFill>
                    <a:srgbClr val="ffffff"/>
                  </a:solidFill>
                </a:uFill>
                <a:latin typeface="Arial"/>
              </a:rPr>
              <a:t>Third Outline Level</a:t>
            </a:r>
            <a:endParaRPr b="0" lang="da-DK"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da-DK" sz="1800" spc="-1" strike="noStrike">
                <a:solidFill>
                  <a:srgbClr val="000000"/>
                </a:solidFill>
                <a:uFill>
                  <a:solidFill>
                    <a:srgbClr val="ffffff"/>
                  </a:solidFill>
                </a:uFill>
                <a:latin typeface="Arial"/>
              </a:rPr>
              <a:t>Fourth Outline Level</a:t>
            </a:r>
            <a:endParaRPr b="0" lang="da-DK"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da-DK" sz="2000" spc="-1" strike="noStrike">
                <a:solidFill>
                  <a:srgbClr val="000000"/>
                </a:solidFill>
                <a:uFill>
                  <a:solidFill>
                    <a:srgbClr val="ffffff"/>
                  </a:solidFill>
                </a:uFill>
                <a:latin typeface="Arial"/>
              </a:rPr>
              <a:t>Fifth Outline Level</a:t>
            </a:r>
            <a:endParaRPr b="0" lang="da-DK"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da-DK" sz="2000" spc="-1" strike="noStrike">
                <a:solidFill>
                  <a:srgbClr val="000000"/>
                </a:solidFill>
                <a:uFill>
                  <a:solidFill>
                    <a:srgbClr val="ffffff"/>
                  </a:solidFill>
                </a:uFill>
                <a:latin typeface="Arial"/>
              </a:rPr>
              <a:t>Sixth Outline Level</a:t>
            </a:r>
            <a:endParaRPr b="0" lang="da-DK"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da-DK" sz="2000" spc="-1" strike="noStrike">
                <a:solidFill>
                  <a:srgbClr val="000000"/>
                </a:solidFill>
                <a:uFill>
                  <a:solidFill>
                    <a:srgbClr val="ffffff"/>
                  </a:solidFill>
                </a:uFill>
                <a:latin typeface="Arial"/>
              </a:rPr>
              <a:t>Seventh Outline Level</a:t>
            </a:r>
            <a:endParaRPr b="0" lang="da-DK"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uFill>
                  <a:solidFill>
                    <a:srgbClr val="ffffff"/>
                  </a:solidFill>
                </a:uFill>
                <a:latin typeface="Calibri"/>
                <a:ea typeface="DejaVu Sans"/>
              </a:rPr>
              <a:t>Datalogers professionelle identitet</a:t>
            </a:r>
            <a:endParaRPr b="0" lang="en-US" sz="1800" spc="-1" strike="noStrike">
              <a:solidFill>
                <a:srgbClr val="000000"/>
              </a:solidFill>
              <a:uFill>
                <a:solidFill>
                  <a:srgbClr val="ffffff"/>
                </a:solidFill>
              </a:uFill>
              <a:latin typeface="Arial"/>
            </a:endParaRPr>
          </a:p>
          <a:p>
            <a:pPr>
              <a:lnSpc>
                <a:spcPct val="100000"/>
              </a:lnSpc>
            </a:pPr>
            <a:r>
              <a:rPr b="0" lang="en-US" sz="2700" spc="-1" strike="noStrike">
                <a:solidFill>
                  <a:srgbClr val="808080"/>
                </a:solidFill>
                <a:uFill>
                  <a:solidFill>
                    <a:srgbClr val="ffffff"/>
                  </a:solidFill>
                </a:uFill>
                <a:latin typeface="Calibri"/>
                <a:ea typeface="DejaVu Sans"/>
              </a:rPr>
              <a:t>VtDat 17. maj 2018</a:t>
            </a:r>
            <a:endParaRPr b="0" lang="en-US" sz="1800" spc="-1" strike="noStrike">
              <a:solidFill>
                <a:srgbClr val="000000"/>
              </a:solidFill>
              <a:uFill>
                <a:solidFill>
                  <a:srgbClr val="ffffff"/>
                </a:solidFill>
              </a:uFill>
              <a:latin typeface="Arial"/>
            </a:endParaRPr>
          </a:p>
        </p:txBody>
      </p:sp>
      <p:sp>
        <p:nvSpPr>
          <p:cNvPr id="107" name="CustomShape 2"/>
          <p:cNvSpPr/>
          <p:nvPr/>
        </p:nvSpPr>
        <p:spPr>
          <a:xfrm>
            <a:off x="105048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8b8b8b"/>
                </a:solidFill>
                <a:uFill>
                  <a:solidFill>
                    <a:srgbClr val="ffffff"/>
                  </a:solidFill>
                </a:uFill>
                <a:latin typeface="Calibri"/>
                <a:ea typeface="DejaVu Sans"/>
              </a:rPr>
              <a:t>Kasper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8b8b8b"/>
                </a:solidFill>
                <a:uFill>
                  <a:solidFill>
                    <a:srgbClr val="ffffff"/>
                  </a:solidFill>
                </a:uFill>
                <a:latin typeface="Calibri"/>
                <a:ea typeface="DejaVu Sans"/>
              </a:rPr>
              <a:t>Christian </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8b8b8b"/>
                </a:solidFill>
                <a:uFill>
                  <a:solidFill>
                    <a:srgbClr val="ffffff"/>
                  </a:solidFill>
                </a:uFill>
                <a:latin typeface="Calibri"/>
                <a:ea typeface="DejaVu Sans"/>
              </a:rPr>
              <a:t>Adam</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Kulturelle konflikter</a:t>
            </a:r>
            <a:endParaRPr b="0" lang="en-US" sz="1800" spc="-1" strike="noStrike">
              <a:solidFill>
                <a:srgbClr val="000000"/>
              </a:solidFill>
              <a:uFill>
                <a:solidFill>
                  <a:srgbClr val="ffffff"/>
                </a:solidFill>
              </a:uFill>
              <a:latin typeface="Arial"/>
            </a:endParaRPr>
          </a:p>
        </p:txBody>
      </p:sp>
      <p:sp>
        <p:nvSpPr>
          <p:cNvPr id="12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Fortørnelse hos andre ansatte/ledere: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Programmører agerede ofte som konsulenter.</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Programmører havde høj grad autonomi:</a:t>
            </a:r>
            <a:endParaRPr b="0" lang="en-US" sz="1800" spc="-1" strike="noStrike">
              <a:solidFill>
                <a:srgbClr val="000000"/>
              </a:solidFill>
              <a:uFill>
                <a:solidFill>
                  <a:srgbClr val="ffffff"/>
                </a:solidFill>
              </a:uFill>
              <a:latin typeface="Arial"/>
            </a:endParaRPr>
          </a:p>
          <a:p>
            <a:pPr lvl="5" marL="1296000" indent="-21564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Calibri"/>
                <a:ea typeface="DejaVu Sans"/>
              </a:rPr>
              <a:t>‘</a:t>
            </a:r>
            <a:r>
              <a:rPr b="0" lang="en-US" sz="2400" spc="-1" strike="noStrike">
                <a:solidFill>
                  <a:srgbClr val="000000"/>
                </a:solidFill>
                <a:uFill>
                  <a:solidFill>
                    <a:srgbClr val="ffffff"/>
                  </a:solidFill>
                </a:uFill>
                <a:latin typeface="Calibri"/>
                <a:ea typeface="DejaVu Sans"/>
              </a:rPr>
              <a:t>the long-haired programming priesthood’, </a:t>
            </a:r>
            <a:endParaRPr b="0" lang="en-US" sz="1800" spc="-1" strike="noStrike">
              <a:solidFill>
                <a:srgbClr val="000000"/>
              </a:solidFill>
              <a:uFill>
                <a:solidFill>
                  <a:srgbClr val="ffffff"/>
                </a:solidFill>
              </a:uFill>
              <a:latin typeface="Arial"/>
            </a:endParaRPr>
          </a:p>
          <a:p>
            <a:pPr lvl="6" marL="1512000" indent="-215640">
              <a:lnSpc>
                <a:spcPct val="100000"/>
              </a:lnSpc>
              <a:buClr>
                <a:srgbClr val="000000"/>
              </a:buClr>
              <a:buSzPct val="45000"/>
              <a:buFont typeface="Wingdings" charset="2"/>
              <a:buChar char=""/>
            </a:pPr>
            <a:r>
              <a:rPr b="0" i="1" lang="en-US" sz="2400" spc="-1" strike="noStrike">
                <a:solidFill>
                  <a:srgbClr val="000000"/>
                </a:solidFill>
                <a:uFill>
                  <a:solidFill>
                    <a:srgbClr val="ffffff"/>
                  </a:solidFill>
                </a:uFill>
                <a:latin typeface="Calibri"/>
                <a:ea typeface="DejaVu Sans"/>
              </a:rPr>
              <a:t>Martin Campbell-Kelly &amp; William Aspray</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Programmørers lønninger stiger disproportionelt til andre fagområder.</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Programmører havde høj grad af horisontal mobilitet.</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Kompetencer kunne erstatte mange administrative opgaver.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Resulterer I distancering mellem programmører og andre ansatte/ledere.</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Kulturelle konflikter</a:t>
            </a:r>
            <a:endParaRPr b="0" lang="en-US" sz="1800" spc="-1" strike="noStrike">
              <a:solidFill>
                <a:srgbClr val="000000"/>
              </a:solidFill>
              <a:uFill>
                <a:solidFill>
                  <a:srgbClr val="ffffff"/>
                </a:solidFill>
              </a:uFill>
              <a:latin typeface="Arial"/>
            </a:endParaRPr>
          </a:p>
        </p:txBody>
      </p:sp>
      <p:sp>
        <p:nvSpPr>
          <p:cNvPr id="12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Uddannelse og akademisk identitet:</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Universitetsuddannet eller dropout?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Programmørens rolle: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Orakel eller ‘tekniker’?</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Internationalisering:</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Høj efterspørgsel resulterede i import af udenlandsk programmører.</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Erhvervets vs. datalogens interesser</a:t>
            </a:r>
            <a:endParaRPr b="0" lang="en-US" sz="1800" spc="-1" strike="noStrike">
              <a:solidFill>
                <a:srgbClr val="000000"/>
              </a:solidFill>
              <a:uFill>
                <a:solidFill>
                  <a:srgbClr val="ffffff"/>
                </a:solidFill>
              </a:uFill>
              <a:latin typeface="Arial"/>
            </a:endParaRPr>
          </a:p>
        </p:txBody>
      </p:sp>
      <p:sp>
        <p:nvSpPr>
          <p:cNvPr id="128" name="CustomShape 2"/>
          <p:cNvSpPr/>
          <p:nvPr/>
        </p:nvSpPr>
        <p:spPr>
          <a:xfrm>
            <a:off x="457200" y="1600200"/>
            <a:ext cx="8228520" cy="714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ea typeface="DejaVu Sans"/>
              </a:rPr>
              <a:t>Den organisatoriske konflikt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29" name="CustomShape 3"/>
          <p:cNvSpPr/>
          <p:nvPr/>
        </p:nvSpPr>
        <p:spPr>
          <a:xfrm>
            <a:off x="792000" y="2315880"/>
            <a:ext cx="7648920" cy="44787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ea typeface="DejaVu Sans"/>
              </a:rPr>
              <a:t>Erhvervet:</a:t>
            </a:r>
            <a:endParaRPr b="0" lang="en-US" sz="18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DejaVu Sans"/>
              </a:rPr>
              <a:t>vil have let ved at finde arbejdskraft vil profitmaksimere</a:t>
            </a:r>
            <a:endParaRPr b="0" lang="en-US" sz="18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DejaVu Sans"/>
              </a:rPr>
              <a:t>vil have computer og programmør til at passe ind i det eksisterende system, s. 178</a:t>
            </a:r>
            <a:endParaRPr b="0" lang="en-US" sz="18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have adgang til at styre computeren og dens muligheder, s. 161</a:t>
            </a:r>
            <a:endParaRPr b="0" lang="en-US" sz="18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DejaVu Sans"/>
              </a:rPr>
              <a:t>have troværdige løsninger, modsat fx Mariner-1</a:t>
            </a:r>
            <a:endParaRPr b="0" lang="en-US" sz="18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DejaVu Sans"/>
              </a:rPr>
              <a:t>vil have styr på budgettet og disciplin, s. 165</a:t>
            </a:r>
            <a:endParaRPr b="0" lang="en-US" sz="18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DejaVu Sans"/>
              </a:rPr>
              <a:t>ønsker en samlet profession, standarder</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Programmøren:</a:t>
            </a:r>
            <a:endParaRPr b="0" lang="en-US" sz="18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DejaVu Sans"/>
              </a:rPr>
              <a:t>Fri international medarbejderkonkurrence, s. 179</a:t>
            </a:r>
            <a:endParaRPr b="0" lang="en-US" sz="18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DejaVu Sans"/>
              </a:rPr>
              <a:t>vil kreere </a:t>
            </a:r>
            <a:endParaRPr b="0" lang="en-US" sz="1800" spc="-1" strike="noStrike">
              <a:solidFill>
                <a:srgbClr val="000000"/>
              </a:solidFill>
              <a:uFill>
                <a:solidFill>
                  <a:srgbClr val="ffffff"/>
                </a:solidFill>
              </a:uFill>
              <a:latin typeface="Arial"/>
            </a:endParaRPr>
          </a:p>
          <a:p>
            <a:pPr lvl="2"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DejaVu Sans"/>
              </a:rPr>
              <a:t>vil være en attraktiv og unik ressource</a:t>
            </a:r>
            <a:endParaRPr b="0" lang="en-US" sz="18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DejaVu Sans"/>
              </a:rPr>
              <a:t>vil ikke standardiseres, s. 176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Erhvervets vs. datalogens interesser</a:t>
            </a:r>
            <a:endParaRPr b="0" lang="en-US" sz="1800" spc="-1" strike="noStrike">
              <a:solidFill>
                <a:srgbClr val="000000"/>
              </a:solidFill>
              <a:uFill>
                <a:solidFill>
                  <a:srgbClr val="ffffff"/>
                </a:solidFill>
              </a:uFill>
              <a:latin typeface="Arial"/>
            </a:endParaRPr>
          </a:p>
        </p:txBody>
      </p:sp>
      <p:sp>
        <p:nvSpPr>
          <p:cNvPr id="13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ea typeface="DejaVu Sans"/>
              </a:rPr>
              <a:t>Den kulturelle konflikt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32" name="CustomShape 3"/>
          <p:cNvSpPr/>
          <p:nvPr/>
        </p:nvSpPr>
        <p:spPr>
          <a:xfrm>
            <a:off x="457200" y="2450520"/>
            <a:ext cx="8357040" cy="5635440"/>
          </a:xfrm>
          <a:prstGeom prst="rect">
            <a:avLst/>
          </a:prstGeom>
          <a:noFill/>
          <a:ln>
            <a:noFill/>
          </a:ln>
        </p:spPr>
        <p:style>
          <a:lnRef idx="0"/>
          <a:fillRef idx="0"/>
          <a:effectRef idx="0"/>
          <a:fontRef idx="minor"/>
        </p:style>
        <p:txBody>
          <a:bodyPr lIns="90000" rIns="90000" tIns="45000" bIns="45000"/>
          <a:p>
            <a:pPr marL="457200" indent="-45612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Købmanden vs. skakspilleren, s. 158</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Manageren vs. kunstner/teknikeren/black art, s. 162</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New breed, engineers, s. 163 og 165</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that computer specialists were self-interested, narrow technicians rather than future-minded, bottom-line-oriented good corporate citizens”</a:t>
            </a:r>
            <a:endParaRPr b="0" lang="en-US" sz="1800" spc="-1" strike="noStrike">
              <a:solidFill>
                <a:srgbClr val="000000"/>
              </a:solidFill>
              <a:uFill>
                <a:solidFill>
                  <a:srgbClr val="ffffff"/>
                </a:solidFill>
              </a:uFill>
              <a:latin typeface="Arial"/>
            </a:endParaRPr>
          </a:p>
          <a:p>
            <a:pPr algn="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s. 170</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Spilvirksomheden </a:t>
            </a:r>
            <a:r>
              <a:rPr b="1" lang="en-US" sz="4400" spc="-1" strike="noStrike">
                <a:solidFill>
                  <a:srgbClr val="000000"/>
                </a:solidFill>
                <a:uFill>
                  <a:solidFill>
                    <a:srgbClr val="ffffff"/>
                  </a:solidFill>
                </a:uFill>
                <a:latin typeface="Calibri"/>
                <a:ea typeface="DejaVu Sans"/>
              </a:rPr>
              <a:t>Atari</a:t>
            </a:r>
            <a:r>
              <a:rPr b="0" lang="en-US" sz="4400" spc="-1" strike="noStrike">
                <a:solidFill>
                  <a:srgbClr val="000000"/>
                </a:solidFill>
                <a:uFill>
                  <a:solidFill>
                    <a:srgbClr val="ffffff"/>
                  </a:solidFill>
                </a:uFill>
                <a:latin typeface="Calibri"/>
                <a:ea typeface="DejaVu Sans"/>
              </a:rPr>
              <a:t> 1977</a:t>
            </a:r>
            <a:endParaRPr b="0" lang="en-US" sz="1800" spc="-1" strike="noStrike">
              <a:solidFill>
                <a:srgbClr val="000000"/>
              </a:solidFill>
              <a:uFill>
                <a:solidFill>
                  <a:srgbClr val="ffffff"/>
                </a:solidFill>
              </a:uFill>
              <a:latin typeface="Arial"/>
            </a:endParaRPr>
          </a:p>
        </p:txBody>
      </p:sp>
      <p:sp>
        <p:nvSpPr>
          <p:cNvPr id="13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Calibri"/>
                <a:ea typeface="DejaVu Sans"/>
              </a:rPr>
              <a:t>”</a:t>
            </a:r>
            <a:r>
              <a:rPr b="0" lang="en-US" sz="3200" spc="-1" strike="noStrike">
                <a:solidFill>
                  <a:srgbClr val="000000"/>
                </a:solidFill>
                <a:uFill>
                  <a:solidFill>
                    <a:srgbClr val="ffffff"/>
                  </a:solidFill>
                </a:uFill>
                <a:latin typeface="Calibri"/>
                <a:ea typeface="DejaVu Sans"/>
              </a:rPr>
              <a:t>Da jeg [konsulenten] ankom, havde jeg jakkesæt og slips på og mødte Nolan Bushnell [grundlæggeren]. Han havde en t-shirt på. På t-shirten stod der: ’I love to fuck’. Det var mit første møde med Atari.”</a:t>
            </a: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ea typeface="DejaVu Sans"/>
              </a:rPr>
              <a:t>Ray Kassar citeret i </a:t>
            </a:r>
            <a:endParaRPr b="0" lang="en-US" sz="1800" spc="-1" strike="noStrike">
              <a:solidFill>
                <a:srgbClr val="000000"/>
              </a:solidFill>
              <a:uFill>
                <a:solidFill>
                  <a:srgbClr val="ffffff"/>
                </a:solidFill>
              </a:uFill>
              <a:latin typeface="Arial"/>
            </a:endParaRPr>
          </a:p>
          <a:p>
            <a:pPr algn="r">
              <a:lnSpc>
                <a:spcPct val="100000"/>
              </a:lnSpc>
            </a:pPr>
            <a:r>
              <a:rPr b="0" i="1" lang="en-US" sz="2000" spc="-1" strike="noStrike">
                <a:solidFill>
                  <a:srgbClr val="000000"/>
                </a:solidFill>
                <a:uFill>
                  <a:solidFill>
                    <a:srgbClr val="ffffff"/>
                  </a:solidFill>
                </a:uFill>
                <a:latin typeface="Calibri"/>
                <a:ea typeface="DejaVu Sans"/>
              </a:rPr>
              <a:t>Computerspillenes historie 1945-2010</a:t>
            </a:r>
            <a:r>
              <a:rPr b="0" lang="en-US" sz="2000" spc="-1" strike="noStrike">
                <a:solidFill>
                  <a:srgbClr val="000000"/>
                </a:solidFill>
                <a:uFill>
                  <a:solidFill>
                    <a:srgbClr val="ffffff"/>
                  </a:solidFill>
                </a:uFill>
                <a:latin typeface="Calibri"/>
                <a:ea typeface="DejaVu Sans"/>
              </a:rPr>
              <a:t>, s. 99 </a:t>
            </a: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ea typeface="DejaVu Sans"/>
              </a:rPr>
              <a:t>(Tristan Donovan, Herreværelset, 2010)</a:t>
            </a:r>
            <a:endParaRPr b="0" lang="en-US"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Erhvervets vs. datalogens interesser</a:t>
            </a:r>
            <a:endParaRPr b="0" lang="en-US" sz="1800" spc="-1" strike="noStrike">
              <a:solidFill>
                <a:srgbClr val="000000"/>
              </a:solidFill>
              <a:uFill>
                <a:solidFill>
                  <a:srgbClr val="ffffff"/>
                </a:solidFill>
              </a:uFill>
              <a:latin typeface="Arial"/>
            </a:endParaRPr>
          </a:p>
        </p:txBody>
      </p:sp>
      <p:sp>
        <p:nvSpPr>
          <p:cNvPr id="136"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000000"/>
                </a:solidFill>
                <a:uFill>
                  <a:solidFill>
                    <a:srgbClr val="ffffff"/>
                  </a:solidFill>
                </a:uFill>
                <a:latin typeface="Calibri"/>
                <a:ea typeface="DejaVu Sans"/>
              </a:rPr>
              <a:t>Den territoriale konflikt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Udrydde den individuelle programmør, s. 155 </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the real business of software development was analysis”, s. 157</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Software crisis, som en management krise og ikke en tech krise, s. 166</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800" spc="-1" strike="noStrike">
                <a:solidFill>
                  <a:srgbClr val="000000"/>
                </a:solidFill>
                <a:uFill>
                  <a:solidFill>
                    <a:srgbClr val="ffffff"/>
                  </a:solidFill>
                </a:uFill>
                <a:latin typeface="Arial"/>
                <a:ea typeface="DejaVu Sans"/>
              </a:rPr>
              <a:t>Programmøren vil bruge IT til at løse problemer</a:t>
            </a:r>
            <a:endParaRPr b="0" lang="en-US" sz="1800" spc="-1" strike="noStrike">
              <a:solidFill>
                <a:srgbClr val="000000"/>
              </a:solidFill>
              <a:uFill>
                <a:solidFill>
                  <a:srgbClr val="ffffff"/>
                </a:solidFill>
              </a:uFill>
              <a:latin typeface="Arial"/>
            </a:endParaRPr>
          </a:p>
          <a:p>
            <a:pPr marL="720">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74680"/>
            <a:ext cx="8228520" cy="1141920"/>
          </a:xfrm>
          <a:prstGeom prst="rect">
            <a:avLst/>
          </a:prstGeom>
          <a:noFill/>
          <a:ln>
            <a:noFill/>
          </a:ln>
        </p:spPr>
        <p:style>
          <a:lnRef idx="0"/>
          <a:fillRef idx="0"/>
          <a:effectRef idx="0"/>
          <a:fontRef idx="minor"/>
        </p:style>
      </p:sp>
      <p:sp>
        <p:nvSpPr>
          <p:cNvPr id="138"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Calibri"/>
                <a:ea typeface="DejaVu Sans"/>
              </a:rPr>
              <a:t>”… </a:t>
            </a:r>
            <a:r>
              <a:rPr b="0" lang="en-US" sz="3200" spc="-1" strike="noStrike">
                <a:solidFill>
                  <a:srgbClr val="000000"/>
                </a:solidFill>
                <a:uFill>
                  <a:solidFill>
                    <a:srgbClr val="ffffff"/>
                  </a:solidFill>
                </a:uFill>
                <a:latin typeface="Calibri"/>
                <a:ea typeface="DejaVu Sans"/>
              </a:rPr>
              <a:t>programmers, systems analysts, and other software workers are experiencing efforts to break down, simplify, routinize, and standardize their own work so that it, too, can be done by machines rather than people”</a:t>
            </a:r>
            <a:endParaRPr b="0" lang="en-US" sz="1800" spc="-1" strike="noStrike">
              <a:solidFill>
                <a:srgbClr val="000000"/>
              </a:solidFill>
              <a:uFill>
                <a:solidFill>
                  <a:srgbClr val="ffffff"/>
                </a:solidFill>
              </a:uFill>
              <a:latin typeface="Arial"/>
            </a:endParaRPr>
          </a:p>
          <a:p>
            <a:pPr algn="r">
              <a:lnSpc>
                <a:spcPct val="100000"/>
              </a:lnSpc>
            </a:pPr>
            <a:r>
              <a:rPr b="0" lang="en-US" sz="2400" spc="-1" strike="noStrike">
                <a:solidFill>
                  <a:srgbClr val="000000"/>
                </a:solidFill>
                <a:uFill>
                  <a:solidFill>
                    <a:srgbClr val="ffffff"/>
                  </a:solidFill>
                </a:uFill>
                <a:latin typeface="Calibri"/>
                <a:ea typeface="DejaVu Sans"/>
              </a:rPr>
              <a:t>Philip Kraft citeret på s. 173</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893160"/>
            <a:ext cx="8228520" cy="523188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Calibri"/>
                <a:ea typeface="DejaVu Sans"/>
              </a:rPr>
              <a:t>Letting the “Computer Boys” Take Over: </a:t>
            </a:r>
            <a:r>
              <a:rPr b="0" lang="en-US" sz="2400" spc="-1" strike="noStrike">
                <a:solidFill>
                  <a:srgbClr val="000000"/>
                </a:solidFill>
                <a:uFill>
                  <a:solidFill>
                    <a:srgbClr val="ffffff"/>
                  </a:solidFill>
                </a:uFill>
                <a:latin typeface="Calibri"/>
                <a:ea typeface="DejaVu Sans"/>
              </a:rPr>
              <a:t>Technology and the Politics of Organizational Transformation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International Review of Social History </a:t>
            </a:r>
            <a:r>
              <a:rPr b="1"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Internationaal Instituut voor Sociale Geschiedenis</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Amsterdam, Holland, December 2003</a:t>
            </a:r>
            <a:endParaRPr b="0" lang="en-US"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Temaudgivelse om </a:t>
            </a:r>
            <a:r>
              <a:rPr b="0" i="1" lang="en-US" sz="2400" spc="-1" strike="noStrike">
                <a:solidFill>
                  <a:srgbClr val="000000"/>
                </a:solidFill>
                <a:uFill>
                  <a:solidFill>
                    <a:srgbClr val="ffffff"/>
                  </a:solidFill>
                </a:uFill>
                <a:latin typeface="Calibri"/>
                <a:ea typeface="DejaVu Sans"/>
              </a:rPr>
              <a:t>Information Revolution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274680"/>
            <a:ext cx="8228520" cy="1141920"/>
          </a:xfrm>
          <a:prstGeom prst="rect">
            <a:avLst/>
          </a:prstGeom>
          <a:noFill/>
          <a:ln>
            <a:noFill/>
          </a:ln>
        </p:spPr>
        <p:style>
          <a:lnRef idx="0"/>
          <a:fillRef idx="0"/>
          <a:effectRef idx="0"/>
          <a:fontRef idx="minor"/>
        </p:style>
      </p:sp>
      <p:sp>
        <p:nvSpPr>
          <p:cNvPr id="11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uFill>
                  <a:solidFill>
                    <a:srgbClr val="ffffff"/>
                  </a:solidFill>
                </a:uFill>
                <a:latin typeface="Calibri"/>
                <a:ea typeface="DejaVu Sans"/>
              </a:rPr>
              <a:t>Informations revolutionen</a:t>
            </a:r>
            <a:r>
              <a:rPr b="0" lang="en-US" sz="3200" spc="-1" strike="noStrike">
                <a:solidFill>
                  <a:srgbClr val="000000"/>
                </a:solidFill>
                <a:uFill>
                  <a:solidFill>
                    <a:srgbClr val="ffffff"/>
                  </a:solidFill>
                </a:uFill>
                <a:latin typeface="Calibri"/>
                <a:ea typeface="DejaVu Sans"/>
              </a:rPr>
              <a:t> kan sammenlignes med indførelsen af landbrug og hushold eller med den industrielle revolution.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ea typeface="DejaVu Sans"/>
              </a:rPr>
              <a:t>Se ekstrakt fra introduktion af redaktøren, Aad Blok, </a:t>
            </a:r>
            <a:endParaRPr b="0" lang="en-US" sz="1800" spc="-1" strike="noStrike">
              <a:solidFill>
                <a:srgbClr val="000000"/>
              </a:solidFill>
              <a:uFill>
                <a:solidFill>
                  <a:srgbClr val="ffffff"/>
                </a:solidFill>
              </a:uFill>
              <a:latin typeface="Arial"/>
            </a:endParaRPr>
          </a:p>
          <a:p>
            <a:pPr algn="r">
              <a:lnSpc>
                <a:spcPct val="100000"/>
              </a:lnSpc>
            </a:pPr>
            <a:r>
              <a:rPr b="0" lang="en-US" sz="2000" spc="-1" strike="noStrike">
                <a:solidFill>
                  <a:srgbClr val="000000"/>
                </a:solidFill>
                <a:uFill>
                  <a:solidFill>
                    <a:srgbClr val="ffffff"/>
                  </a:solidFill>
                </a:uFill>
                <a:latin typeface="Calibri"/>
                <a:ea typeface="DejaVu Sans"/>
              </a:rPr>
              <a:t>International Review of Social History</a:t>
            </a:r>
            <a:r>
              <a:rPr b="1" lang="en-US" sz="20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Volume 48 - Issue S11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Oplæggets struktur</a:t>
            </a: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marL="514440" indent="-513360">
              <a:lnSpc>
                <a:spcPct val="100000"/>
              </a:lnSpc>
              <a:buClr>
                <a:srgbClr val="000000"/>
              </a:buClr>
              <a:buFont typeface="StarSymbol"/>
              <a:buAutoNum type="arabicPeriod"/>
            </a:pPr>
            <a:r>
              <a:rPr b="0" lang="en-US" sz="3200" spc="-1" strike="noStrike">
                <a:solidFill>
                  <a:srgbClr val="000000"/>
                </a:solidFill>
                <a:uFill>
                  <a:solidFill>
                    <a:srgbClr val="ffffff"/>
                  </a:solidFill>
                </a:uFill>
                <a:latin typeface="Calibri"/>
                <a:ea typeface="DejaVu Sans"/>
              </a:rPr>
              <a:t>Intro til den historiske udvikling af programmering og programmør-identitet </a:t>
            </a:r>
            <a:r>
              <a:rPr b="0" lang="en-US" sz="3200" spc="-1" strike="noStrike">
                <a:solidFill>
                  <a:srgbClr val="808080"/>
                </a:solidFill>
                <a:uFill>
                  <a:solidFill>
                    <a:srgbClr val="ffffff"/>
                  </a:solidFill>
                </a:uFill>
                <a:latin typeface="Calibri"/>
                <a:ea typeface="DejaVu Sans"/>
              </a:rPr>
              <a:t>(Kasper)</a:t>
            </a:r>
            <a:endParaRPr b="0" lang="en-US" sz="1800" spc="-1" strike="noStrike">
              <a:solidFill>
                <a:srgbClr val="000000"/>
              </a:solidFill>
              <a:uFill>
                <a:solidFill>
                  <a:srgbClr val="ffffff"/>
                </a:solidFill>
              </a:uFill>
              <a:latin typeface="Arial"/>
            </a:endParaRPr>
          </a:p>
          <a:p>
            <a:pPr marL="514440" indent="-513360">
              <a:lnSpc>
                <a:spcPct val="100000"/>
              </a:lnSpc>
              <a:buClr>
                <a:srgbClr val="000000"/>
              </a:buClr>
              <a:buFont typeface="StarSymbol"/>
              <a:buAutoNum type="arabicPeriod"/>
            </a:pPr>
            <a:r>
              <a:rPr b="0" lang="en-US" sz="3200" spc="-1" strike="noStrike">
                <a:solidFill>
                  <a:srgbClr val="000000"/>
                </a:solidFill>
                <a:uFill>
                  <a:solidFill>
                    <a:srgbClr val="ffffff"/>
                  </a:solidFill>
                </a:uFill>
                <a:latin typeface="Calibri"/>
                <a:ea typeface="DejaVu Sans"/>
              </a:rPr>
              <a:t>Baggrunden for de konflikter teksten nævner </a:t>
            </a:r>
            <a:r>
              <a:rPr b="0" lang="en-US" sz="3200" spc="-1" strike="noStrike">
                <a:solidFill>
                  <a:srgbClr val="808080"/>
                </a:solidFill>
                <a:uFill>
                  <a:solidFill>
                    <a:srgbClr val="ffffff"/>
                  </a:solidFill>
                </a:uFill>
                <a:latin typeface="Calibri"/>
                <a:ea typeface="DejaVu Sans"/>
              </a:rPr>
              <a:t>(Adam)</a:t>
            </a:r>
            <a:endParaRPr b="0" lang="en-US" sz="1800" spc="-1" strike="noStrike">
              <a:solidFill>
                <a:srgbClr val="000000"/>
              </a:solidFill>
              <a:uFill>
                <a:solidFill>
                  <a:srgbClr val="ffffff"/>
                </a:solidFill>
              </a:uFill>
              <a:latin typeface="Arial"/>
            </a:endParaRPr>
          </a:p>
          <a:p>
            <a:pPr marL="514440" indent="-513360">
              <a:lnSpc>
                <a:spcPct val="100000"/>
              </a:lnSpc>
              <a:buClr>
                <a:srgbClr val="000000"/>
              </a:buClr>
              <a:buFont typeface="StarSymbol"/>
              <a:buAutoNum type="arabicPeriod"/>
            </a:pPr>
            <a:r>
              <a:rPr b="0" lang="en-US" sz="3200" spc="-1" strike="noStrike">
                <a:solidFill>
                  <a:srgbClr val="000000"/>
                </a:solidFill>
                <a:uFill>
                  <a:solidFill>
                    <a:srgbClr val="ffffff"/>
                  </a:solidFill>
                </a:uFill>
                <a:latin typeface="Calibri"/>
                <a:ea typeface="DejaVu Sans"/>
              </a:rPr>
              <a:t>Diskussion af disse konflikter </a:t>
            </a:r>
            <a:r>
              <a:rPr b="0" lang="en-US" sz="3200" spc="-1" strike="noStrike">
                <a:solidFill>
                  <a:srgbClr val="808080"/>
                </a:solidFill>
                <a:uFill>
                  <a:solidFill>
                    <a:srgbClr val="ffffff"/>
                  </a:solidFill>
                </a:uFill>
                <a:latin typeface="Calibri"/>
                <a:ea typeface="DejaVu Sans"/>
              </a:rPr>
              <a:t>(Christian)</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273600"/>
            <a:ext cx="8227800" cy="1143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Programmørens Baggrund</a:t>
            </a:r>
            <a:endParaRPr b="0" lang="en-US" sz="1800" spc="-1" strike="noStrike">
              <a:solidFill>
                <a:srgbClr val="000000"/>
              </a:solidFill>
              <a:uFill>
                <a:solidFill>
                  <a:srgbClr val="ffffff"/>
                </a:solidFill>
              </a:uFill>
              <a:latin typeface="Arial"/>
            </a:endParaRPr>
          </a:p>
        </p:txBody>
      </p:sp>
      <p:sp>
        <p:nvSpPr>
          <p:cNvPr id="114" name="CustomShape 2"/>
          <p:cNvSpPr/>
          <p:nvPr/>
        </p:nvSpPr>
        <p:spPr>
          <a:xfrm>
            <a:off x="457200" y="1604520"/>
            <a:ext cx="8227800" cy="39758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Hvem var de?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Blandet uddannelsesbaggrund – kort, lang, ingen</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Ikke håndværkere, ingenører eller videnskabsfolk</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a:t>
            </a:r>
            <a:r>
              <a:rPr b="0" lang="en-US" sz="2000" spc="-1" strike="noStrike">
                <a:solidFill>
                  <a:srgbClr val="000000"/>
                </a:solidFill>
                <a:uFill>
                  <a:solidFill>
                    <a:srgbClr val="ffffff"/>
                  </a:solidFill>
                </a:uFill>
                <a:latin typeface="Arial"/>
                <a:ea typeface="DejaVu Sans"/>
              </a:rPr>
              <a:t>coder” eller “systems man”?</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Første gang defineret i slut-40’erne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DejaVu Sans"/>
              </a:rPr>
              <a:t>Goldstine og Neumann: “Planning and Coding of Problems for an Electronic Computer Instrument”</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DejaVu Sans"/>
              </a:rPr>
              <a:t>Baseret på erfaringer fra ENIAC</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Første reelle computer</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Primært til militær anvendelse</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Noto Sans CJK SC Regular"/>
              </a:rPr>
              <a:t>Programmørens rolle formelt opdelt:</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Planlægning</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Arial"/>
                <a:ea typeface="Noto Sans CJK SC Regular"/>
              </a:rPr>
              <a:t>Kodning</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Arial"/>
                <a:ea typeface="Noto Sans CJK SC Regular"/>
              </a:rPr>
              <a:t>I praksis smeltede opgaverne sammen</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273600"/>
            <a:ext cx="8227800" cy="1143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Programmering udvikler sig</a:t>
            </a:r>
            <a:endParaRPr b="0" lang="en-US" sz="1800" spc="-1" strike="noStrike">
              <a:solidFill>
                <a:srgbClr val="000000"/>
              </a:solidFill>
              <a:uFill>
                <a:solidFill>
                  <a:srgbClr val="ffffff"/>
                </a:solidFill>
              </a:uFill>
              <a:latin typeface="Arial"/>
            </a:endParaRPr>
          </a:p>
        </p:txBody>
      </p:sp>
      <p:sp>
        <p:nvSpPr>
          <p:cNvPr id="116" name="CustomShape 2"/>
          <p:cNvSpPr/>
          <p:nvPr/>
        </p:nvSpPr>
        <p:spPr>
          <a:xfrm>
            <a:off x="457200" y="1604520"/>
            <a:ext cx="8227800" cy="39758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Programmering på de første computerer krævede opfindsomhed og kreative løsninger</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De første programmeringssprog udvikles (Fortran, 1957; Cobol, 1959)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Mere fokus på design og analyse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Færre fejl – mere kompleksitet</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Programmørens rolle skifter</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Fra lav til høj status &gt; fra fabriksmedarbejder til uundværligt geni</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200" spc="-1" strike="noStrike">
                <a:solidFill>
                  <a:srgbClr val="000000"/>
                </a:solidFill>
                <a:uFill>
                  <a:solidFill>
                    <a:srgbClr val="ffffff"/>
                  </a:solidFill>
                </a:uFill>
                <a:latin typeface="Arial"/>
                <a:ea typeface="Noto Sans CJK SC Regular"/>
              </a:rPr>
              <a:t>Begyndende konflikt mellem programmør og ledelse</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1604520"/>
            <a:ext cx="8227800" cy="397584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1960’erne: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Udvikling I hardware →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Større og mere komplekse software projekter → </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Stigning i efterspørgsel på programmører </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Stigende ønske fra ledelseslaget om mere kontrol med softwareudvikling</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NATO konference om Softwareudviklng, Garmisch (1968)</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Årsag til krise = mangel på styring</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Løsning: styring tilbage til ledelseslaget</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Noto Sans CJK SC Regular"/>
              </a:rPr>
              <a:t>Konflikt fortsatte, men førte til udvikling af programmørrollen</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Mere professionaliseret end tidligere</a:t>
            </a:r>
            <a:endParaRPr b="0" lang="en-US" sz="1800" spc="-1" strike="noStrike">
              <a:solidFill>
                <a:srgbClr val="000000"/>
              </a:solidFill>
              <a:uFill>
                <a:solidFill>
                  <a:srgbClr val="ffffff"/>
                </a:solidFill>
              </a:uFill>
              <a:latin typeface="Arial"/>
            </a:endParaRPr>
          </a:p>
          <a:p>
            <a:pPr lvl="1" marL="864000" indent="-322920">
              <a:lnSpc>
                <a:spcPct val="100000"/>
              </a:lnSpc>
              <a:buClr>
                <a:srgbClr val="000000"/>
              </a:buClr>
              <a:buSzPct val="75000"/>
              <a:buFont typeface="Symbol"/>
              <a:buChar char=""/>
            </a:pPr>
            <a:r>
              <a:rPr b="0" lang="en-US" sz="2200" spc="-1" strike="noStrike">
                <a:solidFill>
                  <a:srgbClr val="000000"/>
                </a:solidFill>
                <a:uFill>
                  <a:solidFill>
                    <a:srgbClr val="ffffff"/>
                  </a:solidFill>
                </a:uFill>
                <a:latin typeface="Arial"/>
                <a:ea typeface="Noto Sans CJK SC Regular"/>
              </a:rPr>
              <a:t>Stadig ingen klar definition - Tekniker?</a:t>
            </a:r>
            <a:endParaRPr b="0" lang="en-US" sz="1800" spc="-1" strike="noStrike">
              <a:solidFill>
                <a:srgbClr val="000000"/>
              </a:solidFill>
              <a:uFill>
                <a:solidFill>
                  <a:srgbClr val="ffffff"/>
                </a:solidFill>
              </a:uFill>
              <a:latin typeface="Arial"/>
            </a:endParaRPr>
          </a:p>
        </p:txBody>
      </p:sp>
      <p:sp>
        <p:nvSpPr>
          <p:cNvPr id="118" name="CustomShape 2"/>
          <p:cNvSpPr/>
          <p:nvPr/>
        </p:nvSpPr>
        <p:spPr>
          <a:xfrm>
            <a:off x="457200" y="211680"/>
            <a:ext cx="8227800" cy="12672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Softwarekrisen og Programmørens Rolle</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Organisatoriske konflikter</a:t>
            </a:r>
            <a:endParaRPr b="0" lang="en-US" sz="1800" spc="-1" strike="noStrike">
              <a:solidFill>
                <a:srgbClr val="000000"/>
              </a:solidFill>
              <a:uFill>
                <a:solidFill>
                  <a:srgbClr val="ffffff"/>
                </a:solidFill>
              </a:uFill>
              <a:latin typeface="Arial"/>
            </a:endParaRPr>
          </a:p>
        </p:txBody>
      </p:sp>
      <p:sp>
        <p:nvSpPr>
          <p:cNvPr id="12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Programørren i organisationen:</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Øget professionel autoritet.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Øget uundværlighed giver bedre forhandlingsgrundlag i ansættelse.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Anledning til spændinger med eksisterende ledelse og medarbejdere fra andre afdelinger.</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Manglende projektstyring- og ledelseskompetencer giver autonomi – mellemledere erstattes af EDP-managers.</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a:t>
            </a:r>
            <a:r>
              <a:rPr b="0" lang="en-US" sz="2400" spc="-1" strike="noStrike">
                <a:solidFill>
                  <a:srgbClr val="000000"/>
                </a:solidFill>
                <a:uFill>
                  <a:solidFill>
                    <a:srgbClr val="ffffff"/>
                  </a:solidFill>
                </a:uFill>
                <a:latin typeface="Calibri"/>
                <a:ea typeface="DejaVu Sans"/>
              </a:rPr>
              <a:t>change-agents’ - påvirkede organistationer I stort omfang.</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Organisatoriske konflikter</a:t>
            </a:r>
            <a:endParaRPr b="0" lang="en-US" sz="1800" spc="-1" strike="noStrike">
              <a:solidFill>
                <a:srgbClr val="000000"/>
              </a:solidFill>
              <a:uFill>
                <a:solidFill>
                  <a:srgbClr val="ffffff"/>
                </a:solidFill>
              </a:uFill>
              <a:latin typeface="Arial"/>
            </a:endParaRPr>
          </a:p>
        </p:txBody>
      </p:sp>
      <p:sp>
        <p:nvSpPr>
          <p:cNvPr id="12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Respons</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Software-krise defineres.</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Calibri"/>
                <a:ea typeface="DejaVu Sans"/>
              </a:rPr>
              <a:t>Douglas McIlroy foreslår industrialisering af software-produktion.</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Softwareudviklere som ’almindelige ansatte’.</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Softwareudvikling mindre afhængig af den enkelte.</a:t>
            </a:r>
            <a:endParaRPr b="0" lang="en-US" sz="1800" spc="-1" strike="noStrike">
              <a:solidFill>
                <a:srgbClr val="000000"/>
              </a:solidFill>
              <a:uFill>
                <a:solidFill>
                  <a:srgbClr val="ffffff"/>
                </a:solidFill>
              </a:uFill>
              <a:latin typeface="Arial"/>
            </a:endParaRPr>
          </a:p>
          <a:p>
            <a:pPr lvl="2" marL="1296000" indent="-287280">
              <a:lnSpc>
                <a:spcPct val="100000"/>
              </a:lnSpc>
              <a:buClr>
                <a:srgbClr val="000000"/>
              </a:buClr>
              <a:buSzPct val="45000"/>
              <a:buFont typeface="Wingdings" charset="2"/>
              <a:buChar char=""/>
            </a:pPr>
            <a:r>
              <a:rPr b="0" lang="en-US" sz="2000" spc="-1" strike="noStrike">
                <a:solidFill>
                  <a:srgbClr val="000000"/>
                </a:solidFill>
                <a:uFill>
                  <a:solidFill>
                    <a:srgbClr val="ffffff"/>
                  </a:solidFill>
                </a:uFill>
                <a:latin typeface="Calibri"/>
                <a:ea typeface="DejaVu Sans"/>
              </a:rPr>
              <a:t>Håndtérbare fabrikker med mere traditionel top-down styring.</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000" spc="-1" strike="noStrike">
                <a:solidFill>
                  <a:srgbClr val="000000"/>
                </a:solidFill>
                <a:uFill>
                  <a:solidFill>
                    <a:srgbClr val="ffffff"/>
                  </a:solidFill>
                </a:uFill>
                <a:latin typeface="Calibri"/>
                <a:ea typeface="DejaVu Sans"/>
              </a:rPr>
              <a:t>Ledelse forsøger at finde fodfæste ifht. håndtering af software-projekter</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560</TotalTime>
  <Application>LibreOffice/5.1.6.2$Linux_X86_64 LibreOffice_project/10m0$Build-2</Application>
  <Words>860</Words>
  <Paragraphs>139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2018-05-11T11:51:50Z</dcterms:created>
  <dc:creator>Christian Baun</dc:creator>
  <dc:description/>
  <dc:language>en-US</dc:language>
  <cp:lastModifiedBy/>
  <dcterms:modified xsi:type="dcterms:W3CDTF">2018-05-17T08:58:03Z</dcterms:modified>
  <cp:revision>32</cp:revision>
  <dc:subject/>
  <dc:title>Datalogers professionelle identitet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Skærmshow (4:3)</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