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Calibri"/>
                <a:ea typeface="DejaVu Sans"/>
              </a:rPr>
              <a:t>Datalogers professionelle identitet</a:t>
            </a:r>
            <a:endParaRPr b="0" lang="en-US" sz="1800" spc="-1" strike="noStrike">
              <a:solidFill>
                <a:srgbClr val="000000"/>
              </a:solidFill>
              <a:uFill>
                <a:solidFill>
                  <a:srgbClr val="ffffff"/>
                </a:solidFill>
              </a:uFill>
              <a:latin typeface="Arial"/>
            </a:endParaRPr>
          </a:p>
          <a:p>
            <a:pPr>
              <a:lnSpc>
                <a:spcPct val="100000"/>
              </a:lnSpc>
            </a:pPr>
            <a:r>
              <a:rPr b="0" lang="en-US" sz="2700" spc="-1" strike="noStrike">
                <a:solidFill>
                  <a:srgbClr val="808080"/>
                </a:solidFill>
                <a:uFill>
                  <a:solidFill>
                    <a:srgbClr val="ffffff"/>
                  </a:solidFill>
                </a:uFill>
                <a:latin typeface="Calibri"/>
                <a:ea typeface="DejaVu Sans"/>
              </a:rPr>
              <a:t>VtDat 17. maj 2018</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105048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8b8b8b"/>
                </a:solidFill>
                <a:uFill>
                  <a:solidFill>
                    <a:srgbClr val="ffffff"/>
                  </a:solidFill>
                </a:uFill>
                <a:latin typeface="Calibri"/>
                <a:ea typeface="DejaVu Sans"/>
              </a:rPr>
              <a:t>Kasper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8b8b8b"/>
                </a:solidFill>
                <a:uFill>
                  <a:solidFill>
                    <a:srgbClr val="ffffff"/>
                  </a:solidFill>
                </a:uFill>
                <a:latin typeface="Calibri"/>
                <a:ea typeface="DejaVu Sans"/>
              </a:rPr>
              <a:t>Christian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8b8b8b"/>
                </a:solidFill>
                <a:uFill>
                  <a:solidFill>
                    <a:srgbClr val="ffffff"/>
                  </a:solidFill>
                </a:uFill>
                <a:latin typeface="Calibri"/>
                <a:ea typeface="DejaVu Sans"/>
              </a:rPr>
              <a:t>Adam</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Kulturelle konflikter</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Fortørnelse hos andre ansatte/ledere: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 agerede ofte som konsulenter.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 havde høj grad autonomi:</a:t>
            </a:r>
            <a:endParaRPr b="0" lang="en-US" sz="1800" spc="-1" strike="noStrike">
              <a:solidFill>
                <a:srgbClr val="000000"/>
              </a:solidFill>
              <a:uFill>
                <a:solidFill>
                  <a:srgbClr val="ffffff"/>
                </a:solidFill>
              </a:uFill>
              <a:latin typeface="Arial"/>
            </a:endParaRPr>
          </a:p>
          <a:p>
            <a:pPr lvl="5" marL="1296000" indent="-215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Calibri"/>
                <a:ea typeface="DejaVu Sans"/>
              </a:rPr>
              <a:t>‘</a:t>
            </a:r>
            <a:r>
              <a:rPr b="0" lang="en-US" sz="2400" spc="-1" strike="noStrike">
                <a:solidFill>
                  <a:srgbClr val="000000"/>
                </a:solidFill>
                <a:uFill>
                  <a:solidFill>
                    <a:srgbClr val="ffffff"/>
                  </a:solidFill>
                </a:uFill>
                <a:latin typeface="Calibri"/>
                <a:ea typeface="DejaVu Sans"/>
              </a:rPr>
              <a:t>the long-haired programming priesthood’, </a:t>
            </a:r>
            <a:endParaRPr b="0" lang="en-US" sz="1800" spc="-1" strike="noStrike">
              <a:solidFill>
                <a:srgbClr val="000000"/>
              </a:solidFill>
              <a:uFill>
                <a:solidFill>
                  <a:srgbClr val="ffffff"/>
                </a:solidFill>
              </a:uFill>
              <a:latin typeface="Arial"/>
            </a:endParaRPr>
          </a:p>
          <a:p>
            <a:pPr lvl="6" marL="1512000" indent="-215640">
              <a:lnSpc>
                <a:spcPct val="100000"/>
              </a:lnSpc>
              <a:buClr>
                <a:srgbClr val="000000"/>
              </a:buClr>
              <a:buSzPct val="45000"/>
              <a:buFont typeface="Wingdings" charset="2"/>
              <a:buChar char=""/>
            </a:pPr>
            <a:r>
              <a:rPr b="0" i="1" lang="en-US" sz="2400" spc="-1" strike="noStrike">
                <a:solidFill>
                  <a:srgbClr val="000000"/>
                </a:solidFill>
                <a:uFill>
                  <a:solidFill>
                    <a:srgbClr val="ffffff"/>
                  </a:solidFill>
                </a:uFill>
                <a:latin typeface="Calibri"/>
                <a:ea typeface="DejaVu Sans"/>
              </a:rPr>
              <a:t>Martin Campbell-Kelly &amp; William Aspray</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Programmørers lønninger stiger disproportionelt til andre fagområder.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 havde høj grad af horisontal mobilitet.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Kompetencer kunne erstatte mange administrative opgaver.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Resulterer I distancering mellem programmører og andre ansatte/ledere.</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Kulturelle konflikter</a:t>
            </a:r>
            <a:endParaRPr b="0" lang="en-US" sz="1800" spc="-1" strike="noStrike">
              <a:solidFill>
                <a:srgbClr val="000000"/>
              </a:solidFill>
              <a:uFill>
                <a:solidFill>
                  <a:srgbClr val="ffffff"/>
                </a:solidFill>
              </a:uFill>
              <a:latin typeface="Arial"/>
            </a:endParaRPr>
          </a:p>
        </p:txBody>
      </p:sp>
      <p:sp>
        <p:nvSpPr>
          <p:cNvPr id="9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Uddannelse og akademisk identitet: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Universitetsuddannet eller dropout?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Programmørens rolle: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Orakel eller ‘tekniker’?</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Internationalisering:</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Høj efterspørgsel resulterede i import af udenlandsk programmører.</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Erhvervets vs. datalogens interesser</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457200" y="1600200"/>
            <a:ext cx="8228520" cy="714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Den organisatoriske konflikt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5" name="CustomShape 3"/>
          <p:cNvSpPr/>
          <p:nvPr/>
        </p:nvSpPr>
        <p:spPr>
          <a:xfrm>
            <a:off x="792000" y="2315880"/>
            <a:ext cx="7648920" cy="4478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comp. og programmøren til at passe ind i det eksisterende system, s. 178</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Manageren vil maximere vs. programmøren vil kreere </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let ved at finde arbejdskraft vs. programmøren vil være en unik ressource</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adgang til at styre computeren og dens muligheder, s. 161</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troværdige løsninger, modsat fx Mariner-1</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Fri international medarbejderkonkurrence, s. 179</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styr på budgettet og disciplin, s. 165</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ønsker en samlet profession, standarder, programmørerne de facto ej, s. 176</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Erhvervets vs. datalogens interesser</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Den kulturelle konflikt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8" name="CustomShape 3"/>
          <p:cNvSpPr/>
          <p:nvPr/>
        </p:nvSpPr>
        <p:spPr>
          <a:xfrm>
            <a:off x="457200" y="2450520"/>
            <a:ext cx="8357040" cy="563544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Købmanden vs. skakspilleren, s. 158</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Manageren vs. kunstner/teknikeren/black art, s. 162</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New breed, engineers, s. 163 og 165</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that computer specialists were self-interested, narrow technicians rather than future-minded, bottom-line-oriented good corporate citizens” s. 170</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Spilvirksomheden </a:t>
            </a:r>
            <a:r>
              <a:rPr b="1" lang="en-US" sz="4400" spc="-1" strike="noStrike">
                <a:solidFill>
                  <a:srgbClr val="000000"/>
                </a:solidFill>
                <a:uFill>
                  <a:solidFill>
                    <a:srgbClr val="ffffff"/>
                  </a:solidFill>
                </a:uFill>
                <a:latin typeface="Calibri"/>
                <a:ea typeface="DejaVu Sans"/>
              </a:rPr>
              <a:t>Atari</a:t>
            </a:r>
            <a:r>
              <a:rPr b="0" lang="en-US" sz="4400" spc="-1" strike="noStrike">
                <a:solidFill>
                  <a:srgbClr val="000000"/>
                </a:solidFill>
                <a:uFill>
                  <a:solidFill>
                    <a:srgbClr val="ffffff"/>
                  </a:solidFill>
                </a:uFill>
                <a:latin typeface="Calibri"/>
                <a:ea typeface="DejaVu Sans"/>
              </a:rPr>
              <a:t> 1977</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alibri"/>
                <a:ea typeface="DejaVu Sans"/>
              </a:rPr>
              <a:t>”</a:t>
            </a:r>
            <a:r>
              <a:rPr b="0" lang="en-US" sz="3200" spc="-1" strike="noStrike">
                <a:solidFill>
                  <a:srgbClr val="000000"/>
                </a:solidFill>
                <a:uFill>
                  <a:solidFill>
                    <a:srgbClr val="ffffff"/>
                  </a:solidFill>
                </a:uFill>
                <a:latin typeface="Calibri"/>
                <a:ea typeface="DejaVu Sans"/>
              </a:rPr>
              <a:t>Da jeg [konsulenten] ankom, havde jeg jakkesæt og slips på og mødte Nolan Bushnell [grundlæggeren]. Han havde en t-shirt på. På t-shirten stod der: ’I love to fuck’. Det var mit første møde med Atari.”</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Ray Kassar citeret i </a:t>
            </a:r>
            <a:endParaRPr b="0" lang="en-US" sz="1800" spc="-1" strike="noStrike">
              <a:solidFill>
                <a:srgbClr val="000000"/>
              </a:solidFill>
              <a:uFill>
                <a:solidFill>
                  <a:srgbClr val="ffffff"/>
                </a:solidFill>
              </a:uFill>
              <a:latin typeface="Arial"/>
            </a:endParaRPr>
          </a:p>
          <a:p>
            <a:pPr algn="r">
              <a:lnSpc>
                <a:spcPct val="100000"/>
              </a:lnSpc>
            </a:pPr>
            <a:r>
              <a:rPr b="0" i="1" lang="en-US" sz="2000" spc="-1" strike="noStrike">
                <a:solidFill>
                  <a:srgbClr val="000000"/>
                </a:solidFill>
                <a:uFill>
                  <a:solidFill>
                    <a:srgbClr val="ffffff"/>
                  </a:solidFill>
                </a:uFill>
                <a:latin typeface="Calibri"/>
                <a:ea typeface="DejaVu Sans"/>
              </a:rPr>
              <a:t>Computerspillenes historie 1945-2010</a:t>
            </a:r>
            <a:r>
              <a:rPr b="0" lang="en-US" sz="2000" spc="-1" strike="noStrike">
                <a:solidFill>
                  <a:srgbClr val="000000"/>
                </a:solidFill>
                <a:uFill>
                  <a:solidFill>
                    <a:srgbClr val="ffffff"/>
                  </a:solidFill>
                </a:uFill>
                <a:latin typeface="Calibri"/>
                <a:ea typeface="DejaVu Sans"/>
              </a:rPr>
              <a:t>, s. 99 </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(Tristan Donovan, Herreværelset, 2010)</a:t>
            </a:r>
            <a:endParaRPr b="0" lang="en-US"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Erhvervets vs. datalogens interesser</a:t>
            </a:r>
            <a:endParaRPr b="0" lang="en-US" sz="1800" spc="-1" strike="noStrike">
              <a:solidFill>
                <a:srgbClr val="000000"/>
              </a:solidFill>
              <a:uFill>
                <a:solidFill>
                  <a:srgbClr val="ffffff"/>
                </a:solidFill>
              </a:uFill>
              <a:latin typeface="Arial"/>
            </a:endParaRPr>
          </a:p>
        </p:txBody>
      </p:sp>
      <p:sp>
        <p:nvSpPr>
          <p:cNvPr id="10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Den territoriale konflikt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Udrydde den individuelle programmør, s. 155 </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the real business of software development was analysis”, s. 157</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Software crisis, som en management krise og ikke en tech krise, s. 166</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8520" cy="1141920"/>
          </a:xfrm>
          <a:prstGeom prst="rect">
            <a:avLst/>
          </a:prstGeom>
          <a:noFill/>
          <a:ln>
            <a:noFill/>
          </a:ln>
        </p:spPr>
        <p:style>
          <a:lnRef idx="0"/>
          <a:fillRef idx="0"/>
          <a:effectRef idx="0"/>
          <a:fontRef idx="minor"/>
        </p:style>
      </p:sp>
      <p:sp>
        <p:nvSpPr>
          <p:cNvPr id="10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alibri"/>
                <a:ea typeface="DejaVu Sans"/>
              </a:rPr>
              <a:t>”… </a:t>
            </a:r>
            <a:r>
              <a:rPr b="0" lang="en-US" sz="3200" spc="-1" strike="noStrike">
                <a:solidFill>
                  <a:srgbClr val="000000"/>
                </a:solidFill>
                <a:uFill>
                  <a:solidFill>
                    <a:srgbClr val="ffffff"/>
                  </a:solidFill>
                </a:uFill>
                <a:latin typeface="Calibri"/>
                <a:ea typeface="DejaVu Sans"/>
              </a:rPr>
              <a:t>programmers, systems analysts, and other software workers are experiencing efforts to break down, simplify, routinize, and standardize their own work so that it, too, can be done by machines rather than people”</a:t>
            </a:r>
            <a:endParaRPr b="0" lang="en-US" sz="1800" spc="-1" strike="noStrike">
              <a:solidFill>
                <a:srgbClr val="000000"/>
              </a:solidFill>
              <a:uFill>
                <a:solidFill>
                  <a:srgbClr val="ffffff"/>
                </a:solidFill>
              </a:uFill>
              <a:latin typeface="Arial"/>
            </a:endParaRPr>
          </a:p>
          <a:p>
            <a:pPr algn="r">
              <a:lnSpc>
                <a:spcPct val="100000"/>
              </a:lnSpc>
            </a:pPr>
            <a:r>
              <a:rPr b="0" lang="en-US" sz="2400" spc="-1" strike="noStrike">
                <a:solidFill>
                  <a:srgbClr val="000000"/>
                </a:solidFill>
                <a:uFill>
                  <a:solidFill>
                    <a:srgbClr val="ffffff"/>
                  </a:solidFill>
                </a:uFill>
                <a:latin typeface="Calibri"/>
                <a:ea typeface="DejaVu Sans"/>
              </a:rPr>
              <a:t>Philip Kraft citeret på s. 173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457200" y="893160"/>
            <a:ext cx="8228520" cy="52318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Calibri"/>
                <a:ea typeface="DejaVu Sans"/>
              </a:rPr>
              <a:t>Letting the “Computer Boys” Take Over: </a:t>
            </a:r>
            <a:r>
              <a:rPr b="0" lang="en-US" sz="2400" spc="-1" strike="noStrike">
                <a:solidFill>
                  <a:srgbClr val="000000"/>
                </a:solidFill>
                <a:uFill>
                  <a:solidFill>
                    <a:srgbClr val="ffffff"/>
                  </a:solidFill>
                </a:uFill>
                <a:latin typeface="Calibri"/>
                <a:ea typeface="DejaVu Sans"/>
              </a:rPr>
              <a:t>Technology and the Politics of Organizational Transformation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International Review of Social History </a:t>
            </a:r>
            <a:r>
              <a:rPr b="1"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Internationaal Instituut voor Sociale Geschiedenis</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Amsterdam, Holland, December 2003</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Temaudgivelse om </a:t>
            </a:r>
            <a:r>
              <a:rPr b="0" i="1" lang="en-US" sz="2400" spc="-1" strike="noStrike">
                <a:solidFill>
                  <a:srgbClr val="000000"/>
                </a:solidFill>
                <a:uFill>
                  <a:solidFill>
                    <a:srgbClr val="ffffff"/>
                  </a:solidFill>
                </a:uFill>
                <a:latin typeface="Calibri"/>
                <a:ea typeface="DejaVu Sans"/>
              </a:rPr>
              <a:t>Information Revolution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457200" y="274680"/>
            <a:ext cx="8228520" cy="1141920"/>
          </a:xfrm>
          <a:prstGeom prst="rect">
            <a:avLst/>
          </a:prstGeom>
          <a:noFill/>
          <a:ln>
            <a:noFill/>
          </a:ln>
        </p:spPr>
        <p:style>
          <a:lnRef idx="0"/>
          <a:fillRef idx="0"/>
          <a:effectRef idx="0"/>
          <a:fontRef idx="minor"/>
        </p:style>
      </p:sp>
      <p:sp>
        <p:nvSpPr>
          <p:cNvPr id="7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Calibri"/>
                <a:ea typeface="DejaVu Sans"/>
              </a:rPr>
              <a:t>Informations revolutionen</a:t>
            </a:r>
            <a:r>
              <a:rPr b="0" lang="en-US" sz="3200" spc="-1" strike="noStrike">
                <a:solidFill>
                  <a:srgbClr val="000000"/>
                </a:solidFill>
                <a:uFill>
                  <a:solidFill>
                    <a:srgbClr val="ffffff"/>
                  </a:solidFill>
                </a:uFill>
                <a:latin typeface="Calibri"/>
                <a:ea typeface="DejaVu Sans"/>
              </a:rPr>
              <a:t> kan sammenlignes med indførelsen af landbrug og hushold eller med den industrielle revolution.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Se ekstrakt fra introduktion af redaktøren, Aad Blok, </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International Review of Social History</a:t>
            </a:r>
            <a:r>
              <a:rPr b="1"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Volume 48 - Issue S11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Oplæggets struktur</a:t>
            </a:r>
            <a:endParaRPr b="0" lang="en-US" sz="1800" spc="-1" strike="noStrike">
              <a:solidFill>
                <a:srgbClr val="000000"/>
              </a:solidFill>
              <a:uFill>
                <a:solidFill>
                  <a:srgbClr val="ffffff"/>
                </a:solidFill>
              </a:uFill>
              <a:latin typeface="Arial"/>
            </a:endParaRPr>
          </a:p>
        </p:txBody>
      </p:sp>
      <p:sp>
        <p:nvSpPr>
          <p:cNvPr id="7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514440" indent="-51336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ea typeface="DejaVu Sans"/>
              </a:rPr>
              <a:t>Intro til den historiske udvikling af programmering og programmør-identitet </a:t>
            </a:r>
            <a:r>
              <a:rPr b="0" lang="en-US" sz="3200" spc="-1" strike="noStrike">
                <a:solidFill>
                  <a:srgbClr val="808080"/>
                </a:solidFill>
                <a:uFill>
                  <a:solidFill>
                    <a:srgbClr val="ffffff"/>
                  </a:solidFill>
                </a:uFill>
                <a:latin typeface="Calibri"/>
                <a:ea typeface="DejaVu Sans"/>
              </a:rPr>
              <a:t>(Kasper)</a:t>
            </a:r>
            <a:endParaRPr b="0" lang="en-US" sz="1800" spc="-1" strike="noStrike">
              <a:solidFill>
                <a:srgbClr val="000000"/>
              </a:solidFill>
              <a:uFill>
                <a:solidFill>
                  <a:srgbClr val="ffffff"/>
                </a:solidFill>
              </a:uFill>
              <a:latin typeface="Arial"/>
            </a:endParaRPr>
          </a:p>
          <a:p>
            <a:pPr marL="514440" indent="-51336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ea typeface="DejaVu Sans"/>
              </a:rPr>
              <a:t>Baggrunden for de konflikter teksten nævner </a:t>
            </a:r>
            <a:r>
              <a:rPr b="0" lang="en-US" sz="3200" spc="-1" strike="noStrike">
                <a:solidFill>
                  <a:srgbClr val="808080"/>
                </a:solidFill>
                <a:uFill>
                  <a:solidFill>
                    <a:srgbClr val="ffffff"/>
                  </a:solidFill>
                </a:uFill>
                <a:latin typeface="Calibri"/>
                <a:ea typeface="DejaVu Sans"/>
              </a:rPr>
              <a:t>(Adam)</a:t>
            </a:r>
            <a:endParaRPr b="0" lang="en-US" sz="1800" spc="-1" strike="noStrike">
              <a:solidFill>
                <a:srgbClr val="000000"/>
              </a:solidFill>
              <a:uFill>
                <a:solidFill>
                  <a:srgbClr val="ffffff"/>
                </a:solidFill>
              </a:uFill>
              <a:latin typeface="Arial"/>
            </a:endParaRPr>
          </a:p>
          <a:p>
            <a:pPr marL="514440" indent="-51336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ea typeface="DejaVu Sans"/>
              </a:rPr>
              <a:t>Diskussion af disse konflikter </a:t>
            </a:r>
            <a:r>
              <a:rPr b="0" lang="en-US" sz="3200" spc="-1" strike="noStrike">
                <a:solidFill>
                  <a:srgbClr val="808080"/>
                </a:solidFill>
                <a:uFill>
                  <a:solidFill>
                    <a:srgbClr val="ffffff"/>
                  </a:solidFill>
                </a:uFill>
                <a:latin typeface="Calibri"/>
                <a:ea typeface="DejaVu Sans"/>
              </a:rPr>
              <a:t>(Christian)</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73600"/>
            <a:ext cx="8227800" cy="1143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Programmørens Baggrund</a:t>
            </a: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457200" y="1604520"/>
            <a:ext cx="8227800" cy="39758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Hvem var de?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Blandet uddannelsesbaggrund – kort, lang, ingen</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Ikke håndværkere, ingenører eller videnskabsfolk</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a:t>
            </a:r>
            <a:r>
              <a:rPr b="0" lang="en-US" sz="2000" spc="-1" strike="noStrike">
                <a:solidFill>
                  <a:srgbClr val="000000"/>
                </a:solidFill>
                <a:uFill>
                  <a:solidFill>
                    <a:srgbClr val="ffffff"/>
                  </a:solidFill>
                </a:uFill>
                <a:latin typeface="Arial"/>
                <a:ea typeface="DejaVu Sans"/>
              </a:rPr>
              <a:t>coder” eller “systems man”?</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Første gang defineret i slut-40’erne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Goldstine og Neumann: “Planning and Coding of Problems for an Electronic Computer Instrument”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Baseret på erfaringer fra ENIAC</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Første reelle computer</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Primært til militær anvendelse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Noto Sans CJK SC Regular"/>
              </a:rPr>
              <a:t>Programmørens rolle formelt opdelt: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Planlægning</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Kodning</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Noto Sans CJK SC Regular"/>
              </a:rPr>
              <a:t>I praksis smeltede opgaverne sammen</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3600"/>
            <a:ext cx="8227800" cy="1143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Programmering udvikler sig</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457200" y="1604520"/>
            <a:ext cx="8227800" cy="39758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Programmering på de første computerer krævede opfindsomhed og kreative løsninger</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De første programmeringssprog udvikles (Fortran, 1957; Cobol, 1959)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Mere fokus på design og analyse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Færre fejl – mere kompleksitet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Programmørens rolle skifter</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Fra lav til høj status &gt; fra fabriksmedarbejder til uundværligt geni</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Begyndende konflikt mellem programmør og ledelse</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1604520"/>
            <a:ext cx="8227800" cy="39758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1960’erne: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Udvikling I hardware →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Større og mere komplekse software projekter →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Stigning i efterspørgsel på programmører </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Stigende ønske fra ledelseslaget om mere kontrol med softwareudvikling</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NATO konference om Softwareudviklng, Garmisch (1968)</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Årsag til krise = mangel på styring</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Løsning: styring tilbage til ledelseslaget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Konflikt fortsatte, men førte til udvikling af programmørrollen</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Mere professionaliseret end tidligere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Stadig ingen klar definition - Tekniker?</a:t>
            </a:r>
            <a:endParaRPr b="0" lang="en-US" sz="1800" spc="-1" strike="noStrike">
              <a:solidFill>
                <a:srgbClr val="000000"/>
              </a:solidFill>
              <a:uFill>
                <a:solidFill>
                  <a:srgbClr val="ffffff"/>
                </a:solidFill>
              </a:uFill>
              <a:latin typeface="Arial"/>
            </a:endParaRPr>
          </a:p>
        </p:txBody>
      </p:sp>
      <p:sp>
        <p:nvSpPr>
          <p:cNvPr id="84" name="CustomShape 2"/>
          <p:cNvSpPr/>
          <p:nvPr/>
        </p:nvSpPr>
        <p:spPr>
          <a:xfrm>
            <a:off x="457200" y="211680"/>
            <a:ext cx="8227800" cy="12672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Softwarekrisen og Programmørens Rolle</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Organisatoriske konflikter</a:t>
            </a: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Programørren i organisationen:</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Øget professionel autoritet.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Øget uundværlighed giver bedre forhandlingsgrundlag i ansættelse.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Anledning til spændinger med eksisterende ledelse og medarbejdere fra andre afdelinger.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Manglende projektstyring- og ledelseskompetencer giver autonomi – mellemledere erstattes af EDP-managers.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a:t>
            </a:r>
            <a:r>
              <a:rPr b="0" lang="en-US" sz="2400" spc="-1" strike="noStrike">
                <a:solidFill>
                  <a:srgbClr val="000000"/>
                </a:solidFill>
                <a:uFill>
                  <a:solidFill>
                    <a:srgbClr val="ffffff"/>
                  </a:solidFill>
                </a:uFill>
                <a:latin typeface="Calibri"/>
                <a:ea typeface="DejaVu Sans"/>
              </a:rPr>
              <a:t>change-agents’ - påvirkede organistationer I stort omfang.</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rPr>
              <a:t>Organisatoriske konflikter</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rPr>
              <a:t>Respons</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Software-krise defineres.</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rPr>
              <a:t>Douglas McIlroy foreslår industrialisering af software-produktion.</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rPr>
              <a:t>Softwareudviklere som ’almindelige ansatte’.</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rPr>
              <a:t>Softwareudvikling mindre afhængig af den enkelte.</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rPr>
              <a:t>Håndtérbare fabrikker med mere traditionel top-down styring.</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Calibri"/>
              </a:rPr>
              <a:t>Ledelse forsøger at finde fodfæste ifht. håndtering af software-projekter</a:t>
            </a:r>
            <a:endParaRPr b="0" lang="en-US"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2018-05-11T11:51:50Z</dcterms:created>
  <dc:creator>Christian Baun</dc:creator>
  <dc:description/>
  <dc:language>en-US</dc:language>
  <cp:lastModifiedBy/>
  <dcterms:modified xsi:type="dcterms:W3CDTF">2018-05-17T08:22:40Z</dcterms:modified>
  <cp:revision>28</cp:revision>
  <dc:subject/>
  <dc:title>Datalogers professionelle identitet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Skærmshow (4:3)</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