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7772400" cy="10058400"/>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33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Billede 33"/>
          <p:cNvPicPr/>
          <p:nvPr/>
        </p:nvPicPr>
        <p:blipFill>
          <a:blip r:embed="rId2"/>
          <a:stretch/>
        </p:blipFill>
        <p:spPr>
          <a:xfrm>
            <a:off x="2079000" y="1604520"/>
            <a:ext cx="4984920" cy="3977280"/>
          </a:xfrm>
          <a:prstGeom prst="rect">
            <a:avLst/>
          </a:prstGeom>
          <a:ln>
            <a:noFill/>
          </a:ln>
        </p:spPr>
      </p:pic>
      <p:pic>
        <p:nvPicPr>
          <p:cNvPr id="35" name="Billede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0" name="Billede 69"/>
          <p:cNvPicPr/>
          <p:nvPr/>
        </p:nvPicPr>
        <p:blipFill>
          <a:blip r:embed="rId2"/>
          <a:stretch/>
        </p:blipFill>
        <p:spPr>
          <a:xfrm>
            <a:off x="2079000" y="1604520"/>
            <a:ext cx="4984920" cy="3977280"/>
          </a:xfrm>
          <a:prstGeom prst="rect">
            <a:avLst/>
          </a:prstGeom>
          <a:ln>
            <a:noFill/>
          </a:ln>
        </p:spPr>
      </p:pic>
      <p:pic>
        <p:nvPicPr>
          <p:cNvPr id="71" name="Billede 7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685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US" sz="4400" b="1" strike="noStrike" spc="-1">
                <a:solidFill>
                  <a:srgbClr val="000000"/>
                </a:solidFill>
                <a:uFill>
                  <a:solidFill>
                    <a:srgbClr val="FFFFFF"/>
                  </a:solidFill>
                </a:uFill>
                <a:latin typeface="Calibri"/>
              </a:rPr>
              <a:t>Datalogers professionelle identitet</a:t>
            </a:r>
            <a:endParaRPr lang="en-US" sz="1800" b="0" strike="noStrike" spc="-1">
              <a:solidFill>
                <a:srgbClr val="000000"/>
              </a:solidFill>
              <a:uFill>
                <a:solidFill>
                  <a:srgbClr val="FFFFFF"/>
                </a:solidFill>
              </a:uFill>
              <a:latin typeface="Arial"/>
            </a:endParaRPr>
          </a:p>
          <a:p>
            <a:pPr>
              <a:lnSpc>
                <a:spcPct val="100000"/>
              </a:lnSpc>
            </a:pPr>
            <a:r>
              <a:rPr lang="en-US" sz="2700" b="0" strike="noStrike" spc="-1">
                <a:solidFill>
                  <a:srgbClr val="808080"/>
                </a:solidFill>
                <a:uFill>
                  <a:solidFill>
                    <a:srgbClr val="FFFFFF"/>
                  </a:solidFill>
                </a:uFill>
                <a:latin typeface="Calibri"/>
              </a:rPr>
              <a:t>VtDat 17. maj 2018</a:t>
            </a:r>
            <a:endParaRPr lang="en-US" sz="1800" b="0" strike="noStrike" spc="-1">
              <a:solidFill>
                <a:srgbClr val="000000"/>
              </a:solidFill>
              <a:uFill>
                <a:solidFill>
                  <a:srgbClr val="FFFFFF"/>
                </a:solidFill>
              </a:uFill>
              <a:latin typeface="Arial"/>
            </a:endParaRPr>
          </a:p>
        </p:txBody>
      </p:sp>
      <p:sp>
        <p:nvSpPr>
          <p:cNvPr id="73" name="CustomShape 2"/>
          <p:cNvSpPr/>
          <p:nvPr/>
        </p:nvSpPr>
        <p:spPr>
          <a:xfrm>
            <a:off x="1050480" y="3886200"/>
            <a:ext cx="6400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1">
                <a:solidFill>
                  <a:srgbClr val="8B8B8B"/>
                </a:solidFill>
                <a:uFill>
                  <a:solidFill>
                    <a:srgbClr val="FFFFFF"/>
                  </a:solidFill>
                </a:uFill>
                <a:latin typeface="Calibri"/>
              </a:rPr>
              <a:t>Kasper </a:t>
            </a:r>
            <a:endParaRPr lang="en-US" sz="1800" b="0" strike="noStrike" spc="-1">
              <a:solidFill>
                <a:srgbClr val="000000"/>
              </a:solidFill>
              <a:uFill>
                <a:solidFill>
                  <a:srgbClr val="FFFFFF"/>
                </a:solidFill>
              </a:uFill>
              <a:latin typeface="Arial"/>
            </a:endParaRPr>
          </a:p>
          <a:p>
            <a:pPr>
              <a:lnSpc>
                <a:spcPct val="100000"/>
              </a:lnSpc>
            </a:pPr>
            <a:r>
              <a:rPr lang="en-US" sz="3200" b="0" strike="noStrike" spc="-1">
                <a:solidFill>
                  <a:srgbClr val="8B8B8B"/>
                </a:solidFill>
                <a:uFill>
                  <a:solidFill>
                    <a:srgbClr val="FFFFFF"/>
                  </a:solidFill>
                </a:uFill>
                <a:latin typeface="Calibri"/>
              </a:rPr>
              <a:t>Christian </a:t>
            </a:r>
            <a:endParaRPr lang="en-US" sz="1800" b="0" strike="noStrike" spc="-1">
              <a:solidFill>
                <a:srgbClr val="000000"/>
              </a:solidFill>
              <a:uFill>
                <a:solidFill>
                  <a:srgbClr val="FFFFFF"/>
                </a:solidFill>
              </a:uFill>
              <a:latin typeface="Arial"/>
            </a:endParaRPr>
          </a:p>
          <a:p>
            <a:pPr>
              <a:lnSpc>
                <a:spcPct val="100000"/>
              </a:lnSpc>
            </a:pPr>
            <a:r>
              <a:rPr lang="en-US" sz="3200" b="0" strike="noStrike" spc="-1">
                <a:solidFill>
                  <a:srgbClr val="8B8B8B"/>
                </a:solidFill>
                <a:uFill>
                  <a:solidFill>
                    <a:srgbClr val="FFFFFF"/>
                  </a:solidFill>
                </a:uFill>
                <a:latin typeface="Calibri"/>
              </a:rPr>
              <a:t>Adam</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Kulturelle konflikter</a:t>
            </a:r>
            <a:endParaRPr lang="en-US" sz="1800" b="0" strike="noStrike" spc="-1">
              <a:solidFill>
                <a:srgbClr val="000000"/>
              </a:solidFill>
              <a:uFill>
                <a:solidFill>
                  <a:srgbClr val="FFFFFF"/>
                </a:solidFill>
              </a:uFill>
              <a:latin typeface="Arial"/>
            </a:endParaRPr>
          </a:p>
        </p:txBody>
      </p:sp>
      <p:sp>
        <p:nvSpPr>
          <p:cNvPr id="9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364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Calibri"/>
              </a:rPr>
              <a:t>Fortørnelse hos andre ansatte/ledere:</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rPr>
              <a:t>Programmører agerede ofte som konsulenter.</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rPr>
              <a:t>Programmører havde høj grad autonomi:</a:t>
            </a:r>
            <a:endParaRPr lang="en-US" sz="1800" b="0" strike="noStrike" spc="-1">
              <a:solidFill>
                <a:srgbClr val="000000"/>
              </a:solidFill>
              <a:uFill>
                <a:solidFill>
                  <a:srgbClr val="FFFFFF"/>
                </a:solidFill>
              </a:uFill>
              <a:latin typeface="Arial"/>
            </a:endParaRPr>
          </a:p>
          <a:p>
            <a:pPr marL="1296000" lvl="5" indent="-21600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Calibri"/>
              </a:rPr>
              <a:t>‘the long-haired programming priesthood’, </a:t>
            </a:r>
            <a:endParaRPr lang="en-US" sz="1800" b="0" strike="noStrike" spc="-1">
              <a:solidFill>
                <a:srgbClr val="000000"/>
              </a:solidFill>
              <a:uFill>
                <a:solidFill>
                  <a:srgbClr val="FFFFFF"/>
                </a:solidFill>
              </a:uFill>
              <a:latin typeface="Arial"/>
            </a:endParaRPr>
          </a:p>
          <a:p>
            <a:pPr marL="1512000" lvl="6" indent="-216000">
              <a:lnSpc>
                <a:spcPct val="100000"/>
              </a:lnSpc>
              <a:buClr>
                <a:srgbClr val="000000"/>
              </a:buClr>
              <a:buSzPct val="45000"/>
              <a:buFont typeface="Wingdings" charset="2"/>
              <a:buChar char=""/>
            </a:pPr>
            <a:r>
              <a:rPr lang="en-US" sz="2400" b="0" i="1" strike="noStrike" spc="-1">
                <a:solidFill>
                  <a:srgbClr val="000000"/>
                </a:solidFill>
                <a:uFill>
                  <a:solidFill>
                    <a:srgbClr val="FFFFFF"/>
                  </a:solidFill>
                </a:uFill>
                <a:latin typeface="Calibri"/>
              </a:rPr>
              <a:t>Martin Campbell-Kelly &amp; William Aspray</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rPr>
              <a:t>Programmørers lønninger stiger disproportionelt til andre fagområder.</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rPr>
              <a:t>Programmører havde høj grad af horisontal mobilitet.</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rPr>
              <a:t>Kompetencer kunne erstatte mange administrative opgaver.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400" b="0" strike="noStrike" spc="-1">
                <a:solidFill>
                  <a:srgbClr val="000000"/>
                </a:solidFill>
                <a:uFill>
                  <a:solidFill>
                    <a:srgbClr val="FFFFFF"/>
                  </a:solidFill>
                </a:uFill>
                <a:latin typeface="Calibri"/>
              </a:rPr>
              <a:t>Resulterer I distancering mellem programmører og andre ansatte/ledere.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Kulturelle konflikter</a:t>
            </a:r>
            <a:endParaRPr lang="en-US" sz="1800" b="0" strike="noStrike" spc="-1">
              <a:solidFill>
                <a:srgbClr val="000000"/>
              </a:solidFill>
              <a:uFill>
                <a:solidFill>
                  <a:srgbClr val="FFFFFF"/>
                </a:solidFill>
              </a:uFill>
              <a:latin typeface="Arial"/>
            </a:endParaRPr>
          </a:p>
        </p:txBody>
      </p:sp>
      <p:sp>
        <p:nvSpPr>
          <p:cNvPr id="92"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364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Calibri"/>
              </a:rPr>
              <a:t>Uddannelse og akademisk identitet:</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rPr>
              <a:t>Universitetsuddannet eller dropout?</a:t>
            </a:r>
            <a:endParaRPr lang="en-US"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Calibri"/>
              </a:rPr>
              <a:t>Programmørens rolle:</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rPr>
              <a:t>Orakel eller ‘tekniker’?</a:t>
            </a:r>
            <a:endParaRPr lang="en-US"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Calibri"/>
              </a:rPr>
              <a:t>Internationalisering:</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rPr>
              <a:t>Høj efterspørgsel resulterede i import af udenlandsk programmører.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Erhvervets vs. datalogens interesser</a:t>
            </a:r>
            <a:endParaRPr lang="en-US" sz="1800" b="0" strike="noStrike" spc="-1">
              <a:solidFill>
                <a:srgbClr val="000000"/>
              </a:solidFill>
              <a:uFill>
                <a:solidFill>
                  <a:srgbClr val="FFFFFF"/>
                </a:solidFill>
              </a:uFill>
              <a:latin typeface="Arial"/>
            </a:endParaRPr>
          </a:p>
        </p:txBody>
      </p:sp>
      <p:sp>
        <p:nvSpPr>
          <p:cNvPr id="94" name="CustomShape 2"/>
          <p:cNvSpPr/>
          <p:nvPr/>
        </p:nvSpPr>
        <p:spPr>
          <a:xfrm>
            <a:off x="457200" y="1600200"/>
            <a:ext cx="822888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1" strike="noStrike" spc="-1">
                <a:solidFill>
                  <a:srgbClr val="000000"/>
                </a:solidFill>
                <a:uFill>
                  <a:solidFill>
                    <a:srgbClr val="FFFFFF"/>
                  </a:solidFill>
                </a:uFill>
                <a:latin typeface="Calibri"/>
              </a:rPr>
              <a:t>Den organisatoriske konflikt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95" name="CustomShape 3"/>
          <p:cNvSpPr/>
          <p:nvPr/>
        </p:nvSpPr>
        <p:spPr>
          <a:xfrm>
            <a:off x="792000" y="2315880"/>
            <a:ext cx="7649280" cy="44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da-DK" b="1" dirty="0" smtClean="0"/>
              <a:t>Erhvervet:</a:t>
            </a:r>
          </a:p>
          <a:p>
            <a:pPr marL="742950" lvl="1" indent="-285750">
              <a:buFont typeface="Arial"/>
              <a:buChar char="•"/>
            </a:pPr>
            <a:r>
              <a:rPr lang="da-DK" dirty="0" smtClean="0"/>
              <a:t>vil have let ved at finde arbejdskraft vil profitmaksimere</a:t>
            </a:r>
          </a:p>
          <a:p>
            <a:pPr marL="742950" lvl="1" indent="-285750">
              <a:buFont typeface="Arial"/>
              <a:buChar char="•"/>
            </a:pPr>
            <a:r>
              <a:rPr lang="da-DK" dirty="0" smtClean="0"/>
              <a:t>vil have computer og programmør til at passe ind i det eksisterende system, s. 178</a:t>
            </a:r>
            <a:endParaRPr lang="da-DK" b="1" dirty="0" smtClean="0"/>
          </a:p>
          <a:p>
            <a:pPr marL="742950" lvl="1" indent="-285750">
              <a:buFont typeface="Arial"/>
              <a:buChar char="•"/>
            </a:pPr>
            <a:r>
              <a:rPr lang="da-DK" dirty="0" smtClean="0"/>
              <a:t> have adgang til at styre computeren og dens muligheder, s. 161</a:t>
            </a:r>
          </a:p>
          <a:p>
            <a:pPr marL="742950" lvl="1" indent="-285750">
              <a:buFont typeface="Arial"/>
              <a:buChar char="•"/>
            </a:pPr>
            <a:r>
              <a:rPr lang="da-DK" dirty="0" smtClean="0"/>
              <a:t>have troværdige løsninger, modsat fx Mariner-1</a:t>
            </a:r>
          </a:p>
          <a:p>
            <a:pPr marL="742950" lvl="1" indent="-285750">
              <a:buFont typeface="Arial"/>
              <a:buChar char="•"/>
            </a:pPr>
            <a:r>
              <a:rPr lang="da-DK" dirty="0" smtClean="0"/>
              <a:t>vil have styr på budgettet og disciplin, s. 165</a:t>
            </a:r>
          </a:p>
          <a:p>
            <a:pPr marL="742950" lvl="1" indent="-285750">
              <a:buFont typeface="Arial"/>
              <a:buChar char="•"/>
            </a:pPr>
            <a:r>
              <a:rPr lang="da-DK" dirty="0" smtClean="0"/>
              <a:t>ønsker en samlet profession, standarder</a:t>
            </a:r>
          </a:p>
          <a:p>
            <a:r>
              <a:rPr lang="da-DK" b="1" dirty="0" smtClean="0"/>
              <a:t>Programmøren:</a:t>
            </a:r>
          </a:p>
          <a:p>
            <a:pPr marL="742950" lvl="1" indent="-285750">
              <a:buFont typeface="Arial"/>
              <a:buChar char="•"/>
            </a:pPr>
            <a:r>
              <a:rPr lang="da-DK" dirty="0" smtClean="0"/>
              <a:t>Fri international medarbejderkonkurrence, s. 179</a:t>
            </a:r>
          </a:p>
          <a:p>
            <a:pPr marL="742950" lvl="1" indent="-285750">
              <a:buFont typeface="Arial"/>
              <a:buChar char="•"/>
            </a:pPr>
            <a:r>
              <a:rPr lang="da-DK" dirty="0" smtClean="0"/>
              <a:t>vil kreere </a:t>
            </a:r>
          </a:p>
          <a:p>
            <a:pPr marL="742950" lvl="2" indent="-285750">
              <a:buFont typeface="Arial"/>
              <a:buChar char="•"/>
            </a:pPr>
            <a:r>
              <a:rPr lang="da-DK" dirty="0" smtClean="0"/>
              <a:t>vil være en attraktiv og unik ressource</a:t>
            </a:r>
            <a:endParaRPr lang="da-DK" b="1" dirty="0" smtClean="0"/>
          </a:p>
          <a:p>
            <a:pPr marL="742950" lvl="1" indent="-285750">
              <a:buFont typeface="Arial"/>
              <a:buChar char="•"/>
            </a:pPr>
            <a:r>
              <a:rPr lang="da-DK" dirty="0" smtClean="0"/>
              <a:t>vil ikke standardiseres, s. 176 </a:t>
            </a: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Erhvervets vs. datalogens interesser</a:t>
            </a:r>
            <a:endParaRPr lang="en-US" sz="1800" b="0" strike="noStrike" spc="-1">
              <a:solidFill>
                <a:srgbClr val="000000"/>
              </a:solidFill>
              <a:uFill>
                <a:solidFill>
                  <a:srgbClr val="FFFFFF"/>
                </a:solidFill>
              </a:uFill>
              <a:latin typeface="Arial"/>
            </a:endParaRPr>
          </a:p>
        </p:txBody>
      </p:sp>
      <p:sp>
        <p:nvSpPr>
          <p:cNvPr id="97"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1" strike="noStrike" spc="-1">
                <a:solidFill>
                  <a:srgbClr val="000000"/>
                </a:solidFill>
                <a:uFill>
                  <a:solidFill>
                    <a:srgbClr val="FFFFFF"/>
                  </a:solidFill>
                </a:uFill>
                <a:latin typeface="Calibri"/>
              </a:rPr>
              <a:t>Den kulturelle konflikt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98" name="CustomShape 3"/>
          <p:cNvSpPr/>
          <p:nvPr/>
        </p:nvSpPr>
        <p:spPr>
          <a:xfrm>
            <a:off x="457200" y="2450520"/>
            <a:ext cx="8357400" cy="563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480">
              <a:lnSpc>
                <a:spcPct val="100000"/>
              </a:lnSpc>
              <a:buClr>
                <a:srgbClr val="000000"/>
              </a:buClr>
              <a:buFont typeface="Arial"/>
              <a:buChar char="•"/>
            </a:pPr>
            <a:r>
              <a:rPr lang="en-US" sz="2800" b="0" strike="noStrike" spc="-1" dirty="0" err="1">
                <a:solidFill>
                  <a:srgbClr val="000000"/>
                </a:solidFill>
                <a:uFill>
                  <a:solidFill>
                    <a:srgbClr val="FFFFFF"/>
                  </a:solidFill>
                </a:uFill>
                <a:latin typeface="Calibri"/>
                <a:ea typeface="DejaVu Sans"/>
              </a:rPr>
              <a:t>Købmanden</a:t>
            </a:r>
            <a:r>
              <a:rPr lang="en-US" sz="2800" b="0" strike="noStrike" spc="-1" dirty="0">
                <a:solidFill>
                  <a:srgbClr val="000000"/>
                </a:solidFill>
                <a:uFill>
                  <a:solidFill>
                    <a:srgbClr val="FFFFFF"/>
                  </a:solidFill>
                </a:uFill>
                <a:latin typeface="Calibri"/>
                <a:ea typeface="DejaVu Sans"/>
              </a:rPr>
              <a:t> vs. </a:t>
            </a:r>
            <a:r>
              <a:rPr lang="en-US" sz="2800" b="0" strike="noStrike" spc="-1" dirty="0" err="1">
                <a:solidFill>
                  <a:srgbClr val="000000"/>
                </a:solidFill>
                <a:uFill>
                  <a:solidFill>
                    <a:srgbClr val="FFFFFF"/>
                  </a:solidFill>
                </a:uFill>
                <a:latin typeface="Calibri"/>
                <a:ea typeface="DejaVu Sans"/>
              </a:rPr>
              <a:t>skakspilleren</a:t>
            </a:r>
            <a:r>
              <a:rPr lang="en-US" sz="2800" b="0" strike="noStrike" spc="-1" dirty="0">
                <a:solidFill>
                  <a:srgbClr val="000000"/>
                </a:solidFill>
                <a:uFill>
                  <a:solidFill>
                    <a:srgbClr val="FFFFFF"/>
                  </a:solidFill>
                </a:uFill>
                <a:latin typeface="Calibri"/>
                <a:ea typeface="DejaVu Sans"/>
              </a:rPr>
              <a:t>, s. 158</a:t>
            </a:r>
            <a:endParaRPr lang="en-US" sz="1800" b="0" strike="noStrike" spc="-1" dirty="0">
              <a:solidFill>
                <a:srgbClr val="000000"/>
              </a:solidFill>
              <a:uFill>
                <a:solidFill>
                  <a:srgbClr val="FFFFFF"/>
                </a:solidFill>
              </a:uFill>
              <a:latin typeface="Arial"/>
            </a:endParaRPr>
          </a:p>
          <a:p>
            <a:pPr marL="457200" indent="-456480">
              <a:lnSpc>
                <a:spcPct val="100000"/>
              </a:lnSpc>
              <a:buClr>
                <a:srgbClr val="000000"/>
              </a:buClr>
              <a:buFont typeface="Arial"/>
              <a:buChar char="•"/>
            </a:pPr>
            <a:r>
              <a:rPr lang="en-US" sz="2800" b="0" strike="noStrike" spc="-1" dirty="0" err="1">
                <a:solidFill>
                  <a:srgbClr val="000000"/>
                </a:solidFill>
                <a:uFill>
                  <a:solidFill>
                    <a:srgbClr val="FFFFFF"/>
                  </a:solidFill>
                </a:uFill>
                <a:latin typeface="Calibri"/>
                <a:ea typeface="DejaVu Sans"/>
              </a:rPr>
              <a:t>Manageren</a:t>
            </a:r>
            <a:r>
              <a:rPr lang="en-US" sz="2800" b="0" strike="noStrike" spc="-1" dirty="0">
                <a:solidFill>
                  <a:srgbClr val="000000"/>
                </a:solidFill>
                <a:uFill>
                  <a:solidFill>
                    <a:srgbClr val="FFFFFF"/>
                  </a:solidFill>
                </a:uFill>
                <a:latin typeface="Calibri"/>
                <a:ea typeface="DejaVu Sans"/>
              </a:rPr>
              <a:t> vs. </a:t>
            </a:r>
            <a:r>
              <a:rPr lang="en-US" sz="2800" b="0" strike="noStrike" spc="-1" dirty="0" err="1">
                <a:solidFill>
                  <a:srgbClr val="000000"/>
                </a:solidFill>
                <a:uFill>
                  <a:solidFill>
                    <a:srgbClr val="FFFFFF"/>
                  </a:solidFill>
                </a:uFill>
                <a:latin typeface="Calibri"/>
                <a:ea typeface="DejaVu Sans"/>
              </a:rPr>
              <a:t>kunstner</a:t>
            </a:r>
            <a:r>
              <a:rPr lang="en-US" sz="2800" b="0" strike="noStrike" spc="-1" dirty="0">
                <a:solidFill>
                  <a:srgbClr val="000000"/>
                </a:solidFill>
                <a:uFill>
                  <a:solidFill>
                    <a:srgbClr val="FFFFFF"/>
                  </a:solidFill>
                </a:uFill>
                <a:latin typeface="Calibri"/>
                <a:ea typeface="DejaVu Sans"/>
              </a:rPr>
              <a:t>/</a:t>
            </a:r>
            <a:r>
              <a:rPr lang="en-US" sz="2800" b="0" strike="noStrike" spc="-1" dirty="0" err="1">
                <a:solidFill>
                  <a:srgbClr val="000000"/>
                </a:solidFill>
                <a:uFill>
                  <a:solidFill>
                    <a:srgbClr val="FFFFFF"/>
                  </a:solidFill>
                </a:uFill>
                <a:latin typeface="Calibri"/>
                <a:ea typeface="DejaVu Sans"/>
              </a:rPr>
              <a:t>teknikeren</a:t>
            </a:r>
            <a:r>
              <a:rPr lang="en-US" sz="2800" b="0" strike="noStrike" spc="-1" dirty="0">
                <a:solidFill>
                  <a:srgbClr val="000000"/>
                </a:solidFill>
                <a:uFill>
                  <a:solidFill>
                    <a:srgbClr val="FFFFFF"/>
                  </a:solidFill>
                </a:uFill>
                <a:latin typeface="Calibri"/>
                <a:ea typeface="DejaVu Sans"/>
              </a:rPr>
              <a:t>/black art, s. 162</a:t>
            </a:r>
            <a:endParaRPr lang="en-US" sz="1800" b="0" strike="noStrike" spc="-1" dirty="0">
              <a:solidFill>
                <a:srgbClr val="000000"/>
              </a:solidFill>
              <a:uFill>
                <a:solidFill>
                  <a:srgbClr val="FFFFFF"/>
                </a:solidFill>
              </a:uFill>
              <a:latin typeface="Arial"/>
            </a:endParaRPr>
          </a:p>
          <a:p>
            <a:pPr marL="457200" indent="-45648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ea typeface="DejaVu Sans"/>
              </a:rPr>
              <a:t>New breed, engineers, s. 163 </a:t>
            </a:r>
            <a:r>
              <a:rPr lang="en-US" sz="2800" b="0" strike="noStrike" spc="-1" dirty="0" err="1">
                <a:solidFill>
                  <a:srgbClr val="000000"/>
                </a:solidFill>
                <a:uFill>
                  <a:solidFill>
                    <a:srgbClr val="FFFFFF"/>
                  </a:solidFill>
                </a:uFill>
                <a:latin typeface="Calibri"/>
                <a:ea typeface="DejaVu Sans"/>
              </a:rPr>
              <a:t>og</a:t>
            </a:r>
            <a:r>
              <a:rPr lang="en-US" sz="2800" b="0" strike="noStrike" spc="-1" dirty="0">
                <a:solidFill>
                  <a:srgbClr val="000000"/>
                </a:solidFill>
                <a:uFill>
                  <a:solidFill>
                    <a:srgbClr val="FFFFFF"/>
                  </a:solidFill>
                </a:uFill>
                <a:latin typeface="Calibri"/>
                <a:ea typeface="DejaVu Sans"/>
              </a:rPr>
              <a:t> 165</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2800" b="0" strike="noStrike" spc="-1" dirty="0">
                <a:solidFill>
                  <a:srgbClr val="000000"/>
                </a:solidFill>
                <a:uFill>
                  <a:solidFill>
                    <a:srgbClr val="FFFFFF"/>
                  </a:solidFill>
                </a:uFill>
                <a:latin typeface="Calibri"/>
                <a:ea typeface="DejaVu Sans"/>
              </a:rPr>
              <a:t>”… that computer specialists were self-interested, narrow technicians rather than future-minded, bottom-line-oriented good corporate citizens</a:t>
            </a:r>
            <a:r>
              <a:rPr lang="en-US" sz="2800" b="0" strike="noStrike" spc="-1" dirty="0" smtClean="0">
                <a:solidFill>
                  <a:srgbClr val="000000"/>
                </a:solidFill>
                <a:uFill>
                  <a:solidFill>
                    <a:srgbClr val="FFFFFF"/>
                  </a:solidFill>
                </a:uFill>
                <a:latin typeface="Calibri"/>
                <a:ea typeface="DejaVu Sans"/>
              </a:rPr>
              <a:t>”</a:t>
            </a:r>
          </a:p>
          <a:p>
            <a:pPr algn="r">
              <a:lnSpc>
                <a:spcPct val="100000"/>
              </a:lnSpc>
            </a:pPr>
            <a:r>
              <a:rPr lang="en-US" sz="2800" b="0" strike="noStrike" spc="-1" dirty="0" smtClean="0">
                <a:solidFill>
                  <a:srgbClr val="000000"/>
                </a:solidFill>
                <a:uFill>
                  <a:solidFill>
                    <a:srgbClr val="FFFFFF"/>
                  </a:solidFill>
                </a:uFill>
                <a:latin typeface="Calibri"/>
                <a:ea typeface="DejaVu Sans"/>
              </a:rPr>
              <a:t> </a:t>
            </a:r>
            <a:r>
              <a:rPr lang="en-US" sz="2800" b="0" strike="noStrike" spc="-1" dirty="0">
                <a:solidFill>
                  <a:srgbClr val="000000"/>
                </a:solidFill>
                <a:uFill>
                  <a:solidFill>
                    <a:srgbClr val="FFFFFF"/>
                  </a:solidFill>
                </a:uFill>
                <a:latin typeface="Calibri"/>
                <a:ea typeface="DejaVu Sans"/>
              </a:rPr>
              <a:t>s. 170</a:t>
            </a:r>
            <a:endParaRPr lang="en-US" sz="1800" b="0" strike="noStrike" spc="-1" dirty="0">
              <a:solidFill>
                <a:srgbClr val="000000"/>
              </a:solidFill>
              <a:uFill>
                <a:solidFill>
                  <a:srgbClr val="FFFFFF"/>
                </a:solidFill>
              </a:uFill>
              <a:latin typeface="Arial"/>
            </a:endParaRPr>
          </a:p>
          <a:p>
            <a:pPr>
              <a:lnSpc>
                <a:spcPct val="100000"/>
              </a:lnSpc>
            </a:pPr>
            <a:r>
              <a:rPr lang="en-US" sz="2800" b="0" strike="noStrike" spc="-1" dirty="0">
                <a:solidFill>
                  <a:srgbClr val="000000"/>
                </a:solidFill>
                <a:uFill>
                  <a:solidFill>
                    <a:srgbClr val="FFFFFF"/>
                  </a:solidFill>
                </a:uFill>
                <a:latin typeface="Calibri"/>
                <a:ea typeface="DejaVu Sans"/>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Spilvirksomheden </a:t>
            </a:r>
            <a:r>
              <a:rPr lang="en-US" sz="4400" b="1" strike="noStrike" spc="-1">
                <a:solidFill>
                  <a:srgbClr val="000000"/>
                </a:solidFill>
                <a:uFill>
                  <a:solidFill>
                    <a:srgbClr val="FFFFFF"/>
                  </a:solidFill>
                </a:uFill>
                <a:latin typeface="Calibri"/>
              </a:rPr>
              <a:t>Atari</a:t>
            </a:r>
            <a:r>
              <a:rPr lang="en-US" sz="4400" b="0" strike="noStrike" spc="-1">
                <a:solidFill>
                  <a:srgbClr val="000000"/>
                </a:solidFill>
                <a:uFill>
                  <a:solidFill>
                    <a:srgbClr val="FFFFFF"/>
                  </a:solidFill>
                </a:uFill>
                <a:latin typeface="Calibri"/>
              </a:rPr>
              <a:t> 1977</a:t>
            </a:r>
            <a:endParaRPr lang="en-US" sz="1800" b="0" strike="noStrike" spc="-1">
              <a:solidFill>
                <a:srgbClr val="000000"/>
              </a:solidFill>
              <a:uFill>
                <a:solidFill>
                  <a:srgbClr val="FFFFFF"/>
                </a:solidFill>
              </a:uFill>
              <a:latin typeface="Arial"/>
            </a:endParaRPr>
          </a:p>
        </p:txBody>
      </p:sp>
      <p:sp>
        <p:nvSpPr>
          <p:cNvPr id="10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1" dirty="0">
                <a:solidFill>
                  <a:srgbClr val="000000"/>
                </a:solidFill>
                <a:uFill>
                  <a:solidFill>
                    <a:srgbClr val="FFFFFF"/>
                  </a:solidFill>
                </a:uFill>
                <a:latin typeface="Calibri"/>
              </a:rPr>
              <a:t>”Da </a:t>
            </a:r>
            <a:r>
              <a:rPr lang="en-US" sz="3200" b="0" strike="noStrike" spc="-1" dirty="0" err="1">
                <a:solidFill>
                  <a:srgbClr val="000000"/>
                </a:solidFill>
                <a:uFill>
                  <a:solidFill>
                    <a:srgbClr val="FFFFFF"/>
                  </a:solidFill>
                </a:uFill>
                <a:latin typeface="Calibri"/>
              </a:rPr>
              <a:t>jeg</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konsulenten</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ankom</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havde</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jeg</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jakkesæt</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og</a:t>
            </a:r>
            <a:r>
              <a:rPr lang="en-US" sz="3200" b="0" strike="noStrike" spc="-1" dirty="0">
                <a:solidFill>
                  <a:srgbClr val="000000"/>
                </a:solidFill>
                <a:uFill>
                  <a:solidFill>
                    <a:srgbClr val="FFFFFF"/>
                  </a:solidFill>
                </a:uFill>
                <a:latin typeface="Calibri"/>
              </a:rPr>
              <a:t> slips </a:t>
            </a:r>
            <a:r>
              <a:rPr lang="en-US" sz="3200" b="0" strike="noStrike" spc="-1" dirty="0" err="1">
                <a:solidFill>
                  <a:srgbClr val="000000"/>
                </a:solidFill>
                <a:uFill>
                  <a:solidFill>
                    <a:srgbClr val="FFFFFF"/>
                  </a:solidFill>
                </a:uFill>
                <a:latin typeface="Calibri"/>
              </a:rPr>
              <a:t>på</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og</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mødte</a:t>
            </a:r>
            <a:r>
              <a:rPr lang="en-US" sz="3200" b="0" strike="noStrike" spc="-1" dirty="0">
                <a:solidFill>
                  <a:srgbClr val="000000"/>
                </a:solidFill>
                <a:uFill>
                  <a:solidFill>
                    <a:srgbClr val="FFFFFF"/>
                  </a:solidFill>
                </a:uFill>
                <a:latin typeface="Calibri"/>
              </a:rPr>
              <a:t> Nolan Bushnell [</a:t>
            </a:r>
            <a:r>
              <a:rPr lang="en-US" sz="3200" b="0" strike="noStrike" spc="-1" dirty="0" err="1">
                <a:solidFill>
                  <a:srgbClr val="000000"/>
                </a:solidFill>
                <a:uFill>
                  <a:solidFill>
                    <a:srgbClr val="FFFFFF"/>
                  </a:solidFill>
                </a:uFill>
                <a:latin typeface="Calibri"/>
              </a:rPr>
              <a:t>grundlæggeren</a:t>
            </a:r>
            <a:r>
              <a:rPr lang="en-US" sz="3200" b="0" strike="noStrike" spc="-1" dirty="0">
                <a:solidFill>
                  <a:srgbClr val="000000"/>
                </a:solidFill>
                <a:uFill>
                  <a:solidFill>
                    <a:srgbClr val="FFFFFF"/>
                  </a:solidFill>
                </a:uFill>
                <a:latin typeface="Calibri"/>
              </a:rPr>
              <a:t>]. Han </a:t>
            </a:r>
            <a:r>
              <a:rPr lang="en-US" sz="3200" b="0" strike="noStrike" spc="-1" dirty="0" err="1">
                <a:solidFill>
                  <a:srgbClr val="000000"/>
                </a:solidFill>
                <a:uFill>
                  <a:solidFill>
                    <a:srgbClr val="FFFFFF"/>
                  </a:solidFill>
                </a:uFill>
                <a:latin typeface="Calibri"/>
              </a:rPr>
              <a:t>havde</a:t>
            </a:r>
            <a:r>
              <a:rPr lang="en-US" sz="3200" b="0" strike="noStrike" spc="-1" dirty="0">
                <a:solidFill>
                  <a:srgbClr val="000000"/>
                </a:solidFill>
                <a:uFill>
                  <a:solidFill>
                    <a:srgbClr val="FFFFFF"/>
                  </a:solidFill>
                </a:uFill>
                <a:latin typeface="Calibri"/>
              </a:rPr>
              <a:t> en t-shirt </a:t>
            </a:r>
            <a:r>
              <a:rPr lang="en-US" sz="3200" b="0" strike="noStrike" spc="-1" dirty="0" err="1">
                <a:solidFill>
                  <a:srgbClr val="000000"/>
                </a:solidFill>
                <a:uFill>
                  <a:solidFill>
                    <a:srgbClr val="FFFFFF"/>
                  </a:solidFill>
                </a:uFill>
                <a:latin typeface="Calibri"/>
              </a:rPr>
              <a:t>på</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På</a:t>
            </a:r>
            <a:r>
              <a:rPr lang="en-US" sz="3200" b="0" strike="noStrike" spc="-1" dirty="0">
                <a:solidFill>
                  <a:srgbClr val="000000"/>
                </a:solidFill>
                <a:uFill>
                  <a:solidFill>
                    <a:srgbClr val="FFFFFF"/>
                  </a:solidFill>
                </a:uFill>
                <a:latin typeface="Calibri"/>
              </a:rPr>
              <a:t> t-</a:t>
            </a:r>
            <a:r>
              <a:rPr lang="en-US" sz="3200" b="0" strike="noStrike" spc="-1" dirty="0" err="1">
                <a:solidFill>
                  <a:srgbClr val="000000"/>
                </a:solidFill>
                <a:uFill>
                  <a:solidFill>
                    <a:srgbClr val="FFFFFF"/>
                  </a:solidFill>
                </a:uFill>
                <a:latin typeface="Calibri"/>
              </a:rPr>
              <a:t>shirten</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stod</a:t>
            </a:r>
            <a:r>
              <a:rPr lang="en-US" sz="3200" b="0" strike="noStrike" spc="-1" dirty="0">
                <a:solidFill>
                  <a:srgbClr val="000000"/>
                </a:solidFill>
                <a:uFill>
                  <a:solidFill>
                    <a:srgbClr val="FFFFFF"/>
                  </a:solidFill>
                </a:uFill>
                <a:latin typeface="Calibri"/>
              </a:rPr>
              <a:t> der: ’I love to fuck’. </a:t>
            </a:r>
            <a:r>
              <a:rPr lang="en-US" sz="3200" b="0" strike="noStrike" spc="-1" dirty="0" err="1">
                <a:solidFill>
                  <a:srgbClr val="000000"/>
                </a:solidFill>
                <a:uFill>
                  <a:solidFill>
                    <a:srgbClr val="FFFFFF"/>
                  </a:solidFill>
                </a:uFill>
                <a:latin typeface="Calibri"/>
              </a:rPr>
              <a:t>Det</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var</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mit</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første</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møde</a:t>
            </a:r>
            <a:r>
              <a:rPr lang="en-US" sz="3200" b="0" strike="noStrike" spc="-1" dirty="0">
                <a:solidFill>
                  <a:srgbClr val="000000"/>
                </a:solidFill>
                <a:uFill>
                  <a:solidFill>
                    <a:srgbClr val="FFFFFF"/>
                  </a:solidFill>
                </a:uFill>
                <a:latin typeface="Calibri"/>
              </a:rPr>
              <a:t> med Atari.”</a:t>
            </a:r>
            <a:endParaRPr lang="en-US" sz="1800" b="0" strike="noStrike" spc="-1" dirty="0">
              <a:solidFill>
                <a:srgbClr val="000000"/>
              </a:solidFill>
              <a:uFill>
                <a:solidFill>
                  <a:srgbClr val="FFFFFF"/>
                </a:solidFill>
              </a:uFill>
              <a:latin typeface="Arial"/>
            </a:endParaRPr>
          </a:p>
          <a:p>
            <a:pPr algn="r">
              <a:lnSpc>
                <a:spcPct val="100000"/>
              </a:lnSpc>
            </a:pPr>
            <a:r>
              <a:rPr lang="en-US" sz="2000" b="0" strike="noStrike" spc="-1" dirty="0">
                <a:solidFill>
                  <a:srgbClr val="000000"/>
                </a:solidFill>
                <a:uFill>
                  <a:solidFill>
                    <a:srgbClr val="FFFFFF"/>
                  </a:solidFill>
                </a:uFill>
                <a:latin typeface="Calibri"/>
              </a:rPr>
              <a:t>Ray </a:t>
            </a:r>
            <a:r>
              <a:rPr lang="en-US" sz="2000" b="0" strike="noStrike" spc="-1" dirty="0" err="1">
                <a:solidFill>
                  <a:srgbClr val="000000"/>
                </a:solidFill>
                <a:uFill>
                  <a:solidFill>
                    <a:srgbClr val="FFFFFF"/>
                  </a:solidFill>
                </a:uFill>
                <a:latin typeface="Calibri"/>
              </a:rPr>
              <a:t>Kassar</a:t>
            </a:r>
            <a:r>
              <a:rPr lang="en-US" sz="2000" b="0" strike="noStrike" spc="-1" dirty="0">
                <a:solidFill>
                  <a:srgbClr val="000000"/>
                </a:solidFill>
                <a:uFill>
                  <a:solidFill>
                    <a:srgbClr val="FFFFFF"/>
                  </a:solidFill>
                </a:uFill>
                <a:latin typeface="Calibri"/>
              </a:rPr>
              <a:t> </a:t>
            </a:r>
            <a:r>
              <a:rPr lang="en-US" sz="2000" b="0" strike="noStrike" spc="-1" dirty="0" err="1">
                <a:solidFill>
                  <a:srgbClr val="000000"/>
                </a:solidFill>
                <a:uFill>
                  <a:solidFill>
                    <a:srgbClr val="FFFFFF"/>
                  </a:solidFill>
                </a:uFill>
                <a:latin typeface="Calibri"/>
              </a:rPr>
              <a:t>citeret</a:t>
            </a:r>
            <a:r>
              <a:rPr lang="en-US" sz="2000" b="0" strike="noStrike" spc="-1" dirty="0">
                <a:solidFill>
                  <a:srgbClr val="000000"/>
                </a:solidFill>
                <a:uFill>
                  <a:solidFill>
                    <a:srgbClr val="FFFFFF"/>
                  </a:solidFill>
                </a:uFill>
                <a:latin typeface="Calibri"/>
              </a:rPr>
              <a:t> </a:t>
            </a:r>
            <a:r>
              <a:rPr lang="en-US" sz="2000" b="0" strike="noStrike" spc="-1" dirty="0" err="1">
                <a:solidFill>
                  <a:srgbClr val="000000"/>
                </a:solidFill>
                <a:uFill>
                  <a:solidFill>
                    <a:srgbClr val="FFFFFF"/>
                  </a:solidFill>
                </a:uFill>
                <a:latin typeface="Calibri"/>
              </a:rPr>
              <a:t>i</a:t>
            </a:r>
            <a:r>
              <a:rPr lang="en-US" sz="2000" b="0" strike="noStrike" spc="-1" dirty="0">
                <a:solidFill>
                  <a:srgbClr val="000000"/>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a:p>
            <a:pPr algn="r">
              <a:lnSpc>
                <a:spcPct val="100000"/>
              </a:lnSpc>
            </a:pPr>
            <a:r>
              <a:rPr lang="en-US" sz="2000" b="0" i="1" strike="noStrike" spc="-1" dirty="0" err="1">
                <a:solidFill>
                  <a:srgbClr val="000000"/>
                </a:solidFill>
                <a:uFill>
                  <a:solidFill>
                    <a:srgbClr val="FFFFFF"/>
                  </a:solidFill>
                </a:uFill>
                <a:latin typeface="Calibri"/>
              </a:rPr>
              <a:t>Computerspillenes</a:t>
            </a:r>
            <a:r>
              <a:rPr lang="en-US" sz="2000" b="0" i="1" strike="noStrike" spc="-1" dirty="0">
                <a:solidFill>
                  <a:srgbClr val="000000"/>
                </a:solidFill>
                <a:uFill>
                  <a:solidFill>
                    <a:srgbClr val="FFFFFF"/>
                  </a:solidFill>
                </a:uFill>
                <a:latin typeface="Calibri"/>
              </a:rPr>
              <a:t> </a:t>
            </a:r>
            <a:r>
              <a:rPr lang="en-US" sz="2000" b="0" i="1" strike="noStrike" spc="-1" dirty="0" err="1">
                <a:solidFill>
                  <a:srgbClr val="000000"/>
                </a:solidFill>
                <a:uFill>
                  <a:solidFill>
                    <a:srgbClr val="FFFFFF"/>
                  </a:solidFill>
                </a:uFill>
                <a:latin typeface="Calibri"/>
              </a:rPr>
              <a:t>historie</a:t>
            </a:r>
            <a:r>
              <a:rPr lang="en-US" sz="2000" b="0" i="1" strike="noStrike" spc="-1" dirty="0">
                <a:solidFill>
                  <a:srgbClr val="000000"/>
                </a:solidFill>
                <a:uFill>
                  <a:solidFill>
                    <a:srgbClr val="FFFFFF"/>
                  </a:solidFill>
                </a:uFill>
                <a:latin typeface="Calibri"/>
              </a:rPr>
              <a:t> 1945-2010</a:t>
            </a:r>
            <a:r>
              <a:rPr lang="en-US" sz="2000" b="0" strike="noStrike" spc="-1" dirty="0">
                <a:solidFill>
                  <a:srgbClr val="000000"/>
                </a:solidFill>
                <a:uFill>
                  <a:solidFill>
                    <a:srgbClr val="FFFFFF"/>
                  </a:solidFill>
                </a:uFill>
                <a:latin typeface="Calibri"/>
              </a:rPr>
              <a:t>, s. 99 </a:t>
            </a:r>
            <a:endParaRPr lang="en-US" sz="1800" b="0" strike="noStrike" spc="-1" dirty="0">
              <a:solidFill>
                <a:srgbClr val="000000"/>
              </a:solidFill>
              <a:uFill>
                <a:solidFill>
                  <a:srgbClr val="FFFFFF"/>
                </a:solidFill>
              </a:uFill>
              <a:latin typeface="Arial"/>
            </a:endParaRPr>
          </a:p>
          <a:p>
            <a:pPr algn="r">
              <a:lnSpc>
                <a:spcPct val="100000"/>
              </a:lnSpc>
            </a:pPr>
            <a:r>
              <a:rPr lang="en-US" sz="2000" b="0" strike="noStrike" spc="-1" dirty="0">
                <a:solidFill>
                  <a:srgbClr val="000000"/>
                </a:solidFill>
                <a:uFill>
                  <a:solidFill>
                    <a:srgbClr val="FFFFFF"/>
                  </a:solidFill>
                </a:uFill>
                <a:latin typeface="Calibri"/>
              </a:rPr>
              <a:t>(Tristan Donovan, </a:t>
            </a:r>
            <a:r>
              <a:rPr lang="en-US" sz="2000" b="0" strike="noStrike" spc="-1" dirty="0" err="1">
                <a:solidFill>
                  <a:srgbClr val="000000"/>
                </a:solidFill>
                <a:uFill>
                  <a:solidFill>
                    <a:srgbClr val="FFFFFF"/>
                  </a:solidFill>
                </a:uFill>
                <a:latin typeface="Calibri"/>
              </a:rPr>
              <a:t>Herreværelset</a:t>
            </a:r>
            <a:r>
              <a:rPr lang="en-US" sz="2000" b="0" strike="noStrike" spc="-1" dirty="0">
                <a:solidFill>
                  <a:srgbClr val="000000"/>
                </a:solidFill>
                <a:uFill>
                  <a:solidFill>
                    <a:srgbClr val="FFFFFF"/>
                  </a:solidFill>
                </a:uFill>
                <a:latin typeface="Calibri"/>
              </a:rPr>
              <a:t>, 2010)</a:t>
            </a:r>
            <a:endParaRPr lang="en-US" sz="1800" b="0" strike="noStrike" spc="-1" dirty="0">
              <a:solidFill>
                <a:srgbClr val="000000"/>
              </a:solidFill>
              <a:uFill>
                <a:solidFill>
                  <a:srgbClr val="FFFFFF"/>
                </a:solidFill>
              </a:u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Erhvervets vs. datalogens interesser</a:t>
            </a:r>
            <a:endParaRPr lang="en-US" sz="1800" b="0" strike="noStrike" spc="-1">
              <a:solidFill>
                <a:srgbClr val="000000"/>
              </a:solidFill>
              <a:uFill>
                <a:solidFill>
                  <a:srgbClr val="FFFFFF"/>
                </a:solidFill>
              </a:uFill>
              <a:latin typeface="Arial"/>
            </a:endParaRPr>
          </a:p>
        </p:txBody>
      </p:sp>
      <p:sp>
        <p:nvSpPr>
          <p:cNvPr id="102"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1" strike="noStrike" spc="-1" dirty="0">
                <a:solidFill>
                  <a:srgbClr val="000000"/>
                </a:solidFill>
                <a:uFill>
                  <a:solidFill>
                    <a:srgbClr val="FFFFFF"/>
                  </a:solidFill>
                </a:uFill>
                <a:latin typeface="Calibri"/>
              </a:rPr>
              <a:t>Den </a:t>
            </a:r>
            <a:r>
              <a:rPr lang="en-US" sz="3200" b="1" strike="noStrike" spc="-1" dirty="0" err="1">
                <a:solidFill>
                  <a:srgbClr val="000000"/>
                </a:solidFill>
                <a:uFill>
                  <a:solidFill>
                    <a:srgbClr val="FFFFFF"/>
                  </a:solidFill>
                </a:uFill>
                <a:latin typeface="Calibri"/>
              </a:rPr>
              <a:t>territoriale</a:t>
            </a:r>
            <a:r>
              <a:rPr lang="en-US" sz="3200" b="1" strike="noStrike" spc="-1" dirty="0">
                <a:solidFill>
                  <a:srgbClr val="000000"/>
                </a:solidFill>
                <a:uFill>
                  <a:solidFill>
                    <a:srgbClr val="FFFFFF"/>
                  </a:solidFill>
                </a:uFill>
                <a:latin typeface="Calibri"/>
              </a:rPr>
              <a:t> </a:t>
            </a:r>
            <a:r>
              <a:rPr lang="en-US" sz="3200" b="1" strike="noStrike" spc="-1" dirty="0" err="1">
                <a:solidFill>
                  <a:srgbClr val="000000"/>
                </a:solidFill>
                <a:uFill>
                  <a:solidFill>
                    <a:srgbClr val="FFFFFF"/>
                  </a:solidFill>
                </a:uFill>
                <a:latin typeface="Calibri"/>
              </a:rPr>
              <a:t>konflikt</a:t>
            </a:r>
            <a:endParaRPr lang="en-US"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2800" b="0" strike="noStrike" spc="-1" dirty="0" err="1">
                <a:solidFill>
                  <a:srgbClr val="000000"/>
                </a:solidFill>
                <a:uFill>
                  <a:solidFill>
                    <a:srgbClr val="FFFFFF"/>
                  </a:solidFill>
                </a:uFill>
                <a:latin typeface="Calibri"/>
              </a:rPr>
              <a:t>Udrydde</a:t>
            </a:r>
            <a:r>
              <a:rPr lang="en-US" sz="2800" b="0" strike="noStrike" spc="-1" dirty="0">
                <a:solidFill>
                  <a:srgbClr val="000000"/>
                </a:solidFill>
                <a:uFill>
                  <a:solidFill>
                    <a:srgbClr val="FFFFFF"/>
                  </a:solidFill>
                </a:uFill>
                <a:latin typeface="Calibri"/>
              </a:rPr>
              <a:t> den </a:t>
            </a:r>
            <a:r>
              <a:rPr lang="en-US" sz="2800" b="0" strike="noStrike" spc="-1" dirty="0" err="1">
                <a:solidFill>
                  <a:srgbClr val="000000"/>
                </a:solidFill>
                <a:uFill>
                  <a:solidFill>
                    <a:srgbClr val="FFFFFF"/>
                  </a:solidFill>
                </a:uFill>
                <a:latin typeface="Calibri"/>
              </a:rPr>
              <a:t>individuelle</a:t>
            </a:r>
            <a:r>
              <a:rPr lang="en-US" sz="2800" b="0" strike="noStrike" spc="-1" dirty="0">
                <a:solidFill>
                  <a:srgbClr val="000000"/>
                </a:solidFill>
                <a:uFill>
                  <a:solidFill>
                    <a:srgbClr val="FFFFFF"/>
                  </a:solidFill>
                </a:uFill>
                <a:latin typeface="Calibri"/>
              </a:rPr>
              <a:t> </a:t>
            </a:r>
            <a:r>
              <a:rPr lang="en-US" sz="2800" b="0" strike="noStrike" spc="-1" dirty="0" err="1">
                <a:solidFill>
                  <a:srgbClr val="000000"/>
                </a:solidFill>
                <a:uFill>
                  <a:solidFill>
                    <a:srgbClr val="FFFFFF"/>
                  </a:solidFill>
                </a:uFill>
                <a:latin typeface="Calibri"/>
              </a:rPr>
              <a:t>programmør</a:t>
            </a:r>
            <a:r>
              <a:rPr lang="en-US" sz="2800" b="0" strike="noStrike" spc="-1" dirty="0">
                <a:solidFill>
                  <a:srgbClr val="000000"/>
                </a:solidFill>
                <a:uFill>
                  <a:solidFill>
                    <a:srgbClr val="FFFFFF"/>
                  </a:solidFill>
                </a:uFill>
                <a:latin typeface="Calibri"/>
              </a:rPr>
              <a:t>, s. 155 </a:t>
            </a:r>
            <a:endParaRPr lang="en-US" sz="2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 the real business of software development was analysis”, s. 157</a:t>
            </a:r>
            <a:endParaRPr lang="en-US" sz="2800" b="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Software crisis, </a:t>
            </a:r>
            <a:r>
              <a:rPr lang="en-US" sz="2800" b="0" strike="noStrike" spc="-1" dirty="0" err="1">
                <a:solidFill>
                  <a:srgbClr val="000000"/>
                </a:solidFill>
                <a:uFill>
                  <a:solidFill>
                    <a:srgbClr val="FFFFFF"/>
                  </a:solidFill>
                </a:uFill>
                <a:latin typeface="Calibri"/>
              </a:rPr>
              <a:t>som</a:t>
            </a:r>
            <a:r>
              <a:rPr lang="en-US" sz="2800" b="0" strike="noStrike" spc="-1" dirty="0">
                <a:solidFill>
                  <a:srgbClr val="000000"/>
                </a:solidFill>
                <a:uFill>
                  <a:solidFill>
                    <a:srgbClr val="FFFFFF"/>
                  </a:solidFill>
                </a:uFill>
                <a:latin typeface="Calibri"/>
              </a:rPr>
              <a:t> en management </a:t>
            </a:r>
            <a:r>
              <a:rPr lang="en-US" sz="2800" b="0" strike="noStrike" spc="-1" dirty="0" err="1">
                <a:solidFill>
                  <a:srgbClr val="000000"/>
                </a:solidFill>
                <a:uFill>
                  <a:solidFill>
                    <a:srgbClr val="FFFFFF"/>
                  </a:solidFill>
                </a:uFill>
                <a:latin typeface="Calibri"/>
              </a:rPr>
              <a:t>krise</a:t>
            </a:r>
            <a:r>
              <a:rPr lang="en-US" sz="2800" b="0" strike="noStrike" spc="-1" dirty="0">
                <a:solidFill>
                  <a:srgbClr val="000000"/>
                </a:solidFill>
                <a:uFill>
                  <a:solidFill>
                    <a:srgbClr val="FFFFFF"/>
                  </a:solidFill>
                </a:uFill>
                <a:latin typeface="Calibri"/>
              </a:rPr>
              <a:t> </a:t>
            </a:r>
            <a:r>
              <a:rPr lang="en-US" sz="2800" b="0" strike="noStrike" spc="-1" dirty="0" err="1">
                <a:solidFill>
                  <a:srgbClr val="000000"/>
                </a:solidFill>
                <a:uFill>
                  <a:solidFill>
                    <a:srgbClr val="FFFFFF"/>
                  </a:solidFill>
                </a:uFill>
                <a:latin typeface="Calibri"/>
              </a:rPr>
              <a:t>og</a:t>
            </a:r>
            <a:r>
              <a:rPr lang="en-US" sz="2800" b="0" strike="noStrike" spc="-1" dirty="0">
                <a:solidFill>
                  <a:srgbClr val="000000"/>
                </a:solidFill>
                <a:uFill>
                  <a:solidFill>
                    <a:srgbClr val="FFFFFF"/>
                  </a:solidFill>
                </a:uFill>
                <a:latin typeface="Calibri"/>
              </a:rPr>
              <a:t> </a:t>
            </a:r>
            <a:r>
              <a:rPr lang="en-US" sz="2800" b="0" strike="noStrike" spc="-1" dirty="0" err="1">
                <a:solidFill>
                  <a:srgbClr val="000000"/>
                </a:solidFill>
                <a:uFill>
                  <a:solidFill>
                    <a:srgbClr val="FFFFFF"/>
                  </a:solidFill>
                </a:uFill>
                <a:latin typeface="Calibri"/>
              </a:rPr>
              <a:t>ikke</a:t>
            </a:r>
            <a:r>
              <a:rPr lang="en-US" sz="2800" b="0" strike="noStrike" spc="-1" dirty="0">
                <a:solidFill>
                  <a:srgbClr val="000000"/>
                </a:solidFill>
                <a:uFill>
                  <a:solidFill>
                    <a:srgbClr val="FFFFFF"/>
                  </a:solidFill>
                </a:uFill>
                <a:latin typeface="Calibri"/>
              </a:rPr>
              <a:t> en tech </a:t>
            </a:r>
            <a:r>
              <a:rPr lang="en-US" sz="2800" b="0" strike="noStrike" spc="-1" dirty="0" err="1">
                <a:solidFill>
                  <a:srgbClr val="000000"/>
                </a:solidFill>
                <a:uFill>
                  <a:solidFill>
                    <a:srgbClr val="FFFFFF"/>
                  </a:solidFill>
                </a:uFill>
                <a:latin typeface="Calibri"/>
              </a:rPr>
              <a:t>krise</a:t>
            </a:r>
            <a:r>
              <a:rPr lang="en-US" sz="2800" b="0" strike="noStrike" spc="-1" dirty="0">
                <a:solidFill>
                  <a:srgbClr val="000000"/>
                </a:solidFill>
                <a:uFill>
                  <a:solidFill>
                    <a:srgbClr val="FFFFFF"/>
                  </a:solidFill>
                </a:uFill>
                <a:latin typeface="Calibri"/>
              </a:rPr>
              <a:t>, s. </a:t>
            </a:r>
            <a:r>
              <a:rPr lang="en-US" sz="2800" b="0" strike="noStrike" spc="-1" dirty="0" smtClean="0">
                <a:solidFill>
                  <a:srgbClr val="000000"/>
                </a:solidFill>
                <a:uFill>
                  <a:solidFill>
                    <a:srgbClr val="FFFFFF"/>
                  </a:solidFill>
                </a:uFill>
                <a:latin typeface="Calibri"/>
              </a:rPr>
              <a:t>166</a:t>
            </a:r>
          </a:p>
          <a:p>
            <a:pPr marL="343080" indent="-342360">
              <a:buClr>
                <a:srgbClr val="000000"/>
              </a:buClr>
              <a:buFont typeface="Arial"/>
              <a:buChar char="•"/>
            </a:pPr>
            <a:r>
              <a:rPr lang="da-DK" sz="2800" dirty="0" smtClean="0"/>
              <a:t>Programmøren vil bruge IT til at løse problemer</a:t>
            </a:r>
          </a:p>
          <a:p>
            <a:pPr marL="720">
              <a:lnSpc>
                <a:spcPct val="100000"/>
              </a:lnSpc>
              <a:buClr>
                <a:srgbClr val="000000"/>
              </a:buClr>
            </a:pPr>
            <a:endParaRPr lang="en-US" sz="2800" b="0" strike="noStrike" spc="-1" dirty="0" smtClean="0">
              <a:solidFill>
                <a:srgbClr val="000000"/>
              </a:solidFill>
              <a:uFill>
                <a:solidFill>
                  <a:srgbClr val="FFFFFF"/>
                </a:solidFill>
              </a:uFill>
              <a:latin typeface="Calibri"/>
            </a:endParaRPr>
          </a:p>
          <a:p>
            <a:pPr marL="343080" indent="-342360">
              <a:lnSpc>
                <a:spcPct val="100000"/>
              </a:lnSpc>
              <a:buClr>
                <a:srgbClr val="000000"/>
              </a:buClr>
              <a:buFont typeface="Arial"/>
              <a:buChar char="•"/>
            </a:pPr>
            <a:endParaRPr lang="en-US" sz="2800" b="0" strike="noStrike" spc="-1" dirty="0" smtClean="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sp>
      <p:sp>
        <p:nvSpPr>
          <p:cNvPr id="10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1" dirty="0">
                <a:solidFill>
                  <a:srgbClr val="000000"/>
                </a:solidFill>
                <a:uFill>
                  <a:solidFill>
                    <a:srgbClr val="FFFFFF"/>
                  </a:solidFill>
                </a:uFill>
                <a:latin typeface="Calibri"/>
              </a:rPr>
              <a:t>”… programmers, systems analysts, and other software workers are experiencing efforts to break down, simplify, routinize, and standardize their own work so that it, too, can be done by machines rather than people”</a:t>
            </a:r>
            <a:endParaRPr lang="en-US" sz="1800" b="0" strike="noStrike" spc="-1" dirty="0">
              <a:solidFill>
                <a:srgbClr val="000000"/>
              </a:solidFill>
              <a:uFill>
                <a:solidFill>
                  <a:srgbClr val="FFFFFF"/>
                </a:solidFill>
              </a:uFill>
              <a:latin typeface="Arial"/>
            </a:endParaRPr>
          </a:p>
          <a:p>
            <a:pPr algn="r">
              <a:lnSpc>
                <a:spcPct val="100000"/>
              </a:lnSpc>
            </a:pPr>
            <a:r>
              <a:rPr lang="en-US" sz="2400" b="0" strike="noStrike" spc="-1" dirty="0">
                <a:solidFill>
                  <a:srgbClr val="000000"/>
                </a:solidFill>
                <a:uFill>
                  <a:solidFill>
                    <a:srgbClr val="FFFFFF"/>
                  </a:solidFill>
                </a:uFill>
                <a:latin typeface="Calibri"/>
              </a:rPr>
              <a:t>Philip Kraft </a:t>
            </a:r>
            <a:r>
              <a:rPr lang="en-US" sz="2400" b="0" strike="noStrike" spc="-1" dirty="0" err="1">
                <a:solidFill>
                  <a:srgbClr val="000000"/>
                </a:solidFill>
                <a:uFill>
                  <a:solidFill>
                    <a:srgbClr val="FFFFFF"/>
                  </a:solidFill>
                </a:uFill>
                <a:latin typeface="Calibri"/>
              </a:rPr>
              <a:t>citeret</a:t>
            </a:r>
            <a:r>
              <a:rPr lang="en-US" sz="2400" b="0" strike="noStrike" spc="-1" dirty="0">
                <a:solidFill>
                  <a:srgbClr val="000000"/>
                </a:solidFill>
                <a:uFill>
                  <a:solidFill>
                    <a:srgbClr val="FFFFFF"/>
                  </a:solidFill>
                </a:uFill>
                <a:latin typeface="Calibri"/>
              </a:rPr>
              <a:t> </a:t>
            </a:r>
            <a:r>
              <a:rPr lang="en-US" sz="2400" b="0" strike="noStrike" spc="-1" dirty="0" err="1">
                <a:solidFill>
                  <a:srgbClr val="000000"/>
                </a:solidFill>
                <a:uFill>
                  <a:solidFill>
                    <a:srgbClr val="FFFFFF"/>
                  </a:solidFill>
                </a:uFill>
                <a:latin typeface="Calibri"/>
              </a:rPr>
              <a:t>på</a:t>
            </a:r>
            <a:r>
              <a:rPr lang="en-US" sz="2400" b="0" strike="noStrike" spc="-1" dirty="0">
                <a:solidFill>
                  <a:srgbClr val="000000"/>
                </a:solidFill>
                <a:uFill>
                  <a:solidFill>
                    <a:srgbClr val="FFFFFF"/>
                  </a:solidFill>
                </a:uFill>
                <a:latin typeface="Calibri"/>
              </a:rPr>
              <a:t> s. 173</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457200" y="893160"/>
            <a:ext cx="8228880" cy="523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trike="noStrike" spc="-1">
                <a:solidFill>
                  <a:srgbClr val="000000"/>
                </a:solidFill>
                <a:uFill>
                  <a:solidFill>
                    <a:srgbClr val="FFFFFF"/>
                  </a:solidFill>
                </a:uFill>
                <a:latin typeface="Calibri"/>
              </a:rPr>
              <a:t>Letting the “Computer Boys” Take Over: </a:t>
            </a:r>
            <a:r>
              <a:rPr lang="en-US" sz="2400" b="0" strike="noStrike" spc="-1">
                <a:solidFill>
                  <a:srgbClr val="000000"/>
                </a:solidFill>
                <a:uFill>
                  <a:solidFill>
                    <a:srgbClr val="FFFFFF"/>
                  </a:solidFill>
                </a:uFill>
                <a:latin typeface="Calibri"/>
              </a:rPr>
              <a:t>Technology and the Politics of Organizational Transformation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International Review of Social History </a:t>
            </a:r>
            <a:r>
              <a:rPr lang="en-US" sz="2400" b="1" strike="noStrike" spc="-1">
                <a:solidFill>
                  <a:srgbClr val="000000"/>
                </a:solidFill>
                <a:uFill>
                  <a:solidFill>
                    <a:srgbClr val="FFFFFF"/>
                  </a:solidFill>
                </a:uFill>
                <a:latin typeface="Calibri"/>
              </a:rPr>
              <a:t> </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Internationaal Instituut voor Sociale Geschiedenis</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Amsterdam, Holland, December 2003</a:t>
            </a:r>
            <a:endParaRPr lang="en-US"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Temaudgivelse om </a:t>
            </a:r>
            <a:r>
              <a:rPr lang="en-US" sz="2400" b="0" i="1" strike="noStrike" spc="-1">
                <a:solidFill>
                  <a:srgbClr val="000000"/>
                </a:solidFill>
                <a:uFill>
                  <a:solidFill>
                    <a:srgbClr val="FFFFFF"/>
                  </a:solidFill>
                </a:uFill>
                <a:latin typeface="Calibri"/>
              </a:rPr>
              <a:t>Information Revolution</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sp>
      <p:sp>
        <p:nvSpPr>
          <p:cNvPr id="7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trike="noStrike" spc="-1">
                <a:solidFill>
                  <a:srgbClr val="000000"/>
                </a:solidFill>
                <a:uFill>
                  <a:solidFill>
                    <a:srgbClr val="FFFFFF"/>
                  </a:solidFill>
                </a:uFill>
                <a:latin typeface="Calibri"/>
              </a:rPr>
              <a:t>Informations revolutionen</a:t>
            </a:r>
            <a:r>
              <a:rPr lang="en-US" sz="3200" b="0" strike="noStrike" spc="-1">
                <a:solidFill>
                  <a:srgbClr val="000000"/>
                </a:solidFill>
                <a:uFill>
                  <a:solidFill>
                    <a:srgbClr val="FFFFFF"/>
                  </a:solidFill>
                </a:uFill>
                <a:latin typeface="Calibri"/>
              </a:rPr>
              <a:t> kan sammenlignes med indførelsen af landbrug og hushold eller med den industrielle revolution.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gn="r">
              <a:lnSpc>
                <a:spcPct val="100000"/>
              </a:lnSpc>
            </a:pPr>
            <a:r>
              <a:rPr lang="en-US" sz="2000" b="0" strike="noStrike" spc="-1">
                <a:solidFill>
                  <a:srgbClr val="000000"/>
                </a:solidFill>
                <a:uFill>
                  <a:solidFill>
                    <a:srgbClr val="FFFFFF"/>
                  </a:solidFill>
                </a:uFill>
                <a:latin typeface="Calibri"/>
              </a:rPr>
              <a:t>Se ekstrakt fra introduktion af redaktøren, Aad Blok, </a:t>
            </a:r>
            <a:endParaRPr lang="en-US" sz="1800" b="0" strike="noStrike" spc="-1">
              <a:solidFill>
                <a:srgbClr val="000000"/>
              </a:solidFill>
              <a:uFill>
                <a:solidFill>
                  <a:srgbClr val="FFFFFF"/>
                </a:solidFill>
              </a:uFill>
              <a:latin typeface="Arial"/>
            </a:endParaRPr>
          </a:p>
          <a:p>
            <a:pPr algn="r">
              <a:lnSpc>
                <a:spcPct val="100000"/>
              </a:lnSpc>
            </a:pPr>
            <a:r>
              <a:rPr lang="en-US" sz="2000" b="0" strike="noStrike" spc="-1">
                <a:solidFill>
                  <a:srgbClr val="000000"/>
                </a:solidFill>
                <a:uFill>
                  <a:solidFill>
                    <a:srgbClr val="FFFFFF"/>
                  </a:solidFill>
                </a:uFill>
                <a:latin typeface="Calibri"/>
              </a:rPr>
              <a:t>International Review of Social History</a:t>
            </a:r>
            <a:r>
              <a:rPr lang="en-US" sz="2000" b="1" strike="noStrike" spc="-1">
                <a:solidFill>
                  <a:srgbClr val="000000"/>
                </a:solidFill>
                <a:uFill>
                  <a:solidFill>
                    <a:srgbClr val="FFFFFF"/>
                  </a:solidFill>
                </a:uFill>
                <a:latin typeface="Calibri"/>
              </a:rPr>
              <a:t>, </a:t>
            </a:r>
            <a:r>
              <a:rPr lang="en-US" sz="2000" b="0" strike="noStrike" spc="-1">
                <a:solidFill>
                  <a:srgbClr val="000000"/>
                </a:solidFill>
                <a:uFill>
                  <a:solidFill>
                    <a:srgbClr val="FFFFFF"/>
                  </a:solidFill>
                </a:uFill>
                <a:latin typeface="Calibri"/>
              </a:rPr>
              <a:t>Volume 48 - Issue S11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Oplæggets struktur</a:t>
            </a:r>
            <a:endParaRPr lang="en-US" sz="1800" b="0" strike="noStrike" spc="-1">
              <a:solidFill>
                <a:srgbClr val="000000"/>
              </a:solidFill>
              <a:uFill>
                <a:solidFill>
                  <a:srgbClr val="FFFFFF"/>
                </a:solidFill>
              </a:uFill>
              <a:latin typeface="Arial"/>
            </a:endParaRPr>
          </a:p>
        </p:txBody>
      </p:sp>
      <p:sp>
        <p:nvSpPr>
          <p:cNvPr id="78"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solidFill>
                <a:srgbClr val="000000"/>
              </a:solidFill>
              <a:uFill>
                <a:solidFill>
                  <a:srgbClr val="FFFFFF"/>
                </a:solidFill>
              </a:uFill>
              <a:latin typeface="Arial"/>
            </a:endParaRPr>
          </a:p>
          <a:p>
            <a:pPr marL="514440" indent="-513720">
              <a:lnSpc>
                <a:spcPct val="100000"/>
              </a:lnSpc>
              <a:buClr>
                <a:srgbClr val="000000"/>
              </a:buClr>
              <a:buFont typeface="StarSymbol"/>
              <a:buAutoNum type="arabicPeriod"/>
            </a:pPr>
            <a:r>
              <a:rPr lang="en-US" sz="3200" b="0" strike="noStrike" spc="-1">
                <a:solidFill>
                  <a:srgbClr val="000000"/>
                </a:solidFill>
                <a:uFill>
                  <a:solidFill>
                    <a:srgbClr val="FFFFFF"/>
                  </a:solidFill>
                </a:uFill>
                <a:latin typeface="Calibri"/>
              </a:rPr>
              <a:t>Intro til den historiske udvikling af programmering og programmør-identitet </a:t>
            </a:r>
            <a:r>
              <a:rPr lang="en-US" sz="3200" b="0" strike="noStrike" spc="-1">
                <a:solidFill>
                  <a:srgbClr val="808080"/>
                </a:solidFill>
                <a:uFill>
                  <a:solidFill>
                    <a:srgbClr val="FFFFFF"/>
                  </a:solidFill>
                </a:uFill>
                <a:latin typeface="Calibri"/>
              </a:rPr>
              <a:t>(Kasper)</a:t>
            </a:r>
            <a:endParaRPr lang="en-US" sz="1800" b="0" strike="noStrike" spc="-1">
              <a:solidFill>
                <a:srgbClr val="000000"/>
              </a:solidFill>
              <a:uFill>
                <a:solidFill>
                  <a:srgbClr val="FFFFFF"/>
                </a:solidFill>
              </a:uFill>
              <a:latin typeface="Arial"/>
            </a:endParaRPr>
          </a:p>
          <a:p>
            <a:pPr marL="514440" indent="-513720">
              <a:lnSpc>
                <a:spcPct val="100000"/>
              </a:lnSpc>
              <a:buClr>
                <a:srgbClr val="000000"/>
              </a:buClr>
              <a:buFont typeface="StarSymbol"/>
              <a:buAutoNum type="arabicPeriod"/>
            </a:pPr>
            <a:r>
              <a:rPr lang="en-US" sz="3200" b="0" strike="noStrike" spc="-1">
                <a:solidFill>
                  <a:srgbClr val="000000"/>
                </a:solidFill>
                <a:uFill>
                  <a:solidFill>
                    <a:srgbClr val="FFFFFF"/>
                  </a:solidFill>
                </a:uFill>
                <a:latin typeface="Calibri"/>
              </a:rPr>
              <a:t>Baggrunden for de konflikter teksten nævner </a:t>
            </a:r>
            <a:r>
              <a:rPr lang="en-US" sz="3200" b="0" strike="noStrike" spc="-1">
                <a:solidFill>
                  <a:srgbClr val="808080"/>
                </a:solidFill>
                <a:uFill>
                  <a:solidFill>
                    <a:srgbClr val="FFFFFF"/>
                  </a:solidFill>
                </a:uFill>
                <a:latin typeface="Calibri"/>
              </a:rPr>
              <a:t>(Adam)</a:t>
            </a:r>
            <a:endParaRPr lang="en-US" sz="1800" b="0" strike="noStrike" spc="-1">
              <a:solidFill>
                <a:srgbClr val="000000"/>
              </a:solidFill>
              <a:uFill>
                <a:solidFill>
                  <a:srgbClr val="FFFFFF"/>
                </a:solidFill>
              </a:uFill>
              <a:latin typeface="Arial"/>
            </a:endParaRPr>
          </a:p>
          <a:p>
            <a:pPr marL="514440" indent="-513720">
              <a:lnSpc>
                <a:spcPct val="100000"/>
              </a:lnSpc>
              <a:buClr>
                <a:srgbClr val="000000"/>
              </a:buClr>
              <a:buFont typeface="StarSymbol"/>
              <a:buAutoNum type="arabicPeriod"/>
            </a:pPr>
            <a:r>
              <a:rPr lang="en-US" sz="3200" b="0" strike="noStrike" spc="-1">
                <a:solidFill>
                  <a:srgbClr val="000000"/>
                </a:solidFill>
                <a:uFill>
                  <a:solidFill>
                    <a:srgbClr val="FFFFFF"/>
                  </a:solidFill>
                </a:uFill>
                <a:latin typeface="Calibri"/>
              </a:rPr>
              <a:t>Diskussion af disse konflikter </a:t>
            </a:r>
            <a:r>
              <a:rPr lang="en-US" sz="3200" b="0" strike="noStrike" spc="-1">
                <a:solidFill>
                  <a:srgbClr val="808080"/>
                </a:solidFill>
                <a:uFill>
                  <a:solidFill>
                    <a:srgbClr val="FFFFFF"/>
                  </a:solidFill>
                </a:uFill>
                <a:latin typeface="Calibri"/>
              </a:rPr>
              <a:t>(Christian)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3600"/>
            <a:ext cx="822816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Programmørens Baggrund</a:t>
            </a:r>
            <a:endParaRPr lang="en-US" sz="1800" b="0" strike="noStrike" spc="-1">
              <a:solidFill>
                <a:srgbClr val="000000"/>
              </a:solidFill>
              <a:uFill>
                <a:solidFill>
                  <a:srgbClr val="FFFFFF"/>
                </a:solidFill>
              </a:uFill>
              <a:latin typeface="Arial"/>
            </a:endParaRPr>
          </a:p>
        </p:txBody>
      </p:sp>
      <p:sp>
        <p:nvSpPr>
          <p:cNvPr id="80" name="CustomShape 2"/>
          <p:cNvSpPr/>
          <p:nvPr/>
        </p:nvSpPr>
        <p:spPr>
          <a:xfrm>
            <a:off x="457200" y="1604520"/>
            <a:ext cx="8228160" cy="3976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DejaVu Sans"/>
              </a:rPr>
              <a:t>Hvem var de?</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DejaVu Sans"/>
              </a:rPr>
              <a:t>Blandet uddannelsesbaggrund – kort, lang, ingen</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DejaVu Sans"/>
              </a:rPr>
              <a:t>Ikke håndværkere, ingenører eller videnskabsfolk</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DejaVu Sans"/>
              </a:rPr>
              <a:t>“coder” eller “systems man”?</a:t>
            </a:r>
            <a:endParaRPr lang="en-US"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DejaVu Sans"/>
              </a:rPr>
              <a:t>Første gang defineret i slut-40’erne</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DejaVu Sans"/>
              </a:rPr>
              <a:t>Goldstine og Neumann: “Planning and Coding of Problems for an Electronic Computer Instrument”</a:t>
            </a:r>
            <a:endParaRPr lang="en-US"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DejaVu Sans"/>
              </a:rPr>
              <a:t>Baseret på erfaringer fra ENIAC</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Noto Sans CJK SC Regular"/>
              </a:rPr>
              <a:t>Første reelle computer</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Noto Sans CJK SC Regular"/>
              </a:rPr>
              <a:t>Primært til militær anvendelse</a:t>
            </a:r>
            <a:endParaRPr lang="en-US"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Noto Sans CJK SC Regular"/>
              </a:rPr>
              <a:t>Programmørens rolle formelt opdelt:</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Noto Sans CJK SC Regular"/>
              </a:rPr>
              <a:t>Planlægning</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000" b="0" strike="noStrike" spc="-1">
                <a:solidFill>
                  <a:srgbClr val="000000"/>
                </a:solidFill>
                <a:uFill>
                  <a:solidFill>
                    <a:srgbClr val="FFFFFF"/>
                  </a:solidFill>
                </a:uFill>
                <a:latin typeface="Arial"/>
                <a:ea typeface="Noto Sans CJK SC Regular"/>
              </a:rPr>
              <a:t>Kodning</a:t>
            </a:r>
            <a:endParaRPr lang="en-US"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Arial"/>
                <a:ea typeface="Noto Sans CJK SC Regular"/>
              </a:rPr>
              <a:t>I praksis smeltede opgaverne sammen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273600"/>
            <a:ext cx="8228160" cy="1144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Programmering udvikler sig</a:t>
            </a:r>
            <a:endParaRPr lang="en-US" sz="1800" b="0" strike="noStrike" spc="-1">
              <a:solidFill>
                <a:srgbClr val="000000"/>
              </a:solidFill>
              <a:uFill>
                <a:solidFill>
                  <a:srgbClr val="FFFFFF"/>
                </a:solidFill>
              </a:uFill>
              <a:latin typeface="Arial"/>
            </a:endParaRPr>
          </a:p>
        </p:txBody>
      </p:sp>
      <p:sp>
        <p:nvSpPr>
          <p:cNvPr id="82" name="CustomShape 2"/>
          <p:cNvSpPr/>
          <p:nvPr/>
        </p:nvSpPr>
        <p:spPr>
          <a:xfrm>
            <a:off x="457200" y="1604520"/>
            <a:ext cx="8228160" cy="3976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Arial"/>
                <a:ea typeface="Noto Sans CJK SC Regular"/>
              </a:rPr>
              <a:t>Programmering på de første computerer krævede opfindsomhed og kreative løsninger</a:t>
            </a:r>
            <a:endParaRPr lang="en-US"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Arial"/>
                <a:ea typeface="Noto Sans CJK SC Regular"/>
              </a:rPr>
              <a:t>De første programmeringssprog udvikles (Fortran, 1957; Cobol, 1959) </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Arial"/>
                <a:ea typeface="Noto Sans CJK SC Regular"/>
              </a:rPr>
              <a:t>Mere fokus på design og analyse</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Arial"/>
                <a:ea typeface="Noto Sans CJK SC Regular"/>
              </a:rPr>
              <a:t>Færre fejl – mere kompleksitet</a:t>
            </a:r>
            <a:endParaRPr lang="en-US"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Arial"/>
                <a:ea typeface="Noto Sans CJK SC Regular"/>
              </a:rPr>
              <a:t>Programmørens rolle skifter</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Arial"/>
                <a:ea typeface="Noto Sans CJK SC Regular"/>
              </a:rPr>
              <a:t>Fra lav til høj status &gt; fra fabriksmedarbejder til uundværligt geni</a:t>
            </a:r>
            <a:endParaRPr lang="en-US"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2200" b="0" strike="noStrike" spc="-1">
                <a:solidFill>
                  <a:srgbClr val="000000"/>
                </a:solidFill>
                <a:uFill>
                  <a:solidFill>
                    <a:srgbClr val="FFFFFF"/>
                  </a:solidFill>
                </a:uFill>
                <a:latin typeface="Arial"/>
                <a:ea typeface="Noto Sans CJK SC Regular"/>
              </a:rPr>
              <a:t>Begyndende konflikt mellem programmør og ledelse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1604520"/>
            <a:ext cx="8228160" cy="3976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Noto Sans CJK SC Regular"/>
              </a:rPr>
              <a:t>1960’erne: </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Arial"/>
                <a:ea typeface="Noto Sans CJK SC Regular"/>
              </a:rPr>
              <a:t>Udvikling I hardware →  </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Arial"/>
                <a:ea typeface="Noto Sans CJK SC Regular"/>
              </a:rPr>
              <a:t>Større og mere komplekse software projekter → </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Arial"/>
                <a:ea typeface="Noto Sans CJK SC Regular"/>
              </a:rPr>
              <a:t>Stigning i efterspørgsel på programmører </a:t>
            </a:r>
            <a:endParaRPr lang="en-US"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Noto Sans CJK SC Regular"/>
              </a:rPr>
              <a:t>Stigende ønske fra ledelseslaget om mere kontrol med softwareudvikling</a:t>
            </a:r>
            <a:endParaRPr lang="en-US"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Noto Sans CJK SC Regular"/>
              </a:rPr>
              <a:t>NATO konference om Softwareudviklng, Garmisch (1968)</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Arial"/>
                <a:ea typeface="Noto Sans CJK SC Regular"/>
              </a:rPr>
              <a:t>Årsag til krise = mangel på styring</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Arial"/>
                <a:ea typeface="Noto Sans CJK SC Regular"/>
              </a:rPr>
              <a:t>Løsning: styring tilbage til ledelseslaget</a:t>
            </a:r>
            <a:endParaRPr lang="en-US"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2400" b="0" strike="noStrike" spc="-1">
                <a:solidFill>
                  <a:srgbClr val="000000"/>
                </a:solidFill>
                <a:uFill>
                  <a:solidFill>
                    <a:srgbClr val="FFFFFF"/>
                  </a:solidFill>
                </a:uFill>
                <a:latin typeface="Arial"/>
                <a:ea typeface="Noto Sans CJK SC Regular"/>
              </a:rPr>
              <a:t>Konflikt fortsatte, men førte til udvikling af programmørrollen</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Arial"/>
                <a:ea typeface="Noto Sans CJK SC Regular"/>
              </a:rPr>
              <a:t>Mere professionaliseret end tidligere</a:t>
            </a:r>
            <a:endParaRPr lang="en-US" sz="1800" b="0" strike="noStrike" spc="-1">
              <a:solidFill>
                <a:srgbClr val="000000"/>
              </a:solidFill>
              <a:uFill>
                <a:solidFill>
                  <a:srgbClr val="FFFFFF"/>
                </a:solidFill>
              </a:uFill>
              <a:latin typeface="Arial"/>
            </a:endParaRPr>
          </a:p>
          <a:p>
            <a:pPr marL="864000" lvl="1" indent="-323280">
              <a:lnSpc>
                <a:spcPct val="100000"/>
              </a:lnSpc>
              <a:buClr>
                <a:srgbClr val="000000"/>
              </a:buClr>
              <a:buSzPct val="75000"/>
              <a:buFont typeface="Symbol"/>
              <a:buChar char=""/>
            </a:pPr>
            <a:r>
              <a:rPr lang="en-US" sz="2200" b="0" strike="noStrike" spc="-1">
                <a:solidFill>
                  <a:srgbClr val="000000"/>
                </a:solidFill>
                <a:uFill>
                  <a:solidFill>
                    <a:srgbClr val="FFFFFF"/>
                  </a:solidFill>
                </a:uFill>
                <a:latin typeface="Arial"/>
                <a:ea typeface="Noto Sans CJK SC Regular"/>
              </a:rPr>
              <a:t>Stadig ingen klar definition - Tekniker?</a:t>
            </a:r>
            <a:endParaRPr lang="en-US" sz="1800" b="0" strike="noStrike" spc="-1">
              <a:solidFill>
                <a:srgbClr val="000000"/>
              </a:solidFill>
              <a:uFill>
                <a:solidFill>
                  <a:srgbClr val="FFFFFF"/>
                </a:solidFill>
              </a:uFill>
              <a:latin typeface="Arial"/>
            </a:endParaRPr>
          </a:p>
        </p:txBody>
      </p:sp>
      <p:sp>
        <p:nvSpPr>
          <p:cNvPr id="84" name="CustomShape 2"/>
          <p:cNvSpPr/>
          <p:nvPr/>
        </p:nvSpPr>
        <p:spPr>
          <a:xfrm>
            <a:off x="457200" y="211680"/>
            <a:ext cx="8228160" cy="126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400" b="0" strike="noStrike" spc="-1">
                <a:solidFill>
                  <a:srgbClr val="000000"/>
                </a:solidFill>
                <a:uFill>
                  <a:solidFill>
                    <a:srgbClr val="FFFFFF"/>
                  </a:solidFill>
                </a:uFill>
                <a:latin typeface="Arial"/>
                <a:ea typeface="DejaVu Sans"/>
              </a:rPr>
              <a:t>Softwarekrisen og Programmørens Rolle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Organisatoriske konflikter</a:t>
            </a:r>
            <a:endParaRPr lang="en-US" sz="1800" b="0" strike="noStrike" spc="-1">
              <a:solidFill>
                <a:srgbClr val="000000"/>
              </a:solidFill>
              <a:uFill>
                <a:solidFill>
                  <a:srgbClr val="FFFFFF"/>
                </a:solidFill>
              </a:uFill>
              <a:latin typeface="Arial"/>
            </a:endParaRPr>
          </a:p>
        </p:txBody>
      </p:sp>
      <p:sp>
        <p:nvSpPr>
          <p:cNvPr id="86"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364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Calibri"/>
              </a:rPr>
              <a:t>Programørren i organisationen:</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rPr>
              <a:t>Øget professionel autoritet. </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rPr>
              <a:t>Øget uundværlighed giver bedre forhandlingsgrundlag i ansættelse.</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rPr>
              <a:t>Anledning til spændinger med eksisterende ledelse og medarbejdere fra andre afdelinger.</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rPr>
              <a:t>Manglende projektstyring- og ledelseskompetencer giver autonomi – mellemledere erstattes af EDP-managers.</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rPr>
              <a:t>‘change-agents’ - påvirkede organistationer I stort omfang.</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000000"/>
                </a:solidFill>
                <a:uFill>
                  <a:solidFill>
                    <a:srgbClr val="FFFFFF"/>
                  </a:solidFill>
                </a:uFill>
                <a:latin typeface="Calibri"/>
              </a:rPr>
              <a:t>Organisatoriske konflikter</a:t>
            </a:r>
            <a:endParaRPr lang="en-US" sz="1800" b="0" strike="noStrike" spc="-1">
              <a:solidFill>
                <a:srgbClr val="000000"/>
              </a:solidFill>
              <a:uFill>
                <a:solidFill>
                  <a:srgbClr val="FFFFFF"/>
                </a:solidFill>
              </a:uFill>
              <a:latin typeface="Arial"/>
            </a:endParaRPr>
          </a:p>
        </p:txBody>
      </p:sp>
      <p:sp>
        <p:nvSpPr>
          <p:cNvPr id="88"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364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Calibri"/>
              </a:rPr>
              <a:t>Respons: NATO Konference 1968</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rPr>
              <a:t>Software-krise defineres.</a:t>
            </a:r>
            <a:endParaRPr lang="en-US" sz="1800" b="0" strike="noStrike" spc="-1">
              <a:solidFill>
                <a:srgbClr val="000000"/>
              </a:solidFill>
              <a:uFill>
                <a:solidFill>
                  <a:srgbClr val="FFFFFF"/>
                </a:solidFill>
              </a:uFill>
              <a:latin typeface="Arial"/>
            </a:endParaRPr>
          </a:p>
          <a:p>
            <a:pPr marL="864000" lvl="1" indent="-323640">
              <a:lnSpc>
                <a:spcPct val="100000"/>
              </a:lnSpc>
              <a:buClr>
                <a:srgbClr val="000000"/>
              </a:buClr>
              <a:buSzPct val="75000"/>
              <a:buFont typeface="Symbol"/>
              <a:buChar char=""/>
            </a:pPr>
            <a:r>
              <a:rPr lang="en-US" sz="2400" b="0" strike="noStrike" spc="-1">
                <a:solidFill>
                  <a:srgbClr val="000000"/>
                </a:solidFill>
                <a:uFill>
                  <a:solidFill>
                    <a:srgbClr val="FFFFFF"/>
                  </a:solidFill>
                </a:uFill>
                <a:latin typeface="Calibri"/>
              </a:rPr>
              <a:t>Douglas McIlroy foreslår industrialisering af software-produktion.</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rPr>
              <a:t>Softwareudviklere som ’almindelige ansatte’.</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rPr>
              <a:t>Softwareudvikling mindre afhængig af den enkelte.</a:t>
            </a:r>
            <a:endParaRPr lang="en-US" sz="1800" b="0" strike="noStrike" spc="-1">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alibri"/>
              </a:rPr>
              <a:t>Håndtérbare fabrikker med mere traditionel top-down styring.</a:t>
            </a:r>
            <a:endParaRPr lang="en-US"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b="0" strike="noStrike" spc="-1">
                <a:solidFill>
                  <a:srgbClr val="000000"/>
                </a:solidFill>
                <a:uFill>
                  <a:solidFill>
                    <a:srgbClr val="FFFFFF"/>
                  </a:solidFill>
                </a:uFill>
                <a:latin typeface="Calibri"/>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TotalTime>
  <Words>860</Words>
  <Application>Microsoft Macintosh PowerPoint</Application>
  <PresentationFormat>Skærmshow (4:3)</PresentationFormat>
  <Paragraphs>139</Paragraphs>
  <Slides>16</Slides>
  <Notes>0</Notes>
  <HiddenSlides>0</HiddenSlides>
  <MMClips>0</MMClips>
  <ScaleCrop>false</ScaleCrop>
  <HeadingPairs>
    <vt:vector size="4" baseType="variant">
      <vt:variant>
        <vt:lpstr>Tema</vt:lpstr>
      </vt:variant>
      <vt:variant>
        <vt:i4>2</vt:i4>
      </vt:variant>
      <vt:variant>
        <vt:lpstr>Diastitler</vt:lpstr>
      </vt:variant>
      <vt:variant>
        <vt:i4>16</vt:i4>
      </vt:variant>
    </vt:vector>
  </HeadingPairs>
  <TitlesOfParts>
    <vt:vector size="18" baseType="lpstr">
      <vt:lpstr>Office Theme</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Datalogers professionelle identitet </dc:title>
  <dc:subject/>
  <dc:creator>Christian Baun</dc:creator>
  <dc:description/>
  <cp:lastModifiedBy>Christian Baun</cp:lastModifiedBy>
  <cp:revision>31</cp:revision>
  <dcterms:created xsi:type="dcterms:W3CDTF">2018-05-11T11:51:50Z</dcterms:created>
  <dcterms:modified xsi:type="dcterms:W3CDTF">2018-05-17T06:31:28Z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Skærmshow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