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78" r:id="rId5"/>
    <p:sldId id="270" r:id="rId6"/>
    <p:sldId id="257" r:id="rId7"/>
    <p:sldId id="275" r:id="rId8"/>
    <p:sldId id="259" r:id="rId9"/>
    <p:sldId id="271" r:id="rId10"/>
    <p:sldId id="260" r:id="rId11"/>
    <p:sldId id="272" r:id="rId12"/>
    <p:sldId id="279" r:id="rId13"/>
    <p:sldId id="269" r:id="rId14"/>
    <p:sldId id="280" r:id="rId15"/>
    <p:sldId id="274" r:id="rId16"/>
    <p:sldId id="264" r:id="rId17"/>
    <p:sldId id="261" r:id="rId18"/>
    <p:sldId id="273" r:id="rId19"/>
    <p:sldId id="277" r:id="rId20"/>
    <p:sldId id="265" r:id="rId21"/>
    <p:sldId id="267" r:id="rId22"/>
    <p:sldId id="27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FE3D-7C5A-4BB6-9B0F-065B5B3EC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B9DCA-470B-430D-AF34-D531206E6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A98A-6A61-4E87-BC09-F8434123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A313-1B0E-4A4E-9BCB-C430DB9E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D0B7-7F2F-448B-A8CE-41293049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4F30-3396-4266-9C53-90F88B52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62CBF-6497-4DFC-A4E1-CBA0E4A4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E060-49D3-4D9D-A015-250CBB73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FDCD-7B86-4560-9C7B-80F597A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F37C-F5CD-44E1-994B-47DCFE6D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9EDCF-F3DF-4A3A-BC1A-B87D48E5A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9F1B5-40E6-4F62-AE29-4EB45DE8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1230-7616-4775-B8DB-FCB4ABF1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5F80-31F9-47FF-A571-BF9FA42C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BB1B-40F0-4409-82CB-6E98D51B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0CEE-3F66-41F5-BD6F-400830D0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404D-9C28-462C-9395-44F15959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25A7-FED4-4B53-90F2-B841AE5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9018A-2406-4658-8C0F-BA6E4E70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7397-168B-4215-AEA8-8CDAC2C7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51F6-DE61-478E-B2C2-9C3AD87D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65F05-28F7-4B9D-BCE4-17B94743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BC14-310E-4F19-A908-1AC459A9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6F7E-4173-42C4-B334-1F4A2D6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2F16-53A7-4B20-ACC9-995B98B3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C5E0-D065-4B3B-A444-B51AB3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5920-3562-4794-A7D8-27AFAA3A2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7C388-7F30-406F-BDB4-1BF36D687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07A0B-AD0C-4177-A14F-FE5E1CC9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AA11E-6250-4F28-96BF-8B7AF369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EAB9-043C-452E-A0CB-DC3E4DF4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14F8-4348-4F5B-BAB7-E6B37FB1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73204-C2BE-491E-B0FB-08075984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02E04-EF8E-4A98-8DAF-7832C3D51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10DD0-886D-4965-8919-172E756D0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D4A09-48A6-48F6-85A6-44555C53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2B7DC-873F-4574-B34C-10046784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99D20-2708-49BA-AF83-783E44FF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0F3D-8C86-47B0-B2F8-0925E467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E18C-7075-4E98-B0A0-732F8BC8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22B54-FEF5-43BC-8D61-9CEF4C84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9DA92-811C-4D15-A903-863864D3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34695-A409-495D-84BC-AAD7FEB6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9E08C-DD5A-4DE7-9714-9DE89AAE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91A06-5067-42BB-8995-5A9497CC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D529-A6F7-4A4E-98A8-9CDE3990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4685-685C-4E70-9557-81275B40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EB85-0657-492B-823A-53B2104B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A1E3C-04EA-43BC-96F3-8854F8E0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04F19-8FD9-430D-84DB-2EE1ACE7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0480-B49C-4E2A-B4D2-AB834E4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CDBD-3BDA-4552-8603-8FC21DD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F869-BC73-4E57-A7EA-0A396D72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7215E-A98F-484C-85E9-F38273512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CB843-E366-4005-AF74-4F1F5CEA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02CB1-6E05-42AA-A2FE-D9F7F414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E0CC-37E5-46D2-9CA4-CF8405E1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39EE-7EC0-4C91-817E-3AFC444F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5B6CA-D155-40B1-B8AD-987C4D75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183F-A6EB-4A33-AD6E-9E19F833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DE23-CA53-4A98-8D09-7EC91C1FF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512C-574F-401A-94CD-A25A275EFB3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F865-A21D-48AB-BB06-557201B5D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AB2C-6A1C-4AAB-B2D4-78B9833C4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5AD7-E8C8-4303-A679-F104856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467983-2BBB-4C80-AD39-6ADD7B62E9EE}"/>
              </a:ext>
            </a:extLst>
          </p:cNvPr>
          <p:cNvSpPr txBox="1">
            <a:spLocks/>
          </p:cNvSpPr>
          <p:nvPr/>
        </p:nvSpPr>
        <p:spPr>
          <a:xfrm>
            <a:off x="1259053" y="1856317"/>
            <a:ext cx="971743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Change-point Models for </a:t>
            </a:r>
            <a:r>
              <a:rPr lang="en-US" sz="6600" dirty="0" err="1"/>
              <a:t>Spatio</a:t>
            </a:r>
            <a:r>
              <a:rPr lang="en-US" sz="6600" dirty="0"/>
              <a:t>-temporal Ordinal Data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5201880-F7BC-4032-B22E-66D813168848}"/>
              </a:ext>
            </a:extLst>
          </p:cNvPr>
          <p:cNvSpPr txBox="1">
            <a:spLocks/>
          </p:cNvSpPr>
          <p:nvPr/>
        </p:nvSpPr>
        <p:spPr>
          <a:xfrm>
            <a:off x="3398982" y="3962700"/>
            <a:ext cx="5689600" cy="7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A7E52-5B9A-4F47-B2CE-682264C3EBCF}"/>
              </a:ext>
            </a:extLst>
          </p:cNvPr>
          <p:cNvSpPr txBox="1"/>
          <p:nvPr/>
        </p:nvSpPr>
        <p:spPr>
          <a:xfrm>
            <a:off x="3592902" y="4044983"/>
            <a:ext cx="4766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Abe Durrant, Candace Berrett, </a:t>
            </a:r>
            <a:r>
              <a:rPr lang="en-US" sz="2400" dirty="0" err="1"/>
              <a:t>Soudeep</a:t>
            </a:r>
            <a:r>
              <a:rPr lang="en-US" sz="2400" dirty="0"/>
              <a:t> Deb, and Siddharth Rawat</a:t>
            </a:r>
          </a:p>
        </p:txBody>
      </p:sp>
    </p:spTree>
    <p:extLst>
      <p:ext uri="{BB962C8B-B14F-4D97-AF65-F5344CB8AC3E}">
        <p14:creationId xmlns:p14="http://schemas.microsoft.com/office/powerpoint/2010/main" val="14439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7595-4294-49D4-AE6C-1550FDE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E13B-8293-4171-BE0E-4605CBA3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We want a model that is structured around each of these characteristics of the data</a:t>
            </a:r>
          </a:p>
          <a:p>
            <a:r>
              <a:rPr lang="en-US" sz="2000" dirty="0"/>
              <a:t>Adjust for </a:t>
            </a:r>
            <a:r>
              <a:rPr lang="en-US" sz="2000" dirty="0" err="1"/>
              <a:t>spatio</a:t>
            </a:r>
            <a:r>
              <a:rPr lang="en-US" sz="2000" dirty="0"/>
              <a:t>-temporal correlation</a:t>
            </a:r>
          </a:p>
          <a:p>
            <a:r>
              <a:rPr lang="en-US" sz="2000" dirty="0"/>
              <a:t>Allow for a possible change-point</a:t>
            </a:r>
          </a:p>
          <a:p>
            <a:r>
              <a:rPr lang="en-US" sz="2000" dirty="0"/>
              <a:t>Model the ordinal response</a:t>
            </a:r>
          </a:p>
          <a:p>
            <a:r>
              <a:rPr lang="en-US" sz="2000" dirty="0"/>
              <a:t>Use a Bayesian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7FC2-1FC5-4681-8628-2CF018E5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Proposed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5B703-BF31-4EDA-83B9-80EAD03F9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1   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000" dirty="0"/>
                  <a:t>Vector-matrix notation </a:t>
                </a:r>
              </a:p>
              <a:p>
                <a:r>
                  <a:rPr lang="en-US" sz="2000" dirty="0"/>
                  <a:t>U is our term that represents correlation throughout the whole dataset</a:t>
                </a:r>
              </a:p>
              <a:p>
                <a:r>
                  <a:rPr lang="en-US" sz="2000" dirty="0"/>
                  <a:t>V and W are specific to times before and after the change point</a:t>
                </a:r>
              </a:p>
              <a:p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5B703-BF31-4EDA-83B9-80EAD03F9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2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8DD98-B84F-465F-AFA2-23CF9C63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60" y="4275987"/>
            <a:ext cx="56014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4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0755-F49A-4EA3-A0C9-A6B9981B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0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Current Work</a:t>
            </a:r>
          </a:p>
        </p:txBody>
      </p:sp>
    </p:spTree>
    <p:extLst>
      <p:ext uri="{BB962C8B-B14F-4D97-AF65-F5344CB8AC3E}">
        <p14:creationId xmlns:p14="http://schemas.microsoft.com/office/powerpoint/2010/main" val="74728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D51F-9039-4654-95F2-47A3FFB1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County 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6BE9-B15D-41D9-A1A1-C78759CD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36383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Fit models county by county first to see if change points in some counties may be related to those in others</a:t>
            </a:r>
          </a:p>
          <a:p>
            <a:endParaRPr lang="en-US" sz="2000" dirty="0"/>
          </a:p>
          <a:p>
            <a:r>
              <a:rPr lang="en-US" sz="2000" dirty="0"/>
              <a:t>Are county trends similar?</a:t>
            </a:r>
          </a:p>
          <a:p>
            <a:endParaRPr lang="en-US" sz="2000" dirty="0"/>
          </a:p>
          <a:p>
            <a:r>
              <a:rPr lang="en-US" sz="2000" dirty="0"/>
              <a:t>How does this approach compare to fitting one model across the entire state?</a:t>
            </a:r>
          </a:p>
          <a:p>
            <a:endParaRPr lang="en-US" sz="2000" dirty="0"/>
          </a:p>
          <a:p>
            <a:r>
              <a:rPr lang="en-US" sz="2000" dirty="0"/>
              <a:t>Using continuous counts for now for simplicity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B05FA2-2151-4BDD-BF0C-4C933109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5" y="643467"/>
            <a:ext cx="8253429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575B2CD-95DC-4076-A65D-728F62AF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1" y="1005093"/>
            <a:ext cx="3626072" cy="21031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D6F383C-78EE-4E40-965E-8D6B6C1B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28" y="928944"/>
            <a:ext cx="3657600" cy="21031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ECD6E3-4E2D-4541-8896-6A42B087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3830912"/>
            <a:ext cx="3626071" cy="21031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4EF5F-64EA-44B2-B9B5-322C7CAB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71" y="3825936"/>
            <a:ext cx="3641767" cy="21031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DB83752-9A79-4530-9B06-A22D08343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763" y="919801"/>
            <a:ext cx="3657600" cy="2112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E6A8ED-70E9-42A3-B40E-116B1C219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763" y="3835079"/>
            <a:ext cx="3610507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4D3-3910-4A4C-B29E-BA3BEB88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Estimated Change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C3E49-A0B1-4C93-94EC-C318EBAC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97" y="1883105"/>
            <a:ext cx="8271785" cy="33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4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FB026-E6BA-4D20-A84B-8BA92069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Next Steps/Challenges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1B63-64E1-495F-9198-4650DF25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Model case levels rather than the continuous counts</a:t>
            </a:r>
          </a:p>
          <a:p>
            <a:r>
              <a:rPr lang="en-US" sz="2000" dirty="0"/>
              <a:t>Working model including spatial correlation across counties</a:t>
            </a:r>
          </a:p>
          <a:p>
            <a:r>
              <a:rPr lang="en-US" sz="2000" dirty="0"/>
              <a:t>Computation time</a:t>
            </a:r>
          </a:p>
          <a:p>
            <a:r>
              <a:rPr lang="en-US" sz="2000" dirty="0"/>
              <a:t>Use vaccination data and other information as covariates</a:t>
            </a:r>
          </a:p>
          <a:p>
            <a:r>
              <a:rPr lang="en-US" sz="2000" dirty="0"/>
              <a:t>Compare models for counties to a model over the entire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45F66-4867-4F5C-A358-99F06F0F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40C9-F3F5-4246-BA1C-3B58D281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Modeling market behavior involving change-points</a:t>
            </a:r>
          </a:p>
          <a:p>
            <a:r>
              <a:rPr lang="en-US" sz="2000" dirty="0"/>
              <a:t>Modeling the spread of other diseases</a:t>
            </a:r>
          </a:p>
          <a:p>
            <a:r>
              <a:rPr lang="en-US" sz="2000" dirty="0"/>
              <a:t>Any </a:t>
            </a:r>
            <a:r>
              <a:rPr lang="en-US" sz="2000" dirty="0" err="1"/>
              <a:t>spatio</a:t>
            </a:r>
            <a:r>
              <a:rPr lang="en-US" sz="2000" dirty="0"/>
              <a:t>-temporal variable that is better modeled as an ordinal response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B812-6837-4C7B-9081-343F60EC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25615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77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7EB8D-1466-441D-9DE0-55FA078C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963C82-121D-498F-8B36-02C29A282071}"/>
              </a:ext>
            </a:extLst>
          </p:cNvPr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Spatio</a:t>
            </a:r>
            <a:r>
              <a:rPr lang="en-US" sz="2000" dirty="0"/>
              <a:t>-Temporal data is often reported with an ordinal response variable rather than continuous</a:t>
            </a:r>
          </a:p>
          <a:p>
            <a:r>
              <a:rPr lang="en-US" sz="2000" dirty="0"/>
              <a:t>Often with this type data we are interested in both the relationships between covariates and this ordinal response as well as changes among these relationships (change-points)</a:t>
            </a:r>
          </a:p>
          <a:p>
            <a:r>
              <a:rPr lang="en-US" sz="2000" dirty="0"/>
              <a:t>We also may be interested in changes in the </a:t>
            </a:r>
            <a:r>
              <a:rPr lang="en-US" sz="2000" dirty="0" err="1"/>
              <a:t>spatio</a:t>
            </a:r>
            <a:r>
              <a:rPr lang="en-US" sz="2000" dirty="0"/>
              <a:t>-temporal behavior</a:t>
            </a:r>
          </a:p>
          <a:p>
            <a:r>
              <a:rPr lang="en-US" sz="2000" dirty="0"/>
              <a:t>We propose a model that accounts for these challenges </a:t>
            </a:r>
          </a:p>
          <a:p>
            <a:r>
              <a:rPr lang="en-US" sz="2000" dirty="0"/>
              <a:t>Use a dataset involving COVID-19 from New York</a:t>
            </a:r>
          </a:p>
          <a:p>
            <a:pPr lvl="1"/>
            <a:endParaRPr lang="en-US" sz="2000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934-7D8A-469B-8C96-6FDB3FC3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6EB4-FFC8-4E3D-A4A5-4D4175B3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Daykin, A.R., Moffatt, P.G., 2002. Analyzing ordered responses: A review of the ordered </a:t>
            </a:r>
            <a:r>
              <a:rPr lang="en-US" dirty="0" err="1"/>
              <a:t>probit</a:t>
            </a:r>
            <a:r>
              <a:rPr lang="en-US" dirty="0"/>
              <a:t> model. Understanding Statistics: Statistical Issues in Psychology, Education, and the Social Sciences 1, 157–166.</a:t>
            </a:r>
          </a:p>
          <a:p>
            <a:r>
              <a:rPr lang="en-US" dirty="0" err="1"/>
              <a:t>Dechi</a:t>
            </a:r>
            <a:r>
              <a:rPr lang="en-US" dirty="0"/>
              <a:t>, B.O., 2019. Bayesian Analysis of Ordinal Outcomes Through Latent Variable Approach. Ph.D. thesis. The University of Texas at El Paso.</a:t>
            </a:r>
          </a:p>
        </p:txBody>
      </p:sp>
    </p:spTree>
    <p:extLst>
      <p:ext uri="{BB962C8B-B14F-4D97-AF65-F5344CB8AC3E}">
        <p14:creationId xmlns:p14="http://schemas.microsoft.com/office/powerpoint/2010/main" val="165710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5AD0A-EC61-4536-B7DA-BA5AED55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New York COVID-19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796E-9B82-47B5-A678-1982E88A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62 counties in New York State</a:t>
            </a:r>
          </a:p>
          <a:p>
            <a:r>
              <a:rPr lang="en-US" sz="2000" dirty="0"/>
              <a:t>Cases are reported by county</a:t>
            </a:r>
          </a:p>
          <a:p>
            <a:r>
              <a:rPr lang="en-US" sz="2000" dirty="0"/>
              <a:t>Weekly case numbers</a:t>
            </a:r>
          </a:p>
          <a:p>
            <a:r>
              <a:rPr lang="en-US" sz="2000" dirty="0"/>
              <a:t>Each week is classified into a category from 1 to 4 based on the number of cases per 100k</a:t>
            </a:r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D96C72E-D77F-4DAE-A8EA-1AE0597E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44" y="1274782"/>
            <a:ext cx="6329988" cy="45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391A2-EAD2-4DBA-954D-D00AA91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Challenges with the COVID-19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B768-D844-407D-881D-B0FA19C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We are interested in modeling all the following: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spatio</a:t>
            </a:r>
            <a:r>
              <a:rPr lang="en-US" sz="2000" dirty="0"/>
              <a:t>-temporal correlation</a:t>
            </a:r>
          </a:p>
          <a:p>
            <a:pPr lvl="1"/>
            <a:r>
              <a:rPr lang="en-US" sz="2000" dirty="0"/>
              <a:t>Changes in relationships among covariates and case levels</a:t>
            </a:r>
          </a:p>
          <a:p>
            <a:pPr lvl="1"/>
            <a:r>
              <a:rPr lang="en-US" sz="2000" dirty="0"/>
              <a:t>Changes in the </a:t>
            </a:r>
            <a:r>
              <a:rPr lang="en-US" sz="2000" dirty="0" err="1"/>
              <a:t>spatio</a:t>
            </a:r>
            <a:r>
              <a:rPr lang="en-US" sz="2000" dirty="0"/>
              <a:t>-temporal behavior</a:t>
            </a:r>
          </a:p>
          <a:p>
            <a:endParaRPr lang="en-US" sz="2000" dirty="0"/>
          </a:p>
          <a:p>
            <a:r>
              <a:rPr lang="en-US" sz="2000" dirty="0"/>
              <a:t>While models exist involving change-points in </a:t>
            </a:r>
            <a:r>
              <a:rPr lang="en-US" sz="2000" dirty="0" err="1"/>
              <a:t>spatio</a:t>
            </a:r>
            <a:r>
              <a:rPr lang="en-US" sz="2000" dirty="0"/>
              <a:t>-temporal data for continuous data, there is no such model for an ordinal response</a:t>
            </a:r>
          </a:p>
          <a:p>
            <a:endParaRPr lang="en-US" sz="2000" dirty="0"/>
          </a:p>
          <a:p>
            <a:r>
              <a:rPr lang="en-US" sz="2000" dirty="0"/>
              <a:t>While we can model the continuous data, the CDC has stated that the categories (or case levels) are more reliable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1D214-9801-4128-8004-2CF71EF4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Change-Points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B1E20F-3100-4234-B512-0746DA236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82981"/>
                <a:ext cx="4970877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Denote a change point as τ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Before and after τ we have different values of both β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dirty="0"/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may be interested in an estimate of where this change point is at (value of τ)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B1E20F-3100-4234-B512-0746DA236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82981"/>
                <a:ext cx="4970877" cy="4393982"/>
              </a:xfrm>
              <a:blipFill>
                <a:blip r:embed="rId2"/>
                <a:stretch>
                  <a:fillRect l="-1104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1A79E-ED18-4B3B-BB37-E2300509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48" y="1861624"/>
            <a:ext cx="6663375" cy="3948049"/>
          </a:xfrm>
          <a:prstGeom prst="rect">
            <a:avLst/>
          </a:prstGeom>
        </p:spPr>
      </p:pic>
      <p:grpSp>
        <p:nvGrpSpPr>
          <p:cNvPr id="11" name="Group 1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3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2767A-A3F7-4CC3-A450-B2728F4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Why change-points are important with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3864-9FC0-4B59-96F7-F117715F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Vaccines or other factors may cause cases to behave differently at different times</a:t>
            </a:r>
          </a:p>
          <a:p>
            <a:endParaRPr lang="en-US" sz="2000" dirty="0"/>
          </a:p>
          <a:p>
            <a:r>
              <a:rPr lang="en-US" sz="2000" dirty="0"/>
              <a:t>Learning when these change points happen can be important for researchers</a:t>
            </a:r>
          </a:p>
          <a:p>
            <a:endParaRPr lang="en-US" sz="2000"/>
          </a:p>
          <a:p>
            <a:r>
              <a:rPr lang="en-US" sz="2000" dirty="0"/>
              <a:t>Our response to the pandemic has changed a lot over time which could lead to different relationships across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4C55D-1D62-4B64-B9A2-10A0E7E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Spatial &amp; Temporal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3755-19E6-4E5F-AF82-E2456800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case level of one week is likely related to past weeks</a:t>
            </a:r>
          </a:p>
          <a:p>
            <a:endParaRPr lang="en-US" sz="2000" dirty="0"/>
          </a:p>
          <a:p>
            <a:r>
              <a:rPr lang="en-US" sz="2000" dirty="0"/>
              <a:t>The case levels in one county are likely related to those in other counties</a:t>
            </a:r>
          </a:p>
          <a:p>
            <a:endParaRPr lang="en-US" sz="2000" dirty="0"/>
          </a:p>
          <a:p>
            <a:r>
              <a:rPr lang="en-US" sz="2000" dirty="0"/>
              <a:t>We need to account for this in our model</a:t>
            </a:r>
          </a:p>
        </p:txBody>
      </p:sp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4BDBA-A459-4DD0-B626-B8EA96BE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860040"/>
            <a:ext cx="5290720" cy="5137918"/>
          </a:xfrm>
          <a:prstGeom prst="rect">
            <a:avLst/>
          </a:prstGeom>
        </p:spPr>
      </p:pic>
      <p:grpSp>
        <p:nvGrpSpPr>
          <p:cNvPr id="9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38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55C-1C7A-444A-B9BF-9547F39F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before and after the change-point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DC60E3-2A9B-448E-9D43-4A7845655909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3 types of temporal correlation to consider</a:t>
            </a:r>
          </a:p>
          <a:p>
            <a:pPr lvl="1"/>
            <a:r>
              <a:rPr lang="en-US" sz="2000" dirty="0"/>
              <a:t>Between weeks before the change-point </a:t>
            </a:r>
          </a:p>
          <a:p>
            <a:pPr lvl="1"/>
            <a:r>
              <a:rPr lang="en-US" sz="2000" dirty="0"/>
              <a:t>Between weeks after the change-point</a:t>
            </a:r>
          </a:p>
          <a:p>
            <a:pPr lvl="1"/>
            <a:r>
              <a:rPr lang="en-US" sz="2000" dirty="0"/>
              <a:t>Between weeks before and weeks after the change point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Use terms V, W, U</a:t>
            </a:r>
          </a:p>
          <a:p>
            <a:pPr lvl="1"/>
            <a:endParaRPr lang="en-US" sz="2000" dirty="0"/>
          </a:p>
          <a:p>
            <a:pPr marL="457200" lvl="1"/>
            <a:endParaRPr lang="en-US" sz="2000" dirty="0"/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D70A688-825F-4B47-8A45-643EF49F4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320" y="2111413"/>
            <a:ext cx="6253212" cy="3705027"/>
          </a:xfrm>
          <a:prstGeom prst="rect">
            <a:avLst/>
          </a:prstGeom>
        </p:spPr>
      </p:pic>
      <p:grpSp>
        <p:nvGrpSpPr>
          <p:cNvPr id="37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71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05FA8-A281-476D-A745-19D5C0B5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Ordinal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9FDD-F060-4016-9CED-60001203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How does looking at case levels change our model?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 = 4</a:t>
            </a:r>
          </a:p>
          <a:p>
            <a:r>
              <a:rPr lang="en-US" sz="2400" dirty="0"/>
              <a:t>Categories in our current dataset:</a:t>
            </a:r>
          </a:p>
          <a:p>
            <a:pPr lvl="1"/>
            <a:r>
              <a:rPr lang="en-US" sz="2000" dirty="0"/>
              <a:t>Level 1 (&lt; 10 cases per 100k)</a:t>
            </a:r>
          </a:p>
          <a:p>
            <a:pPr lvl="1"/>
            <a:r>
              <a:rPr lang="en-US" sz="2000" dirty="0"/>
              <a:t>Level 2 (&lt; 50 cases per 100k)</a:t>
            </a:r>
          </a:p>
          <a:p>
            <a:pPr lvl="1"/>
            <a:r>
              <a:rPr lang="en-US" sz="2000" dirty="0"/>
              <a:t>Level 3 (&lt; 100 cases per 100k)</a:t>
            </a:r>
          </a:p>
          <a:p>
            <a:pPr lvl="1"/>
            <a:r>
              <a:rPr lang="en-US" sz="2000" dirty="0"/>
              <a:t>Level 4 (&gt; 100 cases per 100k)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BB001-0DBE-48B4-A369-A6EE5D42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97" y="2440934"/>
            <a:ext cx="56014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A2D169CD2F554EA6369A48FE3AB362" ma:contentTypeVersion="4" ma:contentTypeDescription="Create a new document." ma:contentTypeScope="" ma:versionID="8b5ee85da16c07e7de6b31b22014f7f1">
  <xsd:schema xmlns:xsd="http://www.w3.org/2001/XMLSchema" xmlns:xs="http://www.w3.org/2001/XMLSchema" xmlns:p="http://schemas.microsoft.com/office/2006/metadata/properties" xmlns:ns3="3e5ad0af-61fe-4524-aca8-40d23bada766" targetNamespace="http://schemas.microsoft.com/office/2006/metadata/properties" ma:root="true" ma:fieldsID="a2a63b55b45a92f16b97be62c6cdc4f2" ns3:_="">
    <xsd:import namespace="3e5ad0af-61fe-4524-aca8-40d23bada7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ad0af-61fe-4524-aca8-40d23bada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F70DB3-06E0-471C-96EA-C335F31156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2C7F4-DB81-409A-AC9D-FD52E215F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ad0af-61fe-4524-aca8-40d23bada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A3909D-C730-42A8-AA57-E2FAA384EC31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3e5ad0af-61fe-4524-aca8-40d23bada76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2138</TotalTime>
  <Words>683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Overview</vt:lpstr>
      <vt:lpstr>New York COVID-19 Dataset</vt:lpstr>
      <vt:lpstr>Challenges with the COVID-19 dataset</vt:lpstr>
      <vt:lpstr>Change-Points</vt:lpstr>
      <vt:lpstr>Why change-points are important with COVID-19?</vt:lpstr>
      <vt:lpstr>Spatial &amp; Temporal Correlation</vt:lpstr>
      <vt:lpstr>Correlation before and after the change-point</vt:lpstr>
      <vt:lpstr>Ordinal Data</vt:lpstr>
      <vt:lpstr>Review</vt:lpstr>
      <vt:lpstr>Proposed Model</vt:lpstr>
      <vt:lpstr>Current Work</vt:lpstr>
      <vt:lpstr>County by County</vt:lpstr>
      <vt:lpstr>PowerPoint Presentation</vt:lpstr>
      <vt:lpstr>PowerPoint Presentation</vt:lpstr>
      <vt:lpstr>Estimated Change Points</vt:lpstr>
      <vt:lpstr>Next Steps/Challenges</vt:lpstr>
      <vt:lpstr>Other Applications</vt:lpstr>
      <vt:lpstr>Questions?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Change-point Models for Spatio-temporal Ordinal Data</dc:title>
  <dc:creator>Abe Durrant</dc:creator>
  <cp:lastModifiedBy>Abe Durrant</cp:lastModifiedBy>
  <cp:revision>6</cp:revision>
  <dcterms:created xsi:type="dcterms:W3CDTF">2022-02-18T15:41:03Z</dcterms:created>
  <dcterms:modified xsi:type="dcterms:W3CDTF">2022-03-05T18:08:51Z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0x01010070A2D169CD2F554EA6369A48FE3AB362</vt:lpwstr>
  </property>
</Properties>
</file>