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96" autoAdjust="0"/>
  </p:normalViewPr>
  <p:slideViewPr>
    <p:cSldViewPr snapToGrid="0" snapToObjects="1">
      <p:cViewPr>
        <p:scale>
          <a:sx n="110" d="100"/>
          <a:sy n="110" d="100"/>
        </p:scale>
        <p:origin x="-1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57BD1-7C8B-6E43-BD70-1B4910981B79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F584-32AA-9A42-8E12-9BDF2FED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Swing</a:t>
            </a:r>
            <a:r>
              <a:rPr lang="en-US" baseline="0" dirty="0" smtClean="0"/>
              <a:t> up - </a:t>
            </a:r>
            <a:r>
              <a:rPr lang="en-US" baseline="0" dirty="0" err="1" smtClean="0"/>
              <a:t>lyaponov</a:t>
            </a:r>
            <a:endParaRPr lang="en-US" baseline="0" dirty="0" smtClean="0"/>
          </a:p>
          <a:p>
            <a:r>
              <a:rPr lang="en-US" baseline="0" dirty="0" smtClean="0"/>
              <a:t>Top controller – LQR</a:t>
            </a:r>
          </a:p>
          <a:p>
            <a:r>
              <a:rPr lang="en-US" baseline="0" dirty="0" smtClean="0"/>
              <a:t>Yields limit cycles due to friction</a:t>
            </a:r>
          </a:p>
          <a:p>
            <a:r>
              <a:rPr lang="en-US" baseline="0" dirty="0" smtClean="0"/>
              <a:t>Estimate friction in controlled test in bottom position or in real time in top position.</a:t>
            </a:r>
          </a:p>
          <a:p>
            <a:r>
              <a:rPr lang="en-US" baseline="0" dirty="0" smtClean="0"/>
              <a:t>Estimation using recursive least squares.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a lab in non linear control as a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friction models</a:t>
            </a:r>
            <a:r>
              <a:rPr lang="en-US" baseline="0" dirty="0" smtClean="0"/>
              <a:t> to consider. Focus on simple models due to low speeds and noisy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1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friction estimation in the lower position. </a:t>
            </a:r>
          </a:p>
          <a:p>
            <a:r>
              <a:rPr lang="en-US" dirty="0" smtClean="0"/>
              <a:t>Both</a:t>
            </a:r>
            <a:r>
              <a:rPr lang="en-US" baseline="0" dirty="0" smtClean="0"/>
              <a:t> friction models might be viable.</a:t>
            </a:r>
          </a:p>
          <a:p>
            <a:r>
              <a:rPr lang="en-US" baseline="0" dirty="0" smtClean="0"/>
              <a:t>As one can see it seems that the friction varies with the arm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the pendulum dynamics are quite complicated these simplified dynamics where given in the non linear control lab.</a:t>
            </a:r>
            <a:br>
              <a:rPr lang="en-US" baseline="0" dirty="0" smtClean="0"/>
            </a:br>
            <a:r>
              <a:rPr lang="en-US" baseline="0" dirty="0" smtClean="0"/>
              <a:t>The dynamics where simplified using some </a:t>
            </a:r>
            <a:r>
              <a:rPr lang="en-US" baseline="0" dirty="0" err="1" smtClean="0"/>
              <a:t>lagrangian</a:t>
            </a:r>
            <a:r>
              <a:rPr lang="en-US" baseline="0" dirty="0" smtClean="0"/>
              <a:t> theory.</a:t>
            </a:r>
          </a:p>
          <a:p>
            <a:r>
              <a:rPr lang="en-US" baseline="0" dirty="0" smtClean="0"/>
              <a:t>The model was then linearized around the top since this is where we want to estimate the friction.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2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model was discretized using the c2d command in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which uses zero order hold.</a:t>
            </a:r>
          </a:p>
          <a:p>
            <a:r>
              <a:rPr lang="en-US" baseline="0" dirty="0" smtClean="0"/>
              <a:t>Then we added friction to our model, we consider the friction as a torque and thus we remove it from the given control signal.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coloumb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viscouse</a:t>
            </a:r>
            <a:r>
              <a:rPr lang="en-US" baseline="0" dirty="0" smtClean="0"/>
              <a:t> friction model as a basis we arrive at this equation for the recursive least squares estimation using the fourth state.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fourth state is chosen since we get both the dynamics of the arm and pendulum in that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FF584-32AA-9A42-8E12-9BDF2FED0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BE55-019B-7F44-916F-F5D370B1C098}" type="datetimeFigureOut">
              <a:rPr lang="en-US" smtClean="0"/>
              <a:t>27/04/16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E14-3208-5F40-BFE9-37DEF7DD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Adaptive </a:t>
            </a:r>
            <a:r>
              <a:rPr lang="sv-SE" b="1" dirty="0" err="1"/>
              <a:t>f</a:t>
            </a:r>
            <a:r>
              <a:rPr lang="sv-SE" b="1" dirty="0" err="1" smtClean="0"/>
              <a:t>riction</a:t>
            </a:r>
            <a:r>
              <a:rPr lang="sv-SE" b="1" dirty="0" smtClean="0"/>
              <a:t> </a:t>
            </a:r>
            <a:r>
              <a:rPr lang="sv-SE" b="1" dirty="0" err="1"/>
              <a:t>c</a:t>
            </a:r>
            <a:r>
              <a:rPr lang="sv-SE" b="1" dirty="0" err="1" smtClean="0"/>
              <a:t>ompensation</a:t>
            </a:r>
            <a:r>
              <a:rPr lang="sv-SE" b="1" dirty="0"/>
              <a:t/>
            </a:r>
            <a:br>
              <a:rPr lang="sv-SE" b="1" dirty="0"/>
            </a:b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inverted</a:t>
            </a:r>
            <a:r>
              <a:rPr lang="sv-SE" b="1" dirty="0" smtClean="0"/>
              <a:t> </a:t>
            </a:r>
            <a:r>
              <a:rPr lang="sv-SE" b="1" dirty="0" err="1" smtClean="0"/>
              <a:t>pedulum</a:t>
            </a:r>
            <a:r>
              <a:rPr lang="sv-SE" b="1" dirty="0" smtClean="0"/>
              <a:t>.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8225" y="2166739"/>
            <a:ext cx="4525963" cy="3394472"/>
          </a:xfrm>
        </p:spPr>
      </p:pic>
    </p:spTree>
    <p:extLst>
      <p:ext uri="{BB962C8B-B14F-4D97-AF65-F5344CB8AC3E}">
        <p14:creationId xmlns:p14="http://schemas.microsoft.com/office/powerpoint/2010/main" val="346144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3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RLS convergence</a:t>
            </a:r>
            <a:br>
              <a:rPr lang="en-US" dirty="0" smtClean="0"/>
            </a:br>
            <a:r>
              <a:rPr lang="en-US" dirty="0" smtClean="0"/>
              <a:t>With step, with compensation on</a:t>
            </a:r>
            <a:br>
              <a:rPr lang="en-US" dirty="0" smtClean="0"/>
            </a:br>
            <a:r>
              <a:rPr lang="en-US" dirty="0" smtClean="0"/>
              <a:t>no step compensation off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response???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9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2069693"/>
            <a:ext cx="6134956" cy="2276793"/>
          </a:xfrm>
        </p:spPr>
      </p:pic>
      <p:sp>
        <p:nvSpPr>
          <p:cNvPr id="5" name="TextBox 4"/>
          <p:cNvSpPr txBox="1"/>
          <p:nvPr/>
        </p:nvSpPr>
        <p:spPr>
          <a:xfrm>
            <a:off x="1504522" y="4346486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a) </a:t>
            </a:r>
            <a:r>
              <a:rPr lang="sv-SE" dirty="0" err="1" smtClean="0"/>
              <a:t>Coulomb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823202" y="4368906"/>
            <a:ext cx="27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b) </a:t>
            </a:r>
            <a:r>
              <a:rPr lang="sv-SE" dirty="0" err="1" smtClean="0"/>
              <a:t>Coulomb</a:t>
            </a:r>
            <a:r>
              <a:rPr lang="sv-SE" dirty="0" smtClean="0"/>
              <a:t> + </a:t>
            </a:r>
            <a:r>
              <a:rPr lang="sv-SE" dirty="0" err="1" smtClean="0"/>
              <a:t>viscosity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28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friction</a:t>
            </a:r>
            <a:r>
              <a:rPr lang="sv-SE" dirty="0" smtClean="0"/>
              <a:t> for different </a:t>
            </a:r>
            <a:r>
              <a:rPr lang="sv-SE" dirty="0" err="1" smtClean="0"/>
              <a:t>velocities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9" y="1600200"/>
            <a:ext cx="6425621" cy="4525963"/>
          </a:xfrm>
        </p:spPr>
      </p:pic>
    </p:spTree>
    <p:extLst>
      <p:ext uri="{BB962C8B-B14F-4D97-AF65-F5344CB8AC3E}">
        <p14:creationId xmlns:p14="http://schemas.microsoft.com/office/powerpoint/2010/main" val="64246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26 at 14.44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69" y="3429266"/>
            <a:ext cx="7363044" cy="191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9876" y="2674357"/>
            <a:ext cx="397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Linearized model</a:t>
            </a:r>
            <a:endParaRPr lang="en-US" sz="3600" u="sng" dirty="0"/>
          </a:p>
        </p:txBody>
      </p:sp>
      <p:pic>
        <p:nvPicPr>
          <p:cNvPr id="8" name="Picture 7" descr="Screen Shot 2016-04-27 at 10.58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272"/>
            <a:ext cx="9144000" cy="1391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8095" y="390665"/>
            <a:ext cx="397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Simplified dynamics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26772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4-26 at 14.46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4" y="1164029"/>
            <a:ext cx="8094367" cy="1275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694" y="184032"/>
            <a:ext cx="361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Discretized model</a:t>
            </a:r>
            <a:endParaRPr lang="en-US" sz="3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589694" y="2872766"/>
            <a:ext cx="3388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Model with friction</a:t>
            </a:r>
            <a:endParaRPr lang="en-US" sz="3200" u="sng" dirty="0"/>
          </a:p>
        </p:txBody>
      </p:sp>
      <p:pic>
        <p:nvPicPr>
          <p:cNvPr id="7" name="Picture 6" descr="Screen Shot 2016-04-26 at 14.50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63" y="3457542"/>
            <a:ext cx="4573127" cy="546100"/>
          </a:xfrm>
          <a:prstGeom prst="rect">
            <a:avLst/>
          </a:prstGeom>
        </p:spPr>
      </p:pic>
      <p:pic>
        <p:nvPicPr>
          <p:cNvPr id="9" name="Picture 8" descr="Screen Shot 2016-04-26 at 14.50.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6711"/>
            <a:ext cx="9144000" cy="1086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8745" y="4441615"/>
            <a:ext cx="56479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Recursive least squares equation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366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ALGORITHM</a:t>
            </a:r>
            <a:endParaRPr lang="en-US" dirty="0"/>
          </a:p>
        </p:txBody>
      </p:sp>
      <p:pic>
        <p:nvPicPr>
          <p:cNvPr id="4" name="Picture 3" descr="Screen Shot 2016-04-26 at 14.5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03" y="2300669"/>
            <a:ext cx="3750709" cy="9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u="sng" dirty="0" smtClean="0"/>
              <a:t>Limit Cycles with and without friction compensation</a:t>
            </a:r>
            <a:endParaRPr lang="en-US" sz="2800" u="sng" dirty="0"/>
          </a:p>
        </p:txBody>
      </p:sp>
      <p:sp>
        <p:nvSpPr>
          <p:cNvPr id="4" name="Freeform 3"/>
          <p:cNvSpPr/>
          <p:nvPr/>
        </p:nvSpPr>
        <p:spPr>
          <a:xfrm>
            <a:off x="1985819" y="2032000"/>
            <a:ext cx="4929702" cy="2759364"/>
          </a:xfrm>
          <a:custGeom>
            <a:avLst/>
            <a:gdLst>
              <a:gd name="connsiteX0" fmla="*/ 0 w 4929702"/>
              <a:gd name="connsiteY0" fmla="*/ 1477818 h 2759364"/>
              <a:gd name="connsiteX1" fmla="*/ 23091 w 4929702"/>
              <a:gd name="connsiteY1" fmla="*/ 1027545 h 2759364"/>
              <a:gd name="connsiteX2" fmla="*/ 138545 w 4929702"/>
              <a:gd name="connsiteY2" fmla="*/ 692727 h 2759364"/>
              <a:gd name="connsiteX3" fmla="*/ 173182 w 4929702"/>
              <a:gd name="connsiteY3" fmla="*/ 588818 h 2759364"/>
              <a:gd name="connsiteX4" fmla="*/ 242454 w 4929702"/>
              <a:gd name="connsiteY4" fmla="*/ 473364 h 2759364"/>
              <a:gd name="connsiteX5" fmla="*/ 265545 w 4929702"/>
              <a:gd name="connsiteY5" fmla="*/ 427182 h 2759364"/>
              <a:gd name="connsiteX6" fmla="*/ 288636 w 4929702"/>
              <a:gd name="connsiteY6" fmla="*/ 392545 h 2759364"/>
              <a:gd name="connsiteX7" fmla="*/ 357909 w 4929702"/>
              <a:gd name="connsiteY7" fmla="*/ 346364 h 2759364"/>
              <a:gd name="connsiteX8" fmla="*/ 496454 w 4929702"/>
              <a:gd name="connsiteY8" fmla="*/ 508000 h 2759364"/>
              <a:gd name="connsiteX9" fmla="*/ 519545 w 4929702"/>
              <a:gd name="connsiteY9" fmla="*/ 1477818 h 2759364"/>
              <a:gd name="connsiteX10" fmla="*/ 531091 w 4929702"/>
              <a:gd name="connsiteY10" fmla="*/ 1639455 h 2759364"/>
              <a:gd name="connsiteX11" fmla="*/ 600363 w 4929702"/>
              <a:gd name="connsiteY11" fmla="*/ 1939636 h 2759364"/>
              <a:gd name="connsiteX12" fmla="*/ 658091 w 4929702"/>
              <a:gd name="connsiteY12" fmla="*/ 2228273 h 2759364"/>
              <a:gd name="connsiteX13" fmla="*/ 727363 w 4929702"/>
              <a:gd name="connsiteY13" fmla="*/ 2401455 h 2759364"/>
              <a:gd name="connsiteX14" fmla="*/ 785091 w 4929702"/>
              <a:gd name="connsiteY14" fmla="*/ 2540000 h 2759364"/>
              <a:gd name="connsiteX15" fmla="*/ 831272 w 4929702"/>
              <a:gd name="connsiteY15" fmla="*/ 2643909 h 2759364"/>
              <a:gd name="connsiteX16" fmla="*/ 935182 w 4929702"/>
              <a:gd name="connsiteY16" fmla="*/ 2747818 h 2759364"/>
              <a:gd name="connsiteX17" fmla="*/ 969818 w 4929702"/>
              <a:gd name="connsiteY17" fmla="*/ 2759364 h 2759364"/>
              <a:gd name="connsiteX18" fmla="*/ 1039091 w 4929702"/>
              <a:gd name="connsiteY18" fmla="*/ 2690091 h 2759364"/>
              <a:gd name="connsiteX19" fmla="*/ 1027545 w 4929702"/>
              <a:gd name="connsiteY19" fmla="*/ 1928091 h 2759364"/>
              <a:gd name="connsiteX20" fmla="*/ 992909 w 4929702"/>
              <a:gd name="connsiteY20" fmla="*/ 1708727 h 2759364"/>
              <a:gd name="connsiteX21" fmla="*/ 981363 w 4929702"/>
              <a:gd name="connsiteY21" fmla="*/ 1593273 h 2759364"/>
              <a:gd name="connsiteX22" fmla="*/ 958272 w 4929702"/>
              <a:gd name="connsiteY22" fmla="*/ 1512455 h 2759364"/>
              <a:gd name="connsiteX23" fmla="*/ 935182 w 4929702"/>
              <a:gd name="connsiteY23" fmla="*/ 1420091 h 2759364"/>
              <a:gd name="connsiteX24" fmla="*/ 923636 w 4929702"/>
              <a:gd name="connsiteY24" fmla="*/ 1327727 h 2759364"/>
              <a:gd name="connsiteX25" fmla="*/ 935182 w 4929702"/>
              <a:gd name="connsiteY25" fmla="*/ 1016000 h 2759364"/>
              <a:gd name="connsiteX26" fmla="*/ 958272 w 4929702"/>
              <a:gd name="connsiteY26" fmla="*/ 923636 h 2759364"/>
              <a:gd name="connsiteX27" fmla="*/ 969818 w 4929702"/>
              <a:gd name="connsiteY27" fmla="*/ 865909 h 2759364"/>
              <a:gd name="connsiteX28" fmla="*/ 992909 w 4929702"/>
              <a:gd name="connsiteY28" fmla="*/ 808182 h 2759364"/>
              <a:gd name="connsiteX29" fmla="*/ 1016000 w 4929702"/>
              <a:gd name="connsiteY29" fmla="*/ 738909 h 2759364"/>
              <a:gd name="connsiteX30" fmla="*/ 1027545 w 4929702"/>
              <a:gd name="connsiteY30" fmla="*/ 669636 h 2759364"/>
              <a:gd name="connsiteX31" fmla="*/ 1108363 w 4929702"/>
              <a:gd name="connsiteY31" fmla="*/ 438727 h 2759364"/>
              <a:gd name="connsiteX32" fmla="*/ 1177636 w 4929702"/>
              <a:gd name="connsiteY32" fmla="*/ 300182 h 2759364"/>
              <a:gd name="connsiteX33" fmla="*/ 1212272 w 4929702"/>
              <a:gd name="connsiteY33" fmla="*/ 288636 h 2759364"/>
              <a:gd name="connsiteX34" fmla="*/ 1304636 w 4929702"/>
              <a:gd name="connsiteY34" fmla="*/ 357909 h 2759364"/>
              <a:gd name="connsiteX35" fmla="*/ 1350818 w 4929702"/>
              <a:gd name="connsiteY35" fmla="*/ 461818 h 2759364"/>
              <a:gd name="connsiteX36" fmla="*/ 1466272 w 4929702"/>
              <a:gd name="connsiteY36" fmla="*/ 865909 h 2759364"/>
              <a:gd name="connsiteX37" fmla="*/ 1477818 w 4929702"/>
              <a:gd name="connsiteY37" fmla="*/ 981364 h 2759364"/>
              <a:gd name="connsiteX38" fmla="*/ 1489363 w 4929702"/>
              <a:gd name="connsiteY38" fmla="*/ 1812636 h 2759364"/>
              <a:gd name="connsiteX39" fmla="*/ 1512454 w 4929702"/>
              <a:gd name="connsiteY39" fmla="*/ 1916545 h 2759364"/>
              <a:gd name="connsiteX40" fmla="*/ 1558636 w 4929702"/>
              <a:gd name="connsiteY40" fmla="*/ 1997364 h 2759364"/>
              <a:gd name="connsiteX41" fmla="*/ 1616363 w 4929702"/>
              <a:gd name="connsiteY41" fmla="*/ 2124364 h 2759364"/>
              <a:gd name="connsiteX42" fmla="*/ 1651000 w 4929702"/>
              <a:gd name="connsiteY42" fmla="*/ 2193636 h 2759364"/>
              <a:gd name="connsiteX43" fmla="*/ 1662545 w 4929702"/>
              <a:gd name="connsiteY43" fmla="*/ 2228273 h 2759364"/>
              <a:gd name="connsiteX44" fmla="*/ 1720272 w 4929702"/>
              <a:gd name="connsiteY44" fmla="*/ 2309091 h 2759364"/>
              <a:gd name="connsiteX45" fmla="*/ 1789545 w 4929702"/>
              <a:gd name="connsiteY45" fmla="*/ 2343727 h 2759364"/>
              <a:gd name="connsiteX46" fmla="*/ 1928091 w 4929702"/>
              <a:gd name="connsiteY46" fmla="*/ 2332182 h 2759364"/>
              <a:gd name="connsiteX47" fmla="*/ 1951182 w 4929702"/>
              <a:gd name="connsiteY47" fmla="*/ 2274455 h 2759364"/>
              <a:gd name="connsiteX48" fmla="*/ 1939636 w 4929702"/>
              <a:gd name="connsiteY48" fmla="*/ 2078182 h 2759364"/>
              <a:gd name="connsiteX49" fmla="*/ 1905000 w 4929702"/>
              <a:gd name="connsiteY49" fmla="*/ 2020455 h 2759364"/>
              <a:gd name="connsiteX50" fmla="*/ 1858818 w 4929702"/>
              <a:gd name="connsiteY50" fmla="*/ 1893455 h 2759364"/>
              <a:gd name="connsiteX51" fmla="*/ 1835727 w 4929702"/>
              <a:gd name="connsiteY51" fmla="*/ 1766455 h 2759364"/>
              <a:gd name="connsiteX52" fmla="*/ 1812636 w 4929702"/>
              <a:gd name="connsiteY52" fmla="*/ 1697182 h 2759364"/>
              <a:gd name="connsiteX53" fmla="*/ 1824182 w 4929702"/>
              <a:gd name="connsiteY53" fmla="*/ 1570182 h 2759364"/>
              <a:gd name="connsiteX54" fmla="*/ 1916545 w 4929702"/>
              <a:gd name="connsiteY54" fmla="*/ 1524000 h 2759364"/>
              <a:gd name="connsiteX55" fmla="*/ 2008909 w 4929702"/>
              <a:gd name="connsiteY55" fmla="*/ 1500909 h 2759364"/>
              <a:gd name="connsiteX56" fmla="*/ 2101272 w 4929702"/>
              <a:gd name="connsiteY56" fmla="*/ 1524000 h 2759364"/>
              <a:gd name="connsiteX57" fmla="*/ 2135909 w 4929702"/>
              <a:gd name="connsiteY57" fmla="*/ 1593273 h 2759364"/>
              <a:gd name="connsiteX58" fmla="*/ 2228272 w 4929702"/>
              <a:gd name="connsiteY58" fmla="*/ 1662545 h 2759364"/>
              <a:gd name="connsiteX59" fmla="*/ 2274454 w 4929702"/>
              <a:gd name="connsiteY59" fmla="*/ 1674091 h 2759364"/>
              <a:gd name="connsiteX60" fmla="*/ 2355272 w 4929702"/>
              <a:gd name="connsiteY60" fmla="*/ 1639455 h 2759364"/>
              <a:gd name="connsiteX61" fmla="*/ 2389909 w 4929702"/>
              <a:gd name="connsiteY61" fmla="*/ 1627909 h 2759364"/>
              <a:gd name="connsiteX62" fmla="*/ 2424545 w 4929702"/>
              <a:gd name="connsiteY62" fmla="*/ 1604818 h 2759364"/>
              <a:gd name="connsiteX63" fmla="*/ 2459182 w 4929702"/>
              <a:gd name="connsiteY63" fmla="*/ 1593273 h 2759364"/>
              <a:gd name="connsiteX64" fmla="*/ 2516909 w 4929702"/>
              <a:gd name="connsiteY64" fmla="*/ 1570182 h 2759364"/>
              <a:gd name="connsiteX65" fmla="*/ 2620818 w 4929702"/>
              <a:gd name="connsiteY65" fmla="*/ 1512455 h 2759364"/>
              <a:gd name="connsiteX66" fmla="*/ 2724727 w 4929702"/>
              <a:gd name="connsiteY66" fmla="*/ 1524000 h 2759364"/>
              <a:gd name="connsiteX67" fmla="*/ 2805545 w 4929702"/>
              <a:gd name="connsiteY67" fmla="*/ 1639455 h 2759364"/>
              <a:gd name="connsiteX68" fmla="*/ 2874818 w 4929702"/>
              <a:gd name="connsiteY68" fmla="*/ 1662545 h 2759364"/>
              <a:gd name="connsiteX69" fmla="*/ 2955636 w 4929702"/>
              <a:gd name="connsiteY69" fmla="*/ 1639455 h 2759364"/>
              <a:gd name="connsiteX70" fmla="*/ 2978727 w 4929702"/>
              <a:gd name="connsiteY70" fmla="*/ 1593273 h 2759364"/>
              <a:gd name="connsiteX71" fmla="*/ 3059545 w 4929702"/>
              <a:gd name="connsiteY71" fmla="*/ 1512455 h 2759364"/>
              <a:gd name="connsiteX72" fmla="*/ 3128818 w 4929702"/>
              <a:gd name="connsiteY72" fmla="*/ 1466273 h 2759364"/>
              <a:gd name="connsiteX73" fmla="*/ 3209636 w 4929702"/>
              <a:gd name="connsiteY73" fmla="*/ 1443182 h 2759364"/>
              <a:gd name="connsiteX74" fmla="*/ 3221182 w 4929702"/>
              <a:gd name="connsiteY74" fmla="*/ 1477818 h 2759364"/>
              <a:gd name="connsiteX75" fmla="*/ 3209636 w 4929702"/>
              <a:gd name="connsiteY75" fmla="*/ 1616364 h 2759364"/>
              <a:gd name="connsiteX76" fmla="*/ 2967182 w 4929702"/>
              <a:gd name="connsiteY76" fmla="*/ 1697182 h 2759364"/>
              <a:gd name="connsiteX77" fmla="*/ 3071091 w 4929702"/>
              <a:gd name="connsiteY77" fmla="*/ 1674091 h 2759364"/>
              <a:gd name="connsiteX78" fmla="*/ 3175000 w 4929702"/>
              <a:gd name="connsiteY78" fmla="*/ 1662545 h 2759364"/>
              <a:gd name="connsiteX79" fmla="*/ 3521363 w 4929702"/>
              <a:gd name="connsiteY79" fmla="*/ 1627909 h 2759364"/>
              <a:gd name="connsiteX80" fmla="*/ 3590636 w 4929702"/>
              <a:gd name="connsiteY80" fmla="*/ 1524000 h 2759364"/>
              <a:gd name="connsiteX81" fmla="*/ 3694545 w 4929702"/>
              <a:gd name="connsiteY81" fmla="*/ 1166091 h 2759364"/>
              <a:gd name="connsiteX82" fmla="*/ 3752272 w 4929702"/>
              <a:gd name="connsiteY82" fmla="*/ 854364 h 2759364"/>
              <a:gd name="connsiteX83" fmla="*/ 3775363 w 4929702"/>
              <a:gd name="connsiteY83" fmla="*/ 611909 h 2759364"/>
              <a:gd name="connsiteX84" fmla="*/ 3798454 w 4929702"/>
              <a:gd name="connsiteY84" fmla="*/ 473364 h 2759364"/>
              <a:gd name="connsiteX85" fmla="*/ 3810000 w 4929702"/>
              <a:gd name="connsiteY85" fmla="*/ 381000 h 2759364"/>
              <a:gd name="connsiteX86" fmla="*/ 3856182 w 4929702"/>
              <a:gd name="connsiteY86" fmla="*/ 184727 h 2759364"/>
              <a:gd name="connsiteX87" fmla="*/ 3879272 w 4929702"/>
              <a:gd name="connsiteY87" fmla="*/ 115455 h 2759364"/>
              <a:gd name="connsiteX88" fmla="*/ 3925454 w 4929702"/>
              <a:gd name="connsiteY88" fmla="*/ 23091 h 2759364"/>
              <a:gd name="connsiteX89" fmla="*/ 3960091 w 4929702"/>
              <a:gd name="connsiteY89" fmla="*/ 0 h 2759364"/>
              <a:gd name="connsiteX90" fmla="*/ 3971636 w 4929702"/>
              <a:gd name="connsiteY90" fmla="*/ 57727 h 2759364"/>
              <a:gd name="connsiteX91" fmla="*/ 3994727 w 4929702"/>
              <a:gd name="connsiteY91" fmla="*/ 300182 h 2759364"/>
              <a:gd name="connsiteX92" fmla="*/ 4017818 w 4929702"/>
              <a:gd name="connsiteY92" fmla="*/ 1258455 h 2759364"/>
              <a:gd name="connsiteX93" fmla="*/ 4040909 w 4929702"/>
              <a:gd name="connsiteY93" fmla="*/ 1466273 h 2759364"/>
              <a:gd name="connsiteX94" fmla="*/ 4075545 w 4929702"/>
              <a:gd name="connsiteY94" fmla="*/ 1905000 h 2759364"/>
              <a:gd name="connsiteX95" fmla="*/ 4087091 w 4929702"/>
              <a:gd name="connsiteY95" fmla="*/ 1974273 h 2759364"/>
              <a:gd name="connsiteX96" fmla="*/ 4110182 w 4929702"/>
              <a:gd name="connsiteY96" fmla="*/ 2124364 h 2759364"/>
              <a:gd name="connsiteX97" fmla="*/ 4133272 w 4929702"/>
              <a:gd name="connsiteY97" fmla="*/ 2216727 h 2759364"/>
              <a:gd name="connsiteX98" fmla="*/ 4167909 w 4929702"/>
              <a:gd name="connsiteY98" fmla="*/ 2424545 h 2759364"/>
              <a:gd name="connsiteX99" fmla="*/ 4214091 w 4929702"/>
              <a:gd name="connsiteY99" fmla="*/ 2528455 h 2759364"/>
              <a:gd name="connsiteX100" fmla="*/ 4225636 w 4929702"/>
              <a:gd name="connsiteY100" fmla="*/ 2563091 h 2759364"/>
              <a:gd name="connsiteX101" fmla="*/ 4260272 w 4929702"/>
              <a:gd name="connsiteY101" fmla="*/ 2574636 h 2759364"/>
              <a:gd name="connsiteX102" fmla="*/ 4294909 w 4929702"/>
              <a:gd name="connsiteY102" fmla="*/ 2563091 h 2759364"/>
              <a:gd name="connsiteX103" fmla="*/ 4318000 w 4929702"/>
              <a:gd name="connsiteY103" fmla="*/ 2516909 h 2759364"/>
              <a:gd name="connsiteX104" fmla="*/ 4352636 w 4929702"/>
              <a:gd name="connsiteY104" fmla="*/ 2459182 h 2759364"/>
              <a:gd name="connsiteX105" fmla="*/ 4491182 w 4929702"/>
              <a:gd name="connsiteY105" fmla="*/ 2182091 h 2759364"/>
              <a:gd name="connsiteX106" fmla="*/ 4606636 w 4929702"/>
              <a:gd name="connsiteY106" fmla="*/ 1858818 h 2759364"/>
              <a:gd name="connsiteX107" fmla="*/ 4652818 w 4929702"/>
              <a:gd name="connsiteY107" fmla="*/ 1685636 h 2759364"/>
              <a:gd name="connsiteX108" fmla="*/ 4710545 w 4929702"/>
              <a:gd name="connsiteY108" fmla="*/ 1443182 h 2759364"/>
              <a:gd name="connsiteX109" fmla="*/ 4733636 w 4929702"/>
              <a:gd name="connsiteY109" fmla="*/ 1350818 h 2759364"/>
              <a:gd name="connsiteX110" fmla="*/ 4745182 w 4929702"/>
              <a:gd name="connsiteY110" fmla="*/ 1246909 h 2759364"/>
              <a:gd name="connsiteX111" fmla="*/ 4756727 w 4929702"/>
              <a:gd name="connsiteY111" fmla="*/ 1062182 h 2759364"/>
              <a:gd name="connsiteX112" fmla="*/ 4768272 w 4929702"/>
              <a:gd name="connsiteY112" fmla="*/ 1004455 h 2759364"/>
              <a:gd name="connsiteX113" fmla="*/ 4802909 w 4929702"/>
              <a:gd name="connsiteY113" fmla="*/ 738909 h 2759364"/>
              <a:gd name="connsiteX114" fmla="*/ 4814454 w 4929702"/>
              <a:gd name="connsiteY114" fmla="*/ 669636 h 2759364"/>
              <a:gd name="connsiteX115" fmla="*/ 4837545 w 4929702"/>
              <a:gd name="connsiteY115" fmla="*/ 484909 h 2759364"/>
              <a:gd name="connsiteX116" fmla="*/ 4860636 w 4929702"/>
              <a:gd name="connsiteY116" fmla="*/ 369455 h 2759364"/>
              <a:gd name="connsiteX117" fmla="*/ 4802909 w 4929702"/>
              <a:gd name="connsiteY117" fmla="*/ 1708727 h 2759364"/>
              <a:gd name="connsiteX118" fmla="*/ 4791363 w 4929702"/>
              <a:gd name="connsiteY118" fmla="*/ 1893455 h 2759364"/>
              <a:gd name="connsiteX119" fmla="*/ 4768272 w 4929702"/>
              <a:gd name="connsiteY119" fmla="*/ 2055091 h 2759364"/>
              <a:gd name="connsiteX120" fmla="*/ 4756727 w 4929702"/>
              <a:gd name="connsiteY120" fmla="*/ 2193636 h 2759364"/>
              <a:gd name="connsiteX121" fmla="*/ 4768272 w 4929702"/>
              <a:gd name="connsiteY121" fmla="*/ 2563091 h 2759364"/>
              <a:gd name="connsiteX122" fmla="*/ 4837545 w 4929702"/>
              <a:gd name="connsiteY122" fmla="*/ 2274455 h 2759364"/>
              <a:gd name="connsiteX123" fmla="*/ 4849091 w 4929702"/>
              <a:gd name="connsiteY123" fmla="*/ 2124364 h 2759364"/>
              <a:gd name="connsiteX124" fmla="*/ 4860636 w 4929702"/>
              <a:gd name="connsiteY124" fmla="*/ 2032000 h 2759364"/>
              <a:gd name="connsiteX125" fmla="*/ 4872182 w 4929702"/>
              <a:gd name="connsiteY125" fmla="*/ 1928091 h 2759364"/>
              <a:gd name="connsiteX126" fmla="*/ 4883727 w 4929702"/>
              <a:gd name="connsiteY126" fmla="*/ 1662545 h 2759364"/>
              <a:gd name="connsiteX127" fmla="*/ 4895272 w 4929702"/>
              <a:gd name="connsiteY127" fmla="*/ 1350818 h 2759364"/>
              <a:gd name="connsiteX128" fmla="*/ 4906818 w 4929702"/>
              <a:gd name="connsiteY128" fmla="*/ 1189182 h 2759364"/>
              <a:gd name="connsiteX129" fmla="*/ 4918363 w 4929702"/>
              <a:gd name="connsiteY129" fmla="*/ 842818 h 275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929702" h="2759364">
                <a:moveTo>
                  <a:pt x="0" y="1477818"/>
                </a:moveTo>
                <a:cubicBezTo>
                  <a:pt x="7697" y="1327727"/>
                  <a:pt x="2898" y="1176470"/>
                  <a:pt x="23091" y="1027545"/>
                </a:cubicBezTo>
                <a:cubicBezTo>
                  <a:pt x="46988" y="851306"/>
                  <a:pt x="86266" y="827158"/>
                  <a:pt x="138545" y="692727"/>
                </a:cubicBezTo>
                <a:cubicBezTo>
                  <a:pt x="151778" y="658700"/>
                  <a:pt x="157553" y="621813"/>
                  <a:pt x="173182" y="588818"/>
                </a:cubicBezTo>
                <a:cubicBezTo>
                  <a:pt x="192395" y="548258"/>
                  <a:pt x="222383" y="513506"/>
                  <a:pt x="242454" y="473364"/>
                </a:cubicBezTo>
                <a:cubicBezTo>
                  <a:pt x="250151" y="457970"/>
                  <a:pt x="257006" y="442125"/>
                  <a:pt x="265545" y="427182"/>
                </a:cubicBezTo>
                <a:cubicBezTo>
                  <a:pt x="272429" y="415134"/>
                  <a:pt x="278193" y="401682"/>
                  <a:pt x="288636" y="392545"/>
                </a:cubicBezTo>
                <a:cubicBezTo>
                  <a:pt x="309521" y="374270"/>
                  <a:pt x="357909" y="346364"/>
                  <a:pt x="357909" y="346364"/>
                </a:cubicBezTo>
                <a:cubicBezTo>
                  <a:pt x="520168" y="375866"/>
                  <a:pt x="492467" y="328600"/>
                  <a:pt x="496454" y="508000"/>
                </a:cubicBezTo>
                <a:cubicBezTo>
                  <a:pt x="518323" y="1492091"/>
                  <a:pt x="457867" y="1107733"/>
                  <a:pt x="519545" y="1477818"/>
                </a:cubicBezTo>
                <a:cubicBezTo>
                  <a:pt x="523394" y="1531697"/>
                  <a:pt x="522752" y="1586086"/>
                  <a:pt x="531091" y="1639455"/>
                </a:cubicBezTo>
                <a:cubicBezTo>
                  <a:pt x="542149" y="1710224"/>
                  <a:pt x="578847" y="1853574"/>
                  <a:pt x="600363" y="1939636"/>
                </a:cubicBezTo>
                <a:cubicBezTo>
                  <a:pt x="611141" y="2036634"/>
                  <a:pt x="617622" y="2137216"/>
                  <a:pt x="658091" y="2228273"/>
                </a:cubicBezTo>
                <a:cubicBezTo>
                  <a:pt x="787008" y="2518340"/>
                  <a:pt x="645504" y="2190963"/>
                  <a:pt x="727363" y="2401455"/>
                </a:cubicBezTo>
                <a:cubicBezTo>
                  <a:pt x="745496" y="2448083"/>
                  <a:pt x="766042" y="2493738"/>
                  <a:pt x="785091" y="2540000"/>
                </a:cubicBezTo>
                <a:cubicBezTo>
                  <a:pt x="794411" y="2562634"/>
                  <a:pt x="815658" y="2621604"/>
                  <a:pt x="831272" y="2643909"/>
                </a:cubicBezTo>
                <a:cubicBezTo>
                  <a:pt x="859786" y="2684643"/>
                  <a:pt x="891542" y="2722881"/>
                  <a:pt x="935182" y="2747818"/>
                </a:cubicBezTo>
                <a:cubicBezTo>
                  <a:pt x="945748" y="2753856"/>
                  <a:pt x="958273" y="2755515"/>
                  <a:pt x="969818" y="2759364"/>
                </a:cubicBezTo>
                <a:cubicBezTo>
                  <a:pt x="1031393" y="2747048"/>
                  <a:pt x="1039091" y="2763981"/>
                  <a:pt x="1039091" y="2690091"/>
                </a:cubicBezTo>
                <a:cubicBezTo>
                  <a:pt x="1039091" y="2436062"/>
                  <a:pt x="1034317" y="2182030"/>
                  <a:pt x="1027545" y="1928091"/>
                </a:cubicBezTo>
                <a:cubicBezTo>
                  <a:pt x="1024907" y="1829161"/>
                  <a:pt x="1007923" y="1808817"/>
                  <a:pt x="992909" y="1708727"/>
                </a:cubicBezTo>
                <a:cubicBezTo>
                  <a:pt x="987172" y="1670478"/>
                  <a:pt x="988085" y="1631361"/>
                  <a:pt x="981363" y="1593273"/>
                </a:cubicBezTo>
                <a:cubicBezTo>
                  <a:pt x="976494" y="1565682"/>
                  <a:pt x="965491" y="1539526"/>
                  <a:pt x="958272" y="1512455"/>
                </a:cubicBezTo>
                <a:cubicBezTo>
                  <a:pt x="950095" y="1481791"/>
                  <a:pt x="941030" y="1451283"/>
                  <a:pt x="935182" y="1420091"/>
                </a:cubicBezTo>
                <a:cubicBezTo>
                  <a:pt x="929464" y="1389595"/>
                  <a:pt x="927485" y="1358515"/>
                  <a:pt x="923636" y="1327727"/>
                </a:cubicBezTo>
                <a:cubicBezTo>
                  <a:pt x="927485" y="1223818"/>
                  <a:pt x="926302" y="1119600"/>
                  <a:pt x="935182" y="1016000"/>
                </a:cubicBezTo>
                <a:cubicBezTo>
                  <a:pt x="937892" y="984380"/>
                  <a:pt x="951136" y="954559"/>
                  <a:pt x="958272" y="923636"/>
                </a:cubicBezTo>
                <a:cubicBezTo>
                  <a:pt x="962684" y="904515"/>
                  <a:pt x="964179" y="884705"/>
                  <a:pt x="969818" y="865909"/>
                </a:cubicBezTo>
                <a:cubicBezTo>
                  <a:pt x="975773" y="846058"/>
                  <a:pt x="985826" y="827659"/>
                  <a:pt x="992909" y="808182"/>
                </a:cubicBezTo>
                <a:cubicBezTo>
                  <a:pt x="1001227" y="785307"/>
                  <a:pt x="1008303" y="762000"/>
                  <a:pt x="1016000" y="738909"/>
                </a:cubicBezTo>
                <a:cubicBezTo>
                  <a:pt x="1019848" y="715818"/>
                  <a:pt x="1021280" y="692191"/>
                  <a:pt x="1027545" y="669636"/>
                </a:cubicBezTo>
                <a:cubicBezTo>
                  <a:pt x="1056487" y="565445"/>
                  <a:pt x="1075303" y="532396"/>
                  <a:pt x="1108363" y="438727"/>
                </a:cubicBezTo>
                <a:cubicBezTo>
                  <a:pt x="1130428" y="376210"/>
                  <a:pt x="1125115" y="335197"/>
                  <a:pt x="1177636" y="300182"/>
                </a:cubicBezTo>
                <a:cubicBezTo>
                  <a:pt x="1187762" y="293431"/>
                  <a:pt x="1200727" y="292485"/>
                  <a:pt x="1212272" y="288636"/>
                </a:cubicBezTo>
                <a:cubicBezTo>
                  <a:pt x="1243060" y="311727"/>
                  <a:pt x="1280595" y="327857"/>
                  <a:pt x="1304636" y="357909"/>
                </a:cubicBezTo>
                <a:cubicBezTo>
                  <a:pt x="1328314" y="387506"/>
                  <a:pt x="1338496" y="425973"/>
                  <a:pt x="1350818" y="461818"/>
                </a:cubicBezTo>
                <a:cubicBezTo>
                  <a:pt x="1412809" y="642157"/>
                  <a:pt x="1426013" y="704871"/>
                  <a:pt x="1466272" y="865909"/>
                </a:cubicBezTo>
                <a:cubicBezTo>
                  <a:pt x="1470121" y="904394"/>
                  <a:pt x="1476875" y="942699"/>
                  <a:pt x="1477818" y="981364"/>
                </a:cubicBezTo>
                <a:cubicBezTo>
                  <a:pt x="1484575" y="1258399"/>
                  <a:pt x="1479107" y="1535708"/>
                  <a:pt x="1489363" y="1812636"/>
                </a:cubicBezTo>
                <a:cubicBezTo>
                  <a:pt x="1490676" y="1848093"/>
                  <a:pt x="1499996" y="1883323"/>
                  <a:pt x="1512454" y="1916545"/>
                </a:cubicBezTo>
                <a:cubicBezTo>
                  <a:pt x="1523349" y="1945597"/>
                  <a:pt x="1545634" y="1969192"/>
                  <a:pt x="1558636" y="1997364"/>
                </a:cubicBezTo>
                <a:cubicBezTo>
                  <a:pt x="1689856" y="2281674"/>
                  <a:pt x="1476055" y="1867134"/>
                  <a:pt x="1616363" y="2124364"/>
                </a:cubicBezTo>
                <a:cubicBezTo>
                  <a:pt x="1628725" y="2147028"/>
                  <a:pt x="1640515" y="2170045"/>
                  <a:pt x="1651000" y="2193636"/>
                </a:cubicBezTo>
                <a:cubicBezTo>
                  <a:pt x="1655943" y="2204757"/>
                  <a:pt x="1657102" y="2217388"/>
                  <a:pt x="1662545" y="2228273"/>
                </a:cubicBezTo>
                <a:cubicBezTo>
                  <a:pt x="1669099" y="2241382"/>
                  <a:pt x="1715045" y="2303864"/>
                  <a:pt x="1720272" y="2309091"/>
                </a:cubicBezTo>
                <a:cubicBezTo>
                  <a:pt x="1742653" y="2331472"/>
                  <a:pt x="1761375" y="2334337"/>
                  <a:pt x="1789545" y="2343727"/>
                </a:cubicBezTo>
                <a:cubicBezTo>
                  <a:pt x="1835727" y="2339879"/>
                  <a:pt x="1885496" y="2350437"/>
                  <a:pt x="1928091" y="2332182"/>
                </a:cubicBezTo>
                <a:cubicBezTo>
                  <a:pt x="1947140" y="2324018"/>
                  <a:pt x="1950241" y="2295158"/>
                  <a:pt x="1951182" y="2274455"/>
                </a:cubicBezTo>
                <a:cubicBezTo>
                  <a:pt x="1954158" y="2208985"/>
                  <a:pt x="1951360" y="2142662"/>
                  <a:pt x="1939636" y="2078182"/>
                </a:cubicBezTo>
                <a:cubicBezTo>
                  <a:pt x="1935622" y="2056104"/>
                  <a:pt x="1915035" y="2040526"/>
                  <a:pt x="1905000" y="2020455"/>
                </a:cubicBezTo>
                <a:cubicBezTo>
                  <a:pt x="1893524" y="1997503"/>
                  <a:pt x="1864206" y="1915007"/>
                  <a:pt x="1858818" y="1893455"/>
                </a:cubicBezTo>
                <a:cubicBezTo>
                  <a:pt x="1832420" y="1787866"/>
                  <a:pt x="1861608" y="1861354"/>
                  <a:pt x="1835727" y="1766455"/>
                </a:cubicBezTo>
                <a:cubicBezTo>
                  <a:pt x="1829323" y="1742973"/>
                  <a:pt x="1812636" y="1697182"/>
                  <a:pt x="1812636" y="1697182"/>
                </a:cubicBezTo>
                <a:cubicBezTo>
                  <a:pt x="1816485" y="1654849"/>
                  <a:pt x="1811681" y="1610810"/>
                  <a:pt x="1824182" y="1570182"/>
                </a:cubicBezTo>
                <a:cubicBezTo>
                  <a:pt x="1829029" y="1554431"/>
                  <a:pt x="1916183" y="1524111"/>
                  <a:pt x="1916545" y="1524000"/>
                </a:cubicBezTo>
                <a:cubicBezTo>
                  <a:pt x="1946877" y="1514667"/>
                  <a:pt x="2008909" y="1500909"/>
                  <a:pt x="2008909" y="1500909"/>
                </a:cubicBezTo>
                <a:cubicBezTo>
                  <a:pt x="2039697" y="1508606"/>
                  <a:pt x="2075607" y="1505334"/>
                  <a:pt x="2101272" y="1524000"/>
                </a:cubicBezTo>
                <a:cubicBezTo>
                  <a:pt x="2122151" y="1539185"/>
                  <a:pt x="2121588" y="1571792"/>
                  <a:pt x="2135909" y="1593273"/>
                </a:cubicBezTo>
                <a:cubicBezTo>
                  <a:pt x="2154799" y="1621608"/>
                  <a:pt x="2199993" y="1649976"/>
                  <a:pt x="2228272" y="1662545"/>
                </a:cubicBezTo>
                <a:cubicBezTo>
                  <a:pt x="2242772" y="1668990"/>
                  <a:pt x="2259060" y="1670242"/>
                  <a:pt x="2274454" y="1674091"/>
                </a:cubicBezTo>
                <a:cubicBezTo>
                  <a:pt x="2301393" y="1662546"/>
                  <a:pt x="2328059" y="1650340"/>
                  <a:pt x="2355272" y="1639455"/>
                </a:cubicBezTo>
                <a:cubicBezTo>
                  <a:pt x="2366572" y="1634935"/>
                  <a:pt x="2379024" y="1633352"/>
                  <a:pt x="2389909" y="1627909"/>
                </a:cubicBezTo>
                <a:cubicBezTo>
                  <a:pt x="2402320" y="1621703"/>
                  <a:pt x="2412134" y="1611023"/>
                  <a:pt x="2424545" y="1604818"/>
                </a:cubicBezTo>
                <a:cubicBezTo>
                  <a:pt x="2435430" y="1599375"/>
                  <a:pt x="2447787" y="1597546"/>
                  <a:pt x="2459182" y="1593273"/>
                </a:cubicBezTo>
                <a:cubicBezTo>
                  <a:pt x="2478587" y="1585996"/>
                  <a:pt x="2498715" y="1580106"/>
                  <a:pt x="2516909" y="1570182"/>
                </a:cubicBezTo>
                <a:cubicBezTo>
                  <a:pt x="2641675" y="1502127"/>
                  <a:pt x="2539960" y="1539407"/>
                  <a:pt x="2620818" y="1512455"/>
                </a:cubicBezTo>
                <a:cubicBezTo>
                  <a:pt x="2655454" y="1516303"/>
                  <a:pt x="2692558" y="1510596"/>
                  <a:pt x="2724727" y="1524000"/>
                </a:cubicBezTo>
                <a:cubicBezTo>
                  <a:pt x="2788264" y="1550474"/>
                  <a:pt x="2731022" y="1614615"/>
                  <a:pt x="2805545" y="1639455"/>
                </a:cubicBezTo>
                <a:lnTo>
                  <a:pt x="2874818" y="1662545"/>
                </a:lnTo>
                <a:cubicBezTo>
                  <a:pt x="2901757" y="1654848"/>
                  <a:pt x="2932324" y="1654996"/>
                  <a:pt x="2955636" y="1639455"/>
                </a:cubicBezTo>
                <a:cubicBezTo>
                  <a:pt x="2969956" y="1629908"/>
                  <a:pt x="2969605" y="1607868"/>
                  <a:pt x="2978727" y="1593273"/>
                </a:cubicBezTo>
                <a:cubicBezTo>
                  <a:pt x="3017213" y="1531696"/>
                  <a:pt x="3005665" y="1558638"/>
                  <a:pt x="3059545" y="1512455"/>
                </a:cubicBezTo>
                <a:cubicBezTo>
                  <a:pt x="3114581" y="1465282"/>
                  <a:pt x="3069902" y="1485911"/>
                  <a:pt x="3128818" y="1466273"/>
                </a:cubicBezTo>
                <a:cubicBezTo>
                  <a:pt x="3155174" y="1439916"/>
                  <a:pt x="3166564" y="1408725"/>
                  <a:pt x="3209636" y="1443182"/>
                </a:cubicBezTo>
                <a:cubicBezTo>
                  <a:pt x="3219139" y="1450784"/>
                  <a:pt x="3217333" y="1466273"/>
                  <a:pt x="3221182" y="1477818"/>
                </a:cubicBezTo>
                <a:cubicBezTo>
                  <a:pt x="3217333" y="1524000"/>
                  <a:pt x="3238586" y="1580177"/>
                  <a:pt x="3209636" y="1616364"/>
                </a:cubicBezTo>
                <a:cubicBezTo>
                  <a:pt x="3177810" y="1656146"/>
                  <a:pt x="2995700" y="1640144"/>
                  <a:pt x="2967182" y="1697182"/>
                </a:cubicBezTo>
                <a:cubicBezTo>
                  <a:pt x="2951315" y="1728918"/>
                  <a:pt x="3036093" y="1679924"/>
                  <a:pt x="3071091" y="1674091"/>
                </a:cubicBezTo>
                <a:cubicBezTo>
                  <a:pt x="3105466" y="1668362"/>
                  <a:pt x="3140332" y="1666101"/>
                  <a:pt x="3175000" y="1662545"/>
                </a:cubicBezTo>
                <a:lnTo>
                  <a:pt x="3521363" y="1627909"/>
                </a:lnTo>
                <a:cubicBezTo>
                  <a:pt x="3544454" y="1593273"/>
                  <a:pt x="3575176" y="1562650"/>
                  <a:pt x="3590636" y="1524000"/>
                </a:cubicBezTo>
                <a:cubicBezTo>
                  <a:pt x="3666713" y="1333808"/>
                  <a:pt x="3629140" y="1444061"/>
                  <a:pt x="3694545" y="1166091"/>
                </a:cubicBezTo>
                <a:cubicBezTo>
                  <a:pt x="3729419" y="1017878"/>
                  <a:pt x="3734642" y="1008625"/>
                  <a:pt x="3752272" y="854364"/>
                </a:cubicBezTo>
                <a:cubicBezTo>
                  <a:pt x="3761490" y="773705"/>
                  <a:pt x="3762016" y="691988"/>
                  <a:pt x="3775363" y="611909"/>
                </a:cubicBezTo>
                <a:cubicBezTo>
                  <a:pt x="3783060" y="565727"/>
                  <a:pt x="3792647" y="519821"/>
                  <a:pt x="3798454" y="473364"/>
                </a:cubicBezTo>
                <a:cubicBezTo>
                  <a:pt x="3802303" y="442576"/>
                  <a:pt x="3804899" y="411605"/>
                  <a:pt x="3810000" y="381000"/>
                </a:cubicBezTo>
                <a:cubicBezTo>
                  <a:pt x="3823878" y="297730"/>
                  <a:pt x="3832808" y="260694"/>
                  <a:pt x="3856182" y="184727"/>
                </a:cubicBezTo>
                <a:cubicBezTo>
                  <a:pt x="3863340" y="161464"/>
                  <a:pt x="3870954" y="138329"/>
                  <a:pt x="3879272" y="115455"/>
                </a:cubicBezTo>
                <a:cubicBezTo>
                  <a:pt x="3888722" y="89467"/>
                  <a:pt x="3903450" y="45095"/>
                  <a:pt x="3925454" y="23091"/>
                </a:cubicBezTo>
                <a:cubicBezTo>
                  <a:pt x="3935266" y="13279"/>
                  <a:pt x="3948545" y="7697"/>
                  <a:pt x="3960091" y="0"/>
                </a:cubicBezTo>
                <a:cubicBezTo>
                  <a:pt x="3963939" y="19242"/>
                  <a:pt x="3969387" y="38233"/>
                  <a:pt x="3971636" y="57727"/>
                </a:cubicBezTo>
                <a:cubicBezTo>
                  <a:pt x="3980942" y="138376"/>
                  <a:pt x="3994727" y="300182"/>
                  <a:pt x="3994727" y="300182"/>
                </a:cubicBezTo>
                <a:cubicBezTo>
                  <a:pt x="4002424" y="619606"/>
                  <a:pt x="4005174" y="939188"/>
                  <a:pt x="4017818" y="1258455"/>
                </a:cubicBezTo>
                <a:cubicBezTo>
                  <a:pt x="4020576" y="1328099"/>
                  <a:pt x="4035121" y="1396815"/>
                  <a:pt x="4040909" y="1466273"/>
                </a:cubicBezTo>
                <a:cubicBezTo>
                  <a:pt x="4054646" y="1631118"/>
                  <a:pt x="4047890" y="1739079"/>
                  <a:pt x="4075545" y="1905000"/>
                </a:cubicBezTo>
                <a:cubicBezTo>
                  <a:pt x="4079394" y="1928091"/>
                  <a:pt x="4083531" y="1951136"/>
                  <a:pt x="4087091" y="1974273"/>
                </a:cubicBezTo>
                <a:cubicBezTo>
                  <a:pt x="4092459" y="2009166"/>
                  <a:pt x="4102323" y="2087690"/>
                  <a:pt x="4110182" y="2124364"/>
                </a:cubicBezTo>
                <a:cubicBezTo>
                  <a:pt x="4116831" y="2155395"/>
                  <a:pt x="4127424" y="2185535"/>
                  <a:pt x="4133272" y="2216727"/>
                </a:cubicBezTo>
                <a:cubicBezTo>
                  <a:pt x="4159117" y="2354569"/>
                  <a:pt x="4126804" y="2270400"/>
                  <a:pt x="4167909" y="2424545"/>
                </a:cubicBezTo>
                <a:cubicBezTo>
                  <a:pt x="4180547" y="2471937"/>
                  <a:pt x="4195720" y="2485590"/>
                  <a:pt x="4214091" y="2528455"/>
                </a:cubicBezTo>
                <a:cubicBezTo>
                  <a:pt x="4218885" y="2539641"/>
                  <a:pt x="4217031" y="2554486"/>
                  <a:pt x="4225636" y="2563091"/>
                </a:cubicBezTo>
                <a:cubicBezTo>
                  <a:pt x="4234241" y="2571696"/>
                  <a:pt x="4248727" y="2570788"/>
                  <a:pt x="4260272" y="2574636"/>
                </a:cubicBezTo>
                <a:cubicBezTo>
                  <a:pt x="4271818" y="2570788"/>
                  <a:pt x="4286303" y="2571697"/>
                  <a:pt x="4294909" y="2563091"/>
                </a:cubicBezTo>
                <a:cubicBezTo>
                  <a:pt x="4307079" y="2550921"/>
                  <a:pt x="4309642" y="2531954"/>
                  <a:pt x="4318000" y="2516909"/>
                </a:cubicBezTo>
                <a:cubicBezTo>
                  <a:pt x="4328898" y="2497293"/>
                  <a:pt x="4342326" y="2479114"/>
                  <a:pt x="4352636" y="2459182"/>
                </a:cubicBezTo>
                <a:cubicBezTo>
                  <a:pt x="4400079" y="2367460"/>
                  <a:pt x="4454923" y="2278782"/>
                  <a:pt x="4491182" y="2182091"/>
                </a:cubicBezTo>
                <a:cubicBezTo>
                  <a:pt x="4529643" y="2079527"/>
                  <a:pt x="4575118" y="1965191"/>
                  <a:pt x="4606636" y="1858818"/>
                </a:cubicBezTo>
                <a:cubicBezTo>
                  <a:pt x="4623609" y="1801535"/>
                  <a:pt x="4638328" y="1743597"/>
                  <a:pt x="4652818" y="1685636"/>
                </a:cubicBezTo>
                <a:cubicBezTo>
                  <a:pt x="4672967" y="1605039"/>
                  <a:pt x="4691052" y="1523940"/>
                  <a:pt x="4710545" y="1443182"/>
                </a:cubicBezTo>
                <a:cubicBezTo>
                  <a:pt x="4717991" y="1412332"/>
                  <a:pt x="4733636" y="1350818"/>
                  <a:pt x="4733636" y="1350818"/>
                </a:cubicBezTo>
                <a:cubicBezTo>
                  <a:pt x="4737485" y="1316182"/>
                  <a:pt x="4742403" y="1281648"/>
                  <a:pt x="4745182" y="1246909"/>
                </a:cubicBezTo>
                <a:cubicBezTo>
                  <a:pt x="4750102" y="1185410"/>
                  <a:pt x="4750878" y="1123600"/>
                  <a:pt x="4756727" y="1062182"/>
                </a:cubicBezTo>
                <a:cubicBezTo>
                  <a:pt x="4758587" y="1042647"/>
                  <a:pt x="4765212" y="1023838"/>
                  <a:pt x="4768272" y="1004455"/>
                </a:cubicBezTo>
                <a:cubicBezTo>
                  <a:pt x="4815527" y="705169"/>
                  <a:pt x="4773036" y="962959"/>
                  <a:pt x="4802909" y="738909"/>
                </a:cubicBezTo>
                <a:cubicBezTo>
                  <a:pt x="4806003" y="715705"/>
                  <a:pt x="4811869" y="692902"/>
                  <a:pt x="4814454" y="669636"/>
                </a:cubicBezTo>
                <a:cubicBezTo>
                  <a:pt x="4846457" y="381608"/>
                  <a:pt x="4808207" y="621819"/>
                  <a:pt x="4837545" y="484909"/>
                </a:cubicBezTo>
                <a:cubicBezTo>
                  <a:pt x="4845768" y="446533"/>
                  <a:pt x="4860636" y="369455"/>
                  <a:pt x="4860636" y="369455"/>
                </a:cubicBezTo>
                <a:cubicBezTo>
                  <a:pt x="5002958" y="796397"/>
                  <a:pt x="4895816" y="1275156"/>
                  <a:pt x="4802909" y="1708727"/>
                </a:cubicBezTo>
                <a:cubicBezTo>
                  <a:pt x="4799060" y="1770303"/>
                  <a:pt x="4797502" y="1832065"/>
                  <a:pt x="4791363" y="1893455"/>
                </a:cubicBezTo>
                <a:cubicBezTo>
                  <a:pt x="4785947" y="1947611"/>
                  <a:pt x="4774510" y="2001024"/>
                  <a:pt x="4768272" y="2055091"/>
                </a:cubicBezTo>
                <a:cubicBezTo>
                  <a:pt x="4762960" y="2101127"/>
                  <a:pt x="4760575" y="2147454"/>
                  <a:pt x="4756727" y="2193636"/>
                </a:cubicBezTo>
                <a:cubicBezTo>
                  <a:pt x="4760575" y="2316788"/>
                  <a:pt x="4731521" y="2445488"/>
                  <a:pt x="4768272" y="2563091"/>
                </a:cubicBezTo>
                <a:cubicBezTo>
                  <a:pt x="4771830" y="2574476"/>
                  <a:pt x="4829324" y="2311451"/>
                  <a:pt x="4837545" y="2274455"/>
                </a:cubicBezTo>
                <a:cubicBezTo>
                  <a:pt x="4841394" y="2224425"/>
                  <a:pt x="4844334" y="2174316"/>
                  <a:pt x="4849091" y="2124364"/>
                </a:cubicBezTo>
                <a:cubicBezTo>
                  <a:pt x="4852033" y="2093476"/>
                  <a:pt x="4857011" y="2062815"/>
                  <a:pt x="4860636" y="2032000"/>
                </a:cubicBezTo>
                <a:cubicBezTo>
                  <a:pt x="4864708" y="1997389"/>
                  <a:pt x="4868333" y="1962727"/>
                  <a:pt x="4872182" y="1928091"/>
                </a:cubicBezTo>
                <a:cubicBezTo>
                  <a:pt x="4876030" y="1839576"/>
                  <a:pt x="4880186" y="1751073"/>
                  <a:pt x="4883727" y="1662545"/>
                </a:cubicBezTo>
                <a:cubicBezTo>
                  <a:pt x="4887883" y="1558648"/>
                  <a:pt x="4890206" y="1454675"/>
                  <a:pt x="4895272" y="1350818"/>
                </a:cubicBezTo>
                <a:cubicBezTo>
                  <a:pt x="4897904" y="1296866"/>
                  <a:pt x="4903646" y="1243105"/>
                  <a:pt x="4906818" y="1189182"/>
                </a:cubicBezTo>
                <a:cubicBezTo>
                  <a:pt x="4920285" y="960248"/>
                  <a:pt x="4918363" y="1015158"/>
                  <a:pt x="4918363" y="84281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 mot 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5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267</Words>
  <Application>Microsoft Macintosh PowerPoint</Application>
  <PresentationFormat>On-screen Show (4:3)</PresentationFormat>
  <Paragraphs>40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Adaptive friction compensation of inverted pedulum.</vt:lpstr>
      <vt:lpstr>Friction models</vt:lpstr>
      <vt:lpstr>Estimated friction for different velocities</vt:lpstr>
      <vt:lpstr>PowerPoint Presentation</vt:lpstr>
      <vt:lpstr>PowerPoint Presentation</vt:lpstr>
      <vt:lpstr>RLS ALGORITHM</vt:lpstr>
      <vt:lpstr>Limit Cycles with and without friction compensation</vt:lpstr>
      <vt:lpstr>Friction models</vt:lpstr>
      <vt:lpstr>VL mot UF</vt:lpstr>
      <vt:lpstr>RLS convergence With step, with compensation on no step compensation off </vt:lpstr>
      <vt:lpstr>Step response???</vt:lpstr>
      <vt:lpstr>Video??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Westenius</dc:creator>
  <cp:lastModifiedBy>Emil Westenius</cp:lastModifiedBy>
  <cp:revision>22</cp:revision>
  <dcterms:created xsi:type="dcterms:W3CDTF">2016-04-26T12:36:35Z</dcterms:created>
  <dcterms:modified xsi:type="dcterms:W3CDTF">2016-04-27T10:03:47Z</dcterms:modified>
</cp:coreProperties>
</file>