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45" r:id="rId4"/>
    <p:sldId id="259" r:id="rId5"/>
    <p:sldId id="260" r:id="rId6"/>
    <p:sldId id="261" r:id="rId7"/>
    <p:sldId id="34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8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4E5A-4FD6-CC40-8D43-7B5EC843859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B130-3BC2-8A48-A9FB-6D8B36576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6D7B1C5-93D9-F447-852D-6C24F3DA420E}" type="slidenum">
              <a:rPr lang="en-US" altLang="en-US" sz="1200">
                <a:latin typeface="Calibri" charset="0"/>
              </a:rPr>
              <a:pPr eaLnBrk="1" hangingPunct="1"/>
              <a:t>7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AD8D-F42F-254A-A465-CC6315E1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911B-9D3A-6F47-9E1D-EDA9F326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DE2D-2557-6443-9AF9-CD8EA10C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1E94-2AA6-9447-9876-F018FFE7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589A-7CA7-D844-8EAD-8B5A7D4E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F0D-DAF7-6E43-B8C1-D2FBA035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92A69-2691-8849-A83A-32A911A8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F7DB-FDA9-1447-92C9-63D7EA8A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7728-EB6D-BE48-BD72-120FE45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9A38-18F1-E341-8D30-F50A9284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EE2D-465C-BA49-B738-04615647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B16F4-6E3E-1D41-B9E7-B45DFB25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17EB-BD98-A340-B6C0-A9F28EC1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CB66-99BF-5E44-9E8F-0186A387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2299-0A47-5642-AC4C-13522C86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F34-35E7-F94C-907F-9F0C5080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B50B-D0DC-2C4F-B089-EABCAEF4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FA0B-7813-034B-ACE2-C5D110D3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ADA8-6BE2-8E45-A70A-9828BAB1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E0BC-8254-6F4B-9F82-557A1D24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13F0-FA50-4048-925B-B1F9C6B7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9B2F-2543-684C-B555-4EE78C5D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1824-6F19-9341-9AD4-2309BD90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DE81-2CAB-AC4B-B0D3-C68C9FDF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4D1B-D1FC-0148-AAFB-F1BCEEAB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512-205B-1D48-8AA2-B344EDC8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AAC2-0E14-FC41-97F1-D05C2E25C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872A9-DC18-B847-8562-C2BD03C9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D5201-B6C3-CF4A-A849-AB310704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020D-AA6F-0C4B-8B2A-72876D4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CA4A5-7151-7F40-ADCA-79C02E7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FFB7-6646-8B49-9D64-E4C7AF27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360F-1BFC-7D47-8D69-F844C911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5E0A1-E980-4B4F-AAD3-3A865AFF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7819-D560-5847-8464-BD5ADF5D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4F1F-C336-3845-88BE-78E6DBC7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0D911-857D-B44A-B007-B5D5146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B6D70-5C4D-6643-BB78-15F8B8A0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85A08-F29C-C64C-9A09-D3F124F3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C9E0-6923-364A-9E2A-C1B5B188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E5E86-EBD2-C940-B009-12361B96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429B6-981B-8848-BA7E-E50DF60F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3503-E9EA-BB4C-BFAB-9885E3E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DC28-608C-9F4C-AFA1-3B7E972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51918-A787-2641-9625-29178A83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B21C6-BFF1-8946-9F49-EEE182A1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E0CE-4BBC-5941-826D-B7ABF56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7A1A-9AF3-3E4E-83FE-FE34EBC9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DBAF6-EBC3-C643-8049-CCF902B3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C0ED3-8FC0-4D46-8112-765E4B52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69315-7156-0B48-B0C9-5BBDDB62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BCBE-9654-B54A-AB84-E783E207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C6F-81B2-8F48-8627-BEB9B78A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8EFE3-9DE6-4A47-ABF0-EB238ADD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002C-AD60-6043-9627-10CBF9D1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E509-86D8-5D4D-A950-3AD59120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D6332-D149-B046-9E32-F48808F3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94AA2-E893-D84A-94A9-CB5E1F1A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7921E-26BC-8848-84B8-A856BA6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C172-3EBF-7445-8A88-81E980E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C019-352F-8B40-BF41-7428EBEB1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FE60-13DD-AB47-B70A-5C36D7202EC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2A5D-6EC7-A649-B6C5-0872679C7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655E-3414-9F4A-BD5D-6A7E6591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CB06-C41C-9343-B79C-DDDE581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1038-1" TargetMode="External"/><Relationship Id="rId2" Type="http://schemas.openxmlformats.org/officeDocument/2006/relationships/hyperlink" Target="https://doi.org/10.1038/s41467-021-25960-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358E-A480-BD4E-AECF-0D4F590AB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Gurdon </a:t>
            </a:r>
            <a:r>
              <a:rPr lang="en-US" dirty="0" err="1"/>
              <a:t>scRNA</a:t>
            </a:r>
            <a:r>
              <a:rPr lang="en-US" dirty="0"/>
              <a:t>-seq data analysis workshop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825D-4BC0-024D-B1F2-8C9431EF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Reid</a:t>
            </a:r>
          </a:p>
          <a:p>
            <a:r>
              <a:rPr lang="en-US" dirty="0"/>
              <a:t>Head of Bioinformatics</a:t>
            </a:r>
          </a:p>
          <a:p>
            <a:r>
              <a:rPr lang="en-US" dirty="0"/>
              <a:t>Gurdon Institute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E251A-451A-5C44-9E60-5D9518BA11F0}"/>
              </a:ext>
            </a:extLst>
          </p:cNvPr>
          <p:cNvSpPr txBox="1"/>
          <p:nvPr/>
        </p:nvSpPr>
        <p:spPr>
          <a:xfrm>
            <a:off x="5242935" y="489559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March 2023</a:t>
            </a:r>
          </a:p>
        </p:txBody>
      </p:sp>
      <p:pic>
        <p:nvPicPr>
          <p:cNvPr id="5" name="Picture 8" descr="Wellcome and CRUK logos combined">
            <a:extLst>
              <a:ext uri="{FF2B5EF4-FFF2-40B4-BE49-F238E27FC236}">
                <a16:creationId xmlns:a16="http://schemas.microsoft.com/office/drawing/2014/main" id="{2F1E666D-9BD8-274D-8D57-B6CBBD283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641392"/>
            <a:ext cx="3478893" cy="10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5DF4A8F-9180-0245-B119-C5F0B34C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3200"/>
            <a:ext cx="2022159" cy="919163"/>
          </a:xfrm>
          <a:prstGeom prst="rect">
            <a:avLst/>
          </a:prstGeom>
        </p:spPr>
      </p:pic>
      <p:pic>
        <p:nvPicPr>
          <p:cNvPr id="7" name="Picture 10" descr="University of Cambridge">
            <a:extLst>
              <a:ext uri="{FF2B5EF4-FFF2-40B4-BE49-F238E27FC236}">
                <a16:creationId xmlns:a16="http://schemas.microsoft.com/office/drawing/2014/main" id="{A8D17534-DF55-E243-8D47-53514A0E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63" y="5910604"/>
            <a:ext cx="4095751" cy="81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6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592-1C4E-3944-9D3B-AFD8FC42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00D2-84AA-234B-943E-0497FF5F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cell types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Differentially expressed genes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own data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B70-EB7B-D745-A56D-BF287F0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3404F0B-910F-174A-BC71-43A5E683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501775"/>
            <a:ext cx="7099300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A1C6F-081B-BD48-8D5F-1E684004B851}"/>
              </a:ext>
            </a:extLst>
          </p:cNvPr>
          <p:cNvSpPr txBox="1"/>
          <p:nvPr/>
        </p:nvSpPr>
        <p:spPr>
          <a:xfrm>
            <a:off x="6610865" y="5548184"/>
            <a:ext cx="3435178" cy="1161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BEE37D-6CC8-8544-9A9B-7FD8C6623E63}"/>
              </a:ext>
            </a:extLst>
          </p:cNvPr>
          <p:cNvSpPr/>
          <p:nvPr/>
        </p:nvSpPr>
        <p:spPr>
          <a:xfrm>
            <a:off x="10187492" y="4023360"/>
            <a:ext cx="290456" cy="174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7451D-F655-D045-83A5-5F716D13DCB4}"/>
              </a:ext>
            </a:extLst>
          </p:cNvPr>
          <p:cNvSpPr txBox="1"/>
          <p:nvPr/>
        </p:nvSpPr>
        <p:spPr>
          <a:xfrm>
            <a:off x="10639313" y="4690337"/>
            <a:ext cx="13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16830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2F0-909B-7C48-903C-DE7FEB47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909"/>
            <a:ext cx="10515600" cy="1325563"/>
          </a:xfrm>
        </p:spPr>
        <p:txBody>
          <a:bodyPr/>
          <a:lstStyle/>
          <a:p>
            <a:r>
              <a:rPr lang="en-US" dirty="0"/>
              <a:t>Identifying cell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D9F26-AE8C-6C42-BBC0-9BBC17EE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5" y="1229338"/>
            <a:ext cx="3894467" cy="27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23B156-8671-7245-8EA4-82C72D90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5" y="4031708"/>
            <a:ext cx="3894467" cy="27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llTypist logo">
            <a:extLst>
              <a:ext uri="{FF2B5EF4-FFF2-40B4-BE49-F238E27FC236}">
                <a16:creationId xmlns:a16="http://schemas.microsoft.com/office/drawing/2014/main" id="{48BA3805-9D71-5A40-AE54-A6D51117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09" y="6112117"/>
            <a:ext cx="1746325" cy="5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5D221-F172-AE46-84AD-90E3A2FF0D7C}"/>
              </a:ext>
            </a:extLst>
          </p:cNvPr>
          <p:cNvSpPr txBox="1"/>
          <p:nvPr/>
        </p:nvSpPr>
        <p:spPr>
          <a:xfrm>
            <a:off x="7713233" y="6112117"/>
            <a:ext cx="235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typing tools are available, e.g.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FACE4-FBD8-E04A-8BDB-C55BDE4BD169}"/>
              </a:ext>
            </a:extLst>
          </p:cNvPr>
          <p:cNvSpPr txBox="1"/>
          <p:nvPr/>
        </p:nvSpPr>
        <p:spPr>
          <a:xfrm>
            <a:off x="451820" y="943930"/>
            <a:ext cx="50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known markers for cell types you expect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163F5-E949-F54D-90FE-F2153B1A3F0E}"/>
              </a:ext>
            </a:extLst>
          </p:cNvPr>
          <p:cNvSpPr txBox="1"/>
          <p:nvPr/>
        </p:nvSpPr>
        <p:spPr>
          <a:xfrm>
            <a:off x="6345404" y="489209"/>
            <a:ext cx="4591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Identifying markers </a:t>
            </a:r>
            <a:r>
              <a:rPr lang="en-US" b="1" i="1" dirty="0"/>
              <a:t>de novo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genes which are more highly expressed in one cell cluster than in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Seurat use ‘</a:t>
            </a:r>
            <a:r>
              <a:rPr lang="en-US" dirty="0" err="1"/>
              <a:t>FindMarkers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ABCE6-DA64-9E43-9C3B-40C79021FFA0}"/>
              </a:ext>
            </a:extLst>
          </p:cNvPr>
          <p:cNvSpPr txBox="1"/>
          <p:nvPr/>
        </p:nvSpPr>
        <p:spPr>
          <a:xfrm>
            <a:off x="6139031" y="1814772"/>
            <a:ext cx="54698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	</a:t>
            </a:r>
            <a:r>
              <a:rPr lang="en-GB" sz="1400" dirty="0" err="1">
                <a:latin typeface="Courier" pitchFamily="2" charset="0"/>
              </a:rPr>
              <a:t>p_val</a:t>
            </a:r>
            <a:r>
              <a:rPr lang="en-GB" sz="1400" dirty="0">
                <a:latin typeface="Courier" pitchFamily="2" charset="0"/>
              </a:rPr>
              <a:t>	avg_log2FC pct.1 pct.2 </a:t>
            </a:r>
            <a:r>
              <a:rPr lang="en-GB" sz="1400" dirty="0" err="1">
                <a:latin typeface="Courier" pitchFamily="2" charset="0"/>
              </a:rPr>
              <a:t>p_val_adj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dirty="0">
                <a:latin typeface="Courier" pitchFamily="2" charset="0"/>
              </a:rPr>
              <a:t>GNLY 	0 	2.648152   0.476 0.009 0 </a:t>
            </a:r>
          </a:p>
          <a:p>
            <a:r>
              <a:rPr lang="en-GB" sz="1400" dirty="0">
                <a:latin typeface="Courier" pitchFamily="2" charset="0"/>
              </a:rPr>
              <a:t>CTSW 	0 	1.112248   0.601 0.022 0 </a:t>
            </a:r>
          </a:p>
          <a:p>
            <a:r>
              <a:rPr lang="en-GB" sz="1400" dirty="0">
                <a:latin typeface="Courier" pitchFamily="2" charset="0"/>
              </a:rPr>
              <a:t>KLRD1 	0 	1.084170   0.519 0.008 0 </a:t>
            </a:r>
          </a:p>
          <a:p>
            <a:r>
              <a:rPr lang="en-GB" sz="1400" dirty="0">
                <a:latin typeface="Courier" pitchFamily="2" charset="0"/>
              </a:rPr>
              <a:t>CCL5 	0 	2.858279   0.841 0.020 0 </a:t>
            </a:r>
          </a:p>
          <a:p>
            <a:r>
              <a:rPr lang="en-GB" sz="1400" dirty="0">
                <a:latin typeface="Courier" pitchFamily="2" charset="0"/>
              </a:rPr>
              <a:t>NKG7 	0 	2.532095   0.841 0.042 0 </a:t>
            </a:r>
          </a:p>
          <a:p>
            <a:r>
              <a:rPr lang="en-GB" sz="1400" dirty="0">
                <a:latin typeface="Courier" pitchFamily="2" charset="0"/>
              </a:rPr>
              <a:t>CST7 	0 	1.298939   0.692 0.008 0</a:t>
            </a:r>
            <a:endParaRPr lang="en-US" sz="1400" dirty="0">
              <a:latin typeface="Courier" pitchFamily="2" charset="0"/>
            </a:endParaRP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CE5773-9F06-0543-A5B8-F336A2178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65438"/>
            <a:ext cx="5140364" cy="17543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AF805-0A8D-934B-909A-E782B3DA7228}"/>
              </a:ext>
            </a:extLst>
          </p:cNvPr>
          <p:cNvSpPr txBox="1"/>
          <p:nvPr/>
        </p:nvSpPr>
        <p:spPr>
          <a:xfrm>
            <a:off x="6211587" y="3526754"/>
            <a:ext cx="494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where the marker genes are known to be expressed e.g. using Human Protein Atlas in </a:t>
            </a:r>
          </a:p>
        </p:txBody>
      </p:sp>
    </p:spTree>
    <p:extLst>
      <p:ext uri="{BB962C8B-B14F-4D97-AF65-F5344CB8AC3E}">
        <p14:creationId xmlns:p14="http://schemas.microsoft.com/office/powerpoint/2010/main" val="6330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15C2-9DDF-AD43-AD94-E1C2C75D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Differentially expressed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5313-0BB7-A44F-A231-7010F571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Clusters and/or cell types have been identified, we now want to compare sample groups:</a:t>
            </a:r>
          </a:p>
          <a:p>
            <a:pPr lvl="1" fontAlgn="base"/>
            <a:r>
              <a:rPr lang="en-GB" b="0" i="0" dirty="0">
                <a:solidFill>
                  <a:srgbClr val="404040"/>
                </a:solidFill>
                <a:effectLst/>
                <a:latin typeface="inherit"/>
              </a:rPr>
              <a:t>Differential expression – E.g. </a:t>
            </a:r>
            <a:r>
              <a:rPr lang="en-GB" dirty="0">
                <a:solidFill>
                  <a:srgbClr val="404040"/>
                </a:solidFill>
                <a:latin typeface="inherit"/>
              </a:rPr>
              <a:t>d</a:t>
            </a:r>
            <a:r>
              <a:rPr lang="en-GB" b="0" i="0" dirty="0">
                <a:solidFill>
                  <a:srgbClr val="404040"/>
                </a:solidFill>
                <a:effectLst/>
                <a:latin typeface="inherit"/>
              </a:rPr>
              <a:t>ifferences in gene expression between sample groups within a particular cell type.</a:t>
            </a:r>
          </a:p>
          <a:p>
            <a:pPr lvl="1" fontAlgn="base"/>
            <a:r>
              <a:rPr lang="en-GB" b="0" i="0" dirty="0">
                <a:solidFill>
                  <a:srgbClr val="404040"/>
                </a:solidFill>
                <a:effectLst/>
                <a:latin typeface="inherit"/>
              </a:rPr>
              <a:t>Differential abundance - Differences in cell numbers between sample groups for a particular cell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ABA-A5FF-C346-899C-4C88B8BD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EF4C-CCDB-5444-8297-B365901B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fontAlgn="base">
              <a:buNone/>
            </a:pPr>
            <a:r>
              <a:rPr lang="en-GB" sz="3100" b="0" i="0" dirty="0">
                <a:effectLst/>
              </a:rPr>
              <a:t>There are a variety of different approaches. These were assessed for accuracy in Squair et al (2021)</a:t>
            </a:r>
          </a:p>
          <a:p>
            <a:pPr marL="0" indent="0" algn="l" fontAlgn="base">
              <a:buNone/>
            </a:pPr>
            <a:endParaRPr lang="en-GB" sz="3100" dirty="0"/>
          </a:p>
          <a:p>
            <a:pPr marL="0" indent="0" algn="l" fontAlgn="base">
              <a:buNone/>
            </a:pPr>
            <a:r>
              <a:rPr lang="en-GB" sz="3100" b="0" i="0" dirty="0">
                <a:effectLst/>
              </a:rPr>
              <a:t>The best methods, account properly for variability between replicates and in essence work just as for bulk RNA-</a:t>
            </a:r>
            <a:r>
              <a:rPr lang="en-GB" sz="3100" b="0" i="0" dirty="0" err="1">
                <a:effectLst/>
              </a:rPr>
              <a:t>seq</a:t>
            </a:r>
            <a:endParaRPr lang="en-GB" sz="3100" b="0" i="0" dirty="0">
              <a:effectLst/>
            </a:endParaRPr>
          </a:p>
          <a:p>
            <a:pPr marL="0" indent="0" algn="l" fontAlgn="base">
              <a:buNone/>
            </a:pPr>
            <a:endParaRPr lang="en-GB" sz="3100" b="0" i="0" dirty="0">
              <a:effectLst/>
            </a:endParaRPr>
          </a:p>
          <a:p>
            <a:pPr marL="0" indent="0" algn="l" fontAlgn="base">
              <a:buNone/>
            </a:pPr>
            <a:r>
              <a:rPr lang="en-GB" sz="3100" b="0" i="0" dirty="0">
                <a:effectLst/>
              </a:rPr>
              <a:t>Replicates should be samples, not cells: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it is important to treat each sample and not each cell as the experimental unit of interest.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cells from one sample are likely more similar to each other than cells taken from different samples.</a:t>
            </a:r>
            <a:endParaRPr lang="en-GB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ignoring variability in gene expression with a condition, and treating cells (as opposed to samples) as independent biological replicates can lead to false discoveries (</a:t>
            </a:r>
            <a:r>
              <a:rPr lang="en-GB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Squair et al. 2021</a:t>
            </a:r>
            <a:r>
              <a:rPr lang="en-GB" b="0" i="0" dirty="0">
                <a:effectLst/>
              </a:rPr>
              <a:t>, </a:t>
            </a: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Zimmerman et al. 2021</a:t>
            </a:r>
            <a:r>
              <a:rPr lang="en-GB" b="0" i="0" dirty="0">
                <a:effectLst/>
              </a:rPr>
              <a:t>).</a:t>
            </a:r>
          </a:p>
          <a:p>
            <a:pPr marL="0" indent="0" algn="l" fontAlgn="base">
              <a:buNone/>
            </a:pPr>
            <a:endParaRPr lang="en-GB" dirty="0"/>
          </a:p>
          <a:p>
            <a:pPr marL="0" indent="0" algn="l" fontAlgn="base">
              <a:buNone/>
            </a:pPr>
            <a:r>
              <a:rPr lang="en-GB" sz="3100" b="0" i="0" dirty="0">
                <a:effectLst/>
              </a:rPr>
              <a:t>Pseudo-bulk: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gene expression levels for each cluster in each sample are obtained by summing across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7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2471741"/>
            <a:ext cx="41783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806388" y="128589"/>
            <a:ext cx="8252012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Determining differential expression</a:t>
            </a:r>
          </a:p>
        </p:txBody>
      </p:sp>
      <p:sp>
        <p:nvSpPr>
          <p:cNvPr id="25603" name="Text Box 8"/>
          <p:cNvSpPr txBox="1">
            <a:spLocks noChangeArrowheads="1"/>
          </p:cNvSpPr>
          <p:nvPr/>
        </p:nvSpPr>
        <p:spPr bwMode="auto">
          <a:xfrm rot="-5400000">
            <a:off x="2917825" y="477996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>
                <a:latin typeface="Calibri" charset="0"/>
              </a:rPr>
              <a:t>M</a:t>
            </a:r>
          </a:p>
        </p:txBody>
      </p:sp>
      <p:pic>
        <p:nvPicPr>
          <p:cNvPr id="25604" name="Picture 4" descr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7541"/>
            <a:ext cx="44958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438400" y="296069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057400" y="567214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Normalised read counts</a:t>
            </a:r>
            <a:endParaRPr lang="en-US" altLang="en-US" sz="1800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685800" y="3538541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gene A, condition 1</a:t>
            </a:r>
            <a:endParaRPr lang="en-US" altLang="en-US" sz="1800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4267200" y="3462341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gene A, condition 2</a:t>
            </a: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7886699" y="6477003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abundance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0493" y="3994430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fold change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311" y="1395323"/>
            <a:ext cx="86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We normally don’t have enough replicates to do traditional tests of significance for RNA-</a:t>
            </a:r>
            <a:r>
              <a:rPr lang="en-US" dirty="0" err="1"/>
              <a:t>seq</a:t>
            </a:r>
            <a:r>
              <a:rPr lang="en-US" dirty="0"/>
              <a:t>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Instead most methods look for outliers in the relationship between average abundance and fold change, assuming most genes are not differentially expressed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51415-C4DF-2A45-8E9E-4F2DD048E2EE}"/>
              </a:ext>
            </a:extLst>
          </p:cNvPr>
          <p:cNvSpPr txBox="1"/>
          <p:nvPr/>
        </p:nvSpPr>
        <p:spPr>
          <a:xfrm>
            <a:off x="311972" y="6313852"/>
            <a:ext cx="61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Single-cell RNA-seq data is even more noisy than bulk methods!</a:t>
            </a:r>
          </a:p>
        </p:txBody>
      </p:sp>
    </p:spTree>
    <p:extLst>
      <p:ext uri="{BB962C8B-B14F-4D97-AF65-F5344CB8AC3E}">
        <p14:creationId xmlns:p14="http://schemas.microsoft.com/office/powerpoint/2010/main" val="11587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85AE-F32E-C64C-AE09-DF65A21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7762-3614-7144-BF57-7AE964E3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use a simple but poorly performing approach (Wilcoxon Rank Sum test)</a:t>
            </a:r>
          </a:p>
          <a:p>
            <a:r>
              <a:rPr lang="en-US" dirty="0"/>
              <a:t>It will not give you the best results, because it doesn’t treat replicates properly and does not account for some of the properties of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  <a:p>
            <a:r>
              <a:rPr lang="en-US" dirty="0"/>
              <a:t>The current best practice approach is to use </a:t>
            </a:r>
            <a:r>
              <a:rPr lang="en-US" dirty="0" err="1"/>
              <a:t>pseudobulking</a:t>
            </a:r>
            <a:r>
              <a:rPr lang="en-US" dirty="0"/>
              <a:t> and DESeq2, but this is currently relatively code-heavy in Seurat (although quite nicely implemented in </a:t>
            </a:r>
            <a:r>
              <a:rPr lang="en-US"/>
              <a:t>scran).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2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512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inherit</vt:lpstr>
      <vt:lpstr>Open Sans</vt:lpstr>
      <vt:lpstr>Office Theme</vt:lpstr>
      <vt:lpstr>Gurdon scRNA-seq data analysis workshop – day 2</vt:lpstr>
      <vt:lpstr>Outline</vt:lpstr>
      <vt:lpstr>Analysis workflow</vt:lpstr>
      <vt:lpstr>Identifying cell types</vt:lpstr>
      <vt:lpstr>Differentially expressed genes</vt:lpstr>
      <vt:lpstr>Differential expression</vt:lpstr>
      <vt:lpstr>Determining differential expression</vt:lpstr>
      <vt:lpstr>A big caveat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Reid</dc:creator>
  <cp:lastModifiedBy>Adam Reid</cp:lastModifiedBy>
  <cp:revision>5</cp:revision>
  <dcterms:created xsi:type="dcterms:W3CDTF">2023-03-14T16:39:13Z</dcterms:created>
  <dcterms:modified xsi:type="dcterms:W3CDTF">2023-03-17T14:54:09Z</dcterms:modified>
</cp:coreProperties>
</file>