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6"/>
  </p:notesMasterIdLst>
  <p:sldIdLst>
    <p:sldId id="285" r:id="rId2"/>
    <p:sldId id="342" r:id="rId3"/>
    <p:sldId id="343" r:id="rId4"/>
    <p:sldId id="341" r:id="rId5"/>
    <p:sldId id="344" r:id="rId6"/>
    <p:sldId id="256" r:id="rId7"/>
    <p:sldId id="259" r:id="rId8"/>
    <p:sldId id="257" r:id="rId9"/>
    <p:sldId id="260" r:id="rId10"/>
    <p:sldId id="258" r:id="rId11"/>
    <p:sldId id="262" r:id="rId12"/>
    <p:sldId id="261" r:id="rId13"/>
    <p:sldId id="263" r:id="rId14"/>
    <p:sldId id="292" r:id="rId15"/>
    <p:sldId id="312" r:id="rId16"/>
    <p:sldId id="340" r:id="rId17"/>
    <p:sldId id="268" r:id="rId18"/>
    <p:sldId id="293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311" r:id="rId35"/>
    <p:sldId id="288" r:id="rId36"/>
    <p:sldId id="289" r:id="rId37"/>
    <p:sldId id="294" r:id="rId38"/>
    <p:sldId id="339" r:id="rId39"/>
    <p:sldId id="296" r:id="rId40"/>
    <p:sldId id="297" r:id="rId41"/>
    <p:sldId id="298" r:id="rId42"/>
    <p:sldId id="299" r:id="rId43"/>
    <p:sldId id="300" r:id="rId44"/>
    <p:sldId id="301" r:id="rId45"/>
    <p:sldId id="303" r:id="rId46"/>
    <p:sldId id="304" r:id="rId47"/>
    <p:sldId id="305" r:id="rId48"/>
    <p:sldId id="307" r:id="rId49"/>
    <p:sldId id="313" r:id="rId50"/>
    <p:sldId id="314" r:id="rId51"/>
    <p:sldId id="322" r:id="rId52"/>
    <p:sldId id="323" r:id="rId53"/>
    <p:sldId id="320" r:id="rId54"/>
    <p:sldId id="316" r:id="rId55"/>
    <p:sldId id="308" r:id="rId56"/>
    <p:sldId id="309" r:id="rId57"/>
    <p:sldId id="324" r:id="rId58"/>
    <p:sldId id="325" r:id="rId59"/>
    <p:sldId id="327" r:id="rId60"/>
    <p:sldId id="306" r:id="rId61"/>
    <p:sldId id="332" r:id="rId62"/>
    <p:sldId id="333" r:id="rId63"/>
    <p:sldId id="334" r:id="rId64"/>
    <p:sldId id="337" r:id="rId6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Jester" pitchFamily="2" charset="0"/>
        <a:ea typeface="+mn-ea"/>
        <a:cs typeface="Times New Roman" panose="02020603050405020304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Jester" pitchFamily="2" charset="0"/>
        <a:ea typeface="+mn-ea"/>
        <a:cs typeface="Times New Roman" panose="02020603050405020304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Jester" pitchFamily="2" charset="0"/>
        <a:ea typeface="+mn-ea"/>
        <a:cs typeface="Times New Roman" panose="02020603050405020304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Jester" pitchFamily="2" charset="0"/>
        <a:ea typeface="+mn-ea"/>
        <a:cs typeface="Times New Roman" panose="02020603050405020304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Jester" pitchFamily="2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Jester" pitchFamily="2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Jester" pitchFamily="2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Jester" pitchFamily="2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Jester" pitchFamily="2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417" autoAdjust="0"/>
    <p:restoredTop sz="98492" autoAdjust="0"/>
  </p:normalViewPr>
  <p:slideViewPr>
    <p:cSldViewPr>
      <p:cViewPr varScale="1">
        <p:scale>
          <a:sx n="44" d="100"/>
          <a:sy n="44" d="100"/>
        </p:scale>
        <p:origin x="60" y="6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</p:sldLst>
  </p:outlin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0.xml"/><Relationship Id="rId13" Type="http://schemas.openxmlformats.org/officeDocument/2006/relationships/slide" Target="slides/slide28.xml"/><Relationship Id="rId3" Type="http://schemas.openxmlformats.org/officeDocument/2006/relationships/slide" Target="slides/slide8.xml"/><Relationship Id="rId7" Type="http://schemas.openxmlformats.org/officeDocument/2006/relationships/slide" Target="slides/slide17.xml"/><Relationship Id="rId12" Type="http://schemas.openxmlformats.org/officeDocument/2006/relationships/slide" Target="slides/slide26.xml"/><Relationship Id="rId2" Type="http://schemas.openxmlformats.org/officeDocument/2006/relationships/slide" Target="slides/slide7.xml"/><Relationship Id="rId1" Type="http://schemas.openxmlformats.org/officeDocument/2006/relationships/slide" Target="slides/slide6.xml"/><Relationship Id="rId6" Type="http://schemas.openxmlformats.org/officeDocument/2006/relationships/slide" Target="slides/slide13.xml"/><Relationship Id="rId11" Type="http://schemas.openxmlformats.org/officeDocument/2006/relationships/slide" Target="slides/slide24.xml"/><Relationship Id="rId5" Type="http://schemas.openxmlformats.org/officeDocument/2006/relationships/slide" Target="slides/slide10.xml"/><Relationship Id="rId15" Type="http://schemas.openxmlformats.org/officeDocument/2006/relationships/slide" Target="slides/slide32.xml"/><Relationship Id="rId10" Type="http://schemas.openxmlformats.org/officeDocument/2006/relationships/slide" Target="slides/slide22.xml"/><Relationship Id="rId4" Type="http://schemas.openxmlformats.org/officeDocument/2006/relationships/slide" Target="slides/slide9.xml"/><Relationship Id="rId9" Type="http://schemas.openxmlformats.org/officeDocument/2006/relationships/slide" Target="slides/slide21.xml"/><Relationship Id="rId14" Type="http://schemas.openxmlformats.org/officeDocument/2006/relationships/slide" Target="slides/slide3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78030645-62C7-4C92-915D-76D40DE0192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8CA004BD-6FAD-478C-B364-70BE698BE6E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9572" name="Rectangle 4">
            <a:extLst>
              <a:ext uri="{FF2B5EF4-FFF2-40B4-BE49-F238E27FC236}">
                <a16:creationId xmlns:a16="http://schemas.microsoft.com/office/drawing/2014/main" id="{EC709345-617E-48A3-8265-965354DBAABE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9573" name="Rectangle 5">
            <a:extLst>
              <a:ext uri="{FF2B5EF4-FFF2-40B4-BE49-F238E27FC236}">
                <a16:creationId xmlns:a16="http://schemas.microsoft.com/office/drawing/2014/main" id="{0F26040C-5862-4F8E-8A2B-7ADC3810CFC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9574" name="Rectangle 6">
            <a:extLst>
              <a:ext uri="{FF2B5EF4-FFF2-40B4-BE49-F238E27FC236}">
                <a16:creationId xmlns:a16="http://schemas.microsoft.com/office/drawing/2014/main" id="{BBE3759A-AD6C-4DAD-98CA-FD912BFB4A3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9575" name="Rectangle 7">
            <a:extLst>
              <a:ext uri="{FF2B5EF4-FFF2-40B4-BE49-F238E27FC236}">
                <a16:creationId xmlns:a16="http://schemas.microsoft.com/office/drawing/2014/main" id="{F901F14B-003C-448F-A883-5AA70C433F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9647437E-B4A9-4A29-9B78-D4DABA9666D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8D823BD-18B9-4115-B5D7-03F947F2ED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FC11C1-7018-418E-AC0D-35A542C807E0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1E0D8AAE-4E4D-463A-B610-F98998FCFE3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93D4186E-2130-4CD0-8666-09C6C5CACE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8CB767E-40C1-48F5-AE2C-665CAF03BF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F6509C-1032-4796-B484-69CFB81D520C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19810" name="Rectangle 2">
            <a:extLst>
              <a:ext uri="{FF2B5EF4-FFF2-40B4-BE49-F238E27FC236}">
                <a16:creationId xmlns:a16="http://schemas.microsoft.com/office/drawing/2014/main" id="{0FAA0B42-FD23-4612-8EE1-A4D3CCC1291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0937BE25-54E9-4D30-AB61-0F6468C7E9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82297A6-8F42-41EB-8C1F-2D6AB6ABE2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3F25D3-3EBB-4D89-8F3F-6A1D10D4181F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20834" name="Rectangle 2">
            <a:extLst>
              <a:ext uri="{FF2B5EF4-FFF2-40B4-BE49-F238E27FC236}">
                <a16:creationId xmlns:a16="http://schemas.microsoft.com/office/drawing/2014/main" id="{53919E3F-22A4-4787-9BC7-F53D9638E32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8D62D686-7744-4476-BAD3-ABDA9E845C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9B3C9E2-8606-4716-B35D-AB476AE087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C4AD86-BBD0-4600-83D6-4C1B8F689B85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21858" name="Rectangle 2">
            <a:extLst>
              <a:ext uri="{FF2B5EF4-FFF2-40B4-BE49-F238E27FC236}">
                <a16:creationId xmlns:a16="http://schemas.microsoft.com/office/drawing/2014/main" id="{8FBED1F9-50D4-4E32-B6DF-C0F3F50E83D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40B7CE0F-BDF5-441C-B19B-A2FBAE194B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4A59C2D-E034-4699-B219-08ABCFEEF1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0624D5-C8A2-4682-A853-42E4CBE1F212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22882" name="Rectangle 2">
            <a:extLst>
              <a:ext uri="{FF2B5EF4-FFF2-40B4-BE49-F238E27FC236}">
                <a16:creationId xmlns:a16="http://schemas.microsoft.com/office/drawing/2014/main" id="{8F6A418B-E36B-4685-A27E-F1316C7F93C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777FA00B-A56F-41CC-B4ED-0E28FCD0F1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251DFF5-2972-48B5-877A-2E25AD065A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85DDC0-6DD9-404E-8451-40A5612AD6C1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23906" name="Rectangle 2">
            <a:extLst>
              <a:ext uri="{FF2B5EF4-FFF2-40B4-BE49-F238E27FC236}">
                <a16:creationId xmlns:a16="http://schemas.microsoft.com/office/drawing/2014/main" id="{5E48EFA0-4207-4DA7-9F1A-81536E5EB66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72358CE5-5CC7-44B1-906D-693923C5CA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1B98A7E-F7FC-4414-B97C-D7E1348C62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329391-6FCD-40B3-9C27-4A4C36341AB2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24930" name="Rectangle 2">
            <a:extLst>
              <a:ext uri="{FF2B5EF4-FFF2-40B4-BE49-F238E27FC236}">
                <a16:creationId xmlns:a16="http://schemas.microsoft.com/office/drawing/2014/main" id="{69DC15FB-A0EE-42C3-9D89-6730198AF56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78320153-4EC7-4F56-8C91-A2700A0B9F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A9EDF6D-82C1-4C6F-AF70-59265C5D33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E7D4CA-FE08-4907-BFE7-D77F8DB816DD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7E525714-CEBF-405C-936E-45660C22214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836E5F19-5B5A-4980-A139-B5602C564F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F884E96-35F4-42B1-B6E9-FDFB2FC4FE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C0A8BA-7A3E-4D4F-8B40-068283643F1E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26978" name="Rectangle 2">
            <a:extLst>
              <a:ext uri="{FF2B5EF4-FFF2-40B4-BE49-F238E27FC236}">
                <a16:creationId xmlns:a16="http://schemas.microsoft.com/office/drawing/2014/main" id="{7C120AF5-566E-42EF-889D-2B51AD7A3A5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658E6039-F16E-4404-B085-E51B850C75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420EFDF-3F7C-4DF0-BFFD-F0194CC721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83FA9A-8230-4B8B-A168-FEDC232B050B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28002" name="Rectangle 2">
            <a:extLst>
              <a:ext uri="{FF2B5EF4-FFF2-40B4-BE49-F238E27FC236}">
                <a16:creationId xmlns:a16="http://schemas.microsoft.com/office/drawing/2014/main" id="{A493265A-DAFB-4E0F-A359-5B3882631FF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7042F2DE-D033-4B35-8166-0F9FCEB29D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394E8D2-F358-47EE-BF0C-E4D182291A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4B79EF-B6CB-471A-95EF-CBED4A8EAE39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29026" name="Rectangle 2">
            <a:extLst>
              <a:ext uri="{FF2B5EF4-FFF2-40B4-BE49-F238E27FC236}">
                <a16:creationId xmlns:a16="http://schemas.microsoft.com/office/drawing/2014/main" id="{F354C7C2-9ED1-4E37-BCE7-95FDF934B3F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23ED7E53-D2B4-4CE9-8D44-187D10E6E1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FAE5D32-D483-41CE-9A19-71EB009F40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7DA30F-2B0B-418E-BE40-08ACDE2D992B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B0588F44-7C04-400D-9034-2E833110395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63A48EFA-C948-4BCA-85C5-B89924C13F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D4DB9DD-1C32-4332-8A64-68749EFE67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4E4A1E-C244-4CCB-B6A5-670C2E1435DC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30050" name="Rectangle 2">
            <a:extLst>
              <a:ext uri="{FF2B5EF4-FFF2-40B4-BE49-F238E27FC236}">
                <a16:creationId xmlns:a16="http://schemas.microsoft.com/office/drawing/2014/main" id="{9A0EF998-99D3-44DB-AE70-78DC60F7798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F0BF0D72-2830-4C28-9321-E61BDF70B5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1ECDC4C-0006-4A5C-A0FA-B37C7607DC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3BCD7B-04C9-4CB4-A1B9-EB1BA1B1B1E1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31074" name="Rectangle 2">
            <a:extLst>
              <a:ext uri="{FF2B5EF4-FFF2-40B4-BE49-F238E27FC236}">
                <a16:creationId xmlns:a16="http://schemas.microsoft.com/office/drawing/2014/main" id="{E935F48E-0F8E-4A4F-ABD2-D0F52305C28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A0C89DC1-A390-42B3-AF68-7B52CCC194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F343940-0AB3-47A2-A1F0-BF19A615A8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E86DC3-1D34-4C7F-AE08-F52D4EF1BD55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32098" name="Rectangle 2">
            <a:extLst>
              <a:ext uri="{FF2B5EF4-FFF2-40B4-BE49-F238E27FC236}">
                <a16:creationId xmlns:a16="http://schemas.microsoft.com/office/drawing/2014/main" id="{1DA02429-D101-43C6-AA39-F4AE8CBAC66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DB13E657-F522-40F8-A318-B3FA3DCD8C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87DB3A3-D6E5-4323-B8C5-3657C424FD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D43042-CC16-4336-9591-067887BDFB78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33122" name="Rectangle 2">
            <a:extLst>
              <a:ext uri="{FF2B5EF4-FFF2-40B4-BE49-F238E27FC236}">
                <a16:creationId xmlns:a16="http://schemas.microsoft.com/office/drawing/2014/main" id="{D6EF03EB-FB95-4311-A853-7171ACEDC6D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3319D537-57C0-4F89-B9D6-32C8F5FFAF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5642FED-4F21-4B46-8E5C-D4E3F09836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88972A-0A5B-4976-BE8C-360C022A864E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0F8C43F6-E465-46B0-996C-1519A721CF7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DC26B1FB-F6D3-4112-8983-79FF0D3273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A3E065F-D66C-4D0E-A0B7-CFBDA8FD17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A9E11F-3B46-467C-A2CB-7B9D6BDBBD18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35170" name="Rectangle 2">
            <a:extLst>
              <a:ext uri="{FF2B5EF4-FFF2-40B4-BE49-F238E27FC236}">
                <a16:creationId xmlns:a16="http://schemas.microsoft.com/office/drawing/2014/main" id="{7C1802A5-89BB-4A58-A9C2-4378721D351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44865678-F7EF-4136-A4BF-9476889D43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3335346-86BC-4FFE-8404-2161039EA9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3CB299-5223-4597-8B41-C54BA814C485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36194" name="Rectangle 2">
            <a:extLst>
              <a:ext uri="{FF2B5EF4-FFF2-40B4-BE49-F238E27FC236}">
                <a16:creationId xmlns:a16="http://schemas.microsoft.com/office/drawing/2014/main" id="{D17DE342-F3D1-4A08-90D1-DE165B1277F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C94497E0-6EE0-42E2-837D-CD43905D0B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70DEE46-6277-425B-9E76-EBEEAB00A6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123395-1208-4A0E-8FE4-6C22102337F9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37218" name="Rectangle 2">
            <a:extLst>
              <a:ext uri="{FF2B5EF4-FFF2-40B4-BE49-F238E27FC236}">
                <a16:creationId xmlns:a16="http://schemas.microsoft.com/office/drawing/2014/main" id="{D05C310D-07AD-4770-9D4D-485EB91026F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7FC09015-10A3-490B-B46B-00DF46A1C8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A1224A6-D4B5-4071-84D3-3551B7F041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C78F88-EB9C-4EE8-8DE0-B7EF2317189A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38242" name="Rectangle 2">
            <a:extLst>
              <a:ext uri="{FF2B5EF4-FFF2-40B4-BE49-F238E27FC236}">
                <a16:creationId xmlns:a16="http://schemas.microsoft.com/office/drawing/2014/main" id="{A7C65B9A-65D0-4E9F-A4E0-5D91E9642CF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id="{366ABA70-9C7F-4657-8DD6-2899B970F0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5B7FBEB-E823-4F28-994E-311E2BF3D4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41DCEF-C1D2-4245-8433-F2B7515934C1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39266" name="Rectangle 2">
            <a:extLst>
              <a:ext uri="{FF2B5EF4-FFF2-40B4-BE49-F238E27FC236}">
                <a16:creationId xmlns:a16="http://schemas.microsoft.com/office/drawing/2014/main" id="{4C4B21BB-0FF8-495B-860C-84A249455A4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1DCD5163-3115-4F37-A8B7-E5CB620E38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129CAEA-301A-4CB7-B687-792D6FC745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FE3040-66EF-4712-AFFF-7D433B22D211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AEB3A90C-7A4E-4C9D-8BFD-75C54A1C3B6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4F06C79A-E250-488B-B91C-8FA5748932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DAEBB6B-C3E6-4DEE-A3A4-E20B68D4CA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AC9D4E-7EF9-422C-B0FF-E56C6BD7BC86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40290" name="Rectangle 2">
            <a:extLst>
              <a:ext uri="{FF2B5EF4-FFF2-40B4-BE49-F238E27FC236}">
                <a16:creationId xmlns:a16="http://schemas.microsoft.com/office/drawing/2014/main" id="{34D19FAC-6E84-47B1-B956-6F24937029F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AB99DCFB-E757-4DE5-85D1-08E102C1BE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48F27A8-EFC8-4CFE-B9F4-EFFC3B3433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8DECAF-CBB0-4E15-BAAC-1F33943A55EC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41314" name="Rectangle 2">
            <a:extLst>
              <a:ext uri="{FF2B5EF4-FFF2-40B4-BE49-F238E27FC236}">
                <a16:creationId xmlns:a16="http://schemas.microsoft.com/office/drawing/2014/main" id="{4AEE5426-A802-4057-A4B9-57B1ABDDAE9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9E17A428-511F-49A0-8349-C1D40608AD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2CD8404-49A9-4FAE-B14D-C0858C4498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74018C-73E3-4161-926E-B049DCDD5D2A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142338" name="Rectangle 2">
            <a:extLst>
              <a:ext uri="{FF2B5EF4-FFF2-40B4-BE49-F238E27FC236}">
                <a16:creationId xmlns:a16="http://schemas.microsoft.com/office/drawing/2014/main" id="{83D0A297-F625-4460-AAEE-8B2C0F3D0CB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A77A0D09-41EE-4A0A-BE07-A066729E97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4FF4FD9-3855-491F-9C58-DDACFD40DB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1C01A1-2DBA-4BE5-B3DB-48C95502AFD4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143362" name="Rectangle 2">
            <a:extLst>
              <a:ext uri="{FF2B5EF4-FFF2-40B4-BE49-F238E27FC236}">
                <a16:creationId xmlns:a16="http://schemas.microsoft.com/office/drawing/2014/main" id="{AB67DA9F-4033-493D-8F83-D11C6F7B4CD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3977A0F0-46C9-4ACB-A37B-5E994FECEC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7F88044-2276-478C-B566-7CAD42E140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3D8BBD-8591-4A7C-84E4-AE4D7AC79C42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144386" name="Rectangle 2">
            <a:extLst>
              <a:ext uri="{FF2B5EF4-FFF2-40B4-BE49-F238E27FC236}">
                <a16:creationId xmlns:a16="http://schemas.microsoft.com/office/drawing/2014/main" id="{687158AB-736C-4B6F-8A7B-62C9BA2259A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30758DC9-E89A-403F-9B26-7882CBFD88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60F4CEB-F4A7-4056-AC7D-2806FBC44D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899C72-9686-4D10-B508-3B4CFCD827F3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145410" name="Rectangle 2">
            <a:extLst>
              <a:ext uri="{FF2B5EF4-FFF2-40B4-BE49-F238E27FC236}">
                <a16:creationId xmlns:a16="http://schemas.microsoft.com/office/drawing/2014/main" id="{A53106AD-E822-44A2-99BD-DCB136CC48C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5D2CA792-A151-4ED2-AFF2-79FC0AADEF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7206F5F-5FAF-4D42-B780-E5271717BB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AF2ADD-B729-4D2B-A377-DBCE3DD7D324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146434" name="Rectangle 2">
            <a:extLst>
              <a:ext uri="{FF2B5EF4-FFF2-40B4-BE49-F238E27FC236}">
                <a16:creationId xmlns:a16="http://schemas.microsoft.com/office/drawing/2014/main" id="{57827427-5955-4BC5-9A4D-2AAFCFED23B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AE4465C5-6360-48DA-8324-912AB8EA41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FCFDFEA-7883-4739-960B-7E84CEEA6F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DE7A56-17E4-4D4A-A4C6-A5DB96E3F175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147458" name="Rectangle 2">
            <a:extLst>
              <a:ext uri="{FF2B5EF4-FFF2-40B4-BE49-F238E27FC236}">
                <a16:creationId xmlns:a16="http://schemas.microsoft.com/office/drawing/2014/main" id="{FB90C75F-B0B6-4ACE-8AF4-0D5B4B69819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3506CECD-7F58-4D57-8A85-76562C7C31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5FA9319-A862-4CD2-84DE-224F26E5FB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FBFED3-770C-458B-A697-A1D1831CCA92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148482" name="Rectangle 2">
            <a:extLst>
              <a:ext uri="{FF2B5EF4-FFF2-40B4-BE49-F238E27FC236}">
                <a16:creationId xmlns:a16="http://schemas.microsoft.com/office/drawing/2014/main" id="{4CA0BE6B-DF30-420C-B63D-6DF0C0A48F7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4E338DEE-B55F-40A0-9B00-ED440FDEDD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11A6D64-DE8D-4EC0-881B-61A443FB8C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254B7C-6F60-41EF-9F83-DEEADDB71A86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149506" name="Rectangle 2">
            <a:extLst>
              <a:ext uri="{FF2B5EF4-FFF2-40B4-BE49-F238E27FC236}">
                <a16:creationId xmlns:a16="http://schemas.microsoft.com/office/drawing/2014/main" id="{D9979871-902F-4686-9733-0AA2C58BB85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D16C79DD-B278-4069-AE67-47A49D3DB4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6C7F990-652E-4348-8ACD-42246F4625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9BFFA9-C85A-45BF-9847-A6CFF9B6E22D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BF24F439-10C6-42F1-8D89-B1DF363A668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C7A6E9B8-94EA-4234-83A1-96084DD771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1978DA2-A3C5-4CDB-9967-F2D47CCE3D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0E7205-2F3E-4283-BE78-047A256B3552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150530" name="Rectangle 2">
            <a:extLst>
              <a:ext uri="{FF2B5EF4-FFF2-40B4-BE49-F238E27FC236}">
                <a16:creationId xmlns:a16="http://schemas.microsoft.com/office/drawing/2014/main" id="{BF917DF4-B706-4271-B97F-F7710880C6C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39F24A55-FF36-4A04-8C7F-A986750BF1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A55DC68-0A11-440C-8FA8-B9BE75A7FF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FFDE20-2BB7-47A5-BFCC-B679579114EF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151554" name="Rectangle 2">
            <a:extLst>
              <a:ext uri="{FF2B5EF4-FFF2-40B4-BE49-F238E27FC236}">
                <a16:creationId xmlns:a16="http://schemas.microsoft.com/office/drawing/2014/main" id="{7E962566-5100-4EBE-AB8F-F6914F0AC58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FA4BD384-0616-42BA-8166-B39107C2C3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3CC27C6-A7C6-4BEE-9392-0CADAAFBA9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F2DF38-BC07-4139-9E0B-03F8B80FDACD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152578" name="Rectangle 2">
            <a:extLst>
              <a:ext uri="{FF2B5EF4-FFF2-40B4-BE49-F238E27FC236}">
                <a16:creationId xmlns:a16="http://schemas.microsoft.com/office/drawing/2014/main" id="{1D11C904-4063-4DCE-BE95-EE4FE03E24E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>
            <a:extLst>
              <a:ext uri="{FF2B5EF4-FFF2-40B4-BE49-F238E27FC236}">
                <a16:creationId xmlns:a16="http://schemas.microsoft.com/office/drawing/2014/main" id="{E23F6B3B-E11D-4E33-9FB5-B62448021C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C470B5D-09A9-4397-A8A3-5EDBAC6CF9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770003-3703-41D4-BDCB-782D5499F704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153602" name="Rectangle 2">
            <a:extLst>
              <a:ext uri="{FF2B5EF4-FFF2-40B4-BE49-F238E27FC236}">
                <a16:creationId xmlns:a16="http://schemas.microsoft.com/office/drawing/2014/main" id="{D9CE3C8B-F49C-48B6-A722-85C3BDFE5E2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4248A73E-7471-4D02-8025-745EC59DFB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E67AB86-A67E-4719-8F61-8909BBB90C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ADBBFE-DA91-4C7F-B56B-37740073FB96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154626" name="Rectangle 2">
            <a:extLst>
              <a:ext uri="{FF2B5EF4-FFF2-40B4-BE49-F238E27FC236}">
                <a16:creationId xmlns:a16="http://schemas.microsoft.com/office/drawing/2014/main" id="{80C9E8D2-DA75-4C40-8C86-98E274C093F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>
            <a:extLst>
              <a:ext uri="{FF2B5EF4-FFF2-40B4-BE49-F238E27FC236}">
                <a16:creationId xmlns:a16="http://schemas.microsoft.com/office/drawing/2014/main" id="{626D899F-6316-4E1A-8CAA-15E4B23B2E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43B42D8-6FA0-43C6-8B0F-5BB390F194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9BD451-0BE7-4331-A040-BE4C67952668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155650" name="Rectangle 2">
            <a:extLst>
              <a:ext uri="{FF2B5EF4-FFF2-40B4-BE49-F238E27FC236}">
                <a16:creationId xmlns:a16="http://schemas.microsoft.com/office/drawing/2014/main" id="{DD9E3A8A-DAAD-4B16-98FA-5ABC4EBBCA1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4DFED43B-29C8-442F-B4A8-1608869E3A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D2F2D8C-F540-488E-A7AB-B73C708B9A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96C7DD-6542-4C33-A424-4D2DADF357BA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156674" name="Rectangle 2">
            <a:extLst>
              <a:ext uri="{FF2B5EF4-FFF2-40B4-BE49-F238E27FC236}">
                <a16:creationId xmlns:a16="http://schemas.microsoft.com/office/drawing/2014/main" id="{ABFC400A-C820-4A3D-8EF9-1150020A46B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0711379A-4AAB-48E4-AF64-85362A6DF3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7072504-BD9B-497A-8E7A-EF8D186826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D46E2D-0E1F-455A-A8C6-A9084ECA38B3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157698" name="Rectangle 2">
            <a:extLst>
              <a:ext uri="{FF2B5EF4-FFF2-40B4-BE49-F238E27FC236}">
                <a16:creationId xmlns:a16="http://schemas.microsoft.com/office/drawing/2014/main" id="{F47A7906-F1BB-4F94-A781-1196AE3D23B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7ABE27A8-4641-4134-B0C5-F9C3056799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8E9FFD4-C254-447F-8207-62A2C1F71A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099DAB-704B-44B7-AE7C-229274D19339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158722" name="Rectangle 2">
            <a:extLst>
              <a:ext uri="{FF2B5EF4-FFF2-40B4-BE49-F238E27FC236}">
                <a16:creationId xmlns:a16="http://schemas.microsoft.com/office/drawing/2014/main" id="{58717A78-CEB0-41D4-802F-873F21357BB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>
            <a:extLst>
              <a:ext uri="{FF2B5EF4-FFF2-40B4-BE49-F238E27FC236}">
                <a16:creationId xmlns:a16="http://schemas.microsoft.com/office/drawing/2014/main" id="{5EB1B34B-AACA-4057-954B-66BC510E06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9EB412C-8E41-45C0-8944-B86A4EDD5A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574EAA-99B6-4950-8252-215EBB6E5191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159746" name="Rectangle 2">
            <a:extLst>
              <a:ext uri="{FF2B5EF4-FFF2-40B4-BE49-F238E27FC236}">
                <a16:creationId xmlns:a16="http://schemas.microsoft.com/office/drawing/2014/main" id="{E47E62EE-4A71-4AC4-9C35-E5158F78A03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AD5BC24D-D30B-462B-A673-A0B33494C5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F047983-111E-4B39-A160-DEEA249DA0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ED34B0-C178-4873-BCF1-0C3B7B793DD4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0B950A8A-6254-46FD-B3C3-6A18C25040E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7D5FEA51-338F-4394-A95B-5B85AB1FC0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118D776-1025-4DA4-8164-D38F39C80F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4EE787-6B1D-4FEE-9CFF-45AE705FCF4E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160770" name="Rectangle 2">
            <a:extLst>
              <a:ext uri="{FF2B5EF4-FFF2-40B4-BE49-F238E27FC236}">
                <a16:creationId xmlns:a16="http://schemas.microsoft.com/office/drawing/2014/main" id="{967C9E01-3DC7-405F-84EA-3F7F3F96B9C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>
            <a:extLst>
              <a:ext uri="{FF2B5EF4-FFF2-40B4-BE49-F238E27FC236}">
                <a16:creationId xmlns:a16="http://schemas.microsoft.com/office/drawing/2014/main" id="{70640446-8165-4BE2-BB9A-C45BB661D4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80FFDFD-5C8F-48FF-865A-B74A81B90E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209FD2-CF32-4BFE-BE68-9205C6D7ED14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161794" name="Rectangle 2">
            <a:extLst>
              <a:ext uri="{FF2B5EF4-FFF2-40B4-BE49-F238E27FC236}">
                <a16:creationId xmlns:a16="http://schemas.microsoft.com/office/drawing/2014/main" id="{B963E009-DCA2-432B-B2BA-B659A925158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6D989642-738F-490B-B043-3A41360463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920AADC-F63F-4F68-9D6E-5A2046F888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C47B9F-44AE-4975-B835-5782B37C3B48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162818" name="Rectangle 2">
            <a:extLst>
              <a:ext uri="{FF2B5EF4-FFF2-40B4-BE49-F238E27FC236}">
                <a16:creationId xmlns:a16="http://schemas.microsoft.com/office/drawing/2014/main" id="{1677E20B-C179-4B0D-9823-5431E977A35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>
            <a:extLst>
              <a:ext uri="{FF2B5EF4-FFF2-40B4-BE49-F238E27FC236}">
                <a16:creationId xmlns:a16="http://schemas.microsoft.com/office/drawing/2014/main" id="{2B6165F7-B8C1-4068-8864-081980D06E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87602B8-E4A0-4133-8FDD-CB85F483C2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6E02CB-2763-4AB0-AD45-CCD9DE778F97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163842" name="Rectangle 2">
            <a:extLst>
              <a:ext uri="{FF2B5EF4-FFF2-40B4-BE49-F238E27FC236}">
                <a16:creationId xmlns:a16="http://schemas.microsoft.com/office/drawing/2014/main" id="{2A60048C-C880-4792-A7E5-C33081A7BE5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>
            <a:extLst>
              <a:ext uri="{FF2B5EF4-FFF2-40B4-BE49-F238E27FC236}">
                <a16:creationId xmlns:a16="http://schemas.microsoft.com/office/drawing/2014/main" id="{75345B39-206A-40F4-8CDF-E75F62D5DC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5AB28C6-111C-41B7-B4E9-FB52777549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A7BE57-8860-4ABA-8631-C78113786ED6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FB903757-37AC-4B63-A0CF-BCEB83F2A3C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>
            <a:extLst>
              <a:ext uri="{FF2B5EF4-FFF2-40B4-BE49-F238E27FC236}">
                <a16:creationId xmlns:a16="http://schemas.microsoft.com/office/drawing/2014/main" id="{2565220E-155B-4C49-86C1-4A8F61495C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A87B7EC-6380-4805-B974-C5F0E6AF42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19C4D5-4979-478E-9AB3-AACDF39C91E3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165890" name="Rectangle 2">
            <a:extLst>
              <a:ext uri="{FF2B5EF4-FFF2-40B4-BE49-F238E27FC236}">
                <a16:creationId xmlns:a16="http://schemas.microsoft.com/office/drawing/2014/main" id="{DE6D9158-FC46-444E-95D9-76E02149917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FF91FB3A-8F35-4F7B-9552-66C14A0F22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D050E72-47B8-42E1-B344-57BC663217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85EF10-7F4E-4355-A338-F28F0B91F0FE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166914" name="Rectangle 2">
            <a:extLst>
              <a:ext uri="{FF2B5EF4-FFF2-40B4-BE49-F238E27FC236}">
                <a16:creationId xmlns:a16="http://schemas.microsoft.com/office/drawing/2014/main" id="{4CC2CBC5-A32F-4446-9512-A63DE8D029E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>
            <a:extLst>
              <a:ext uri="{FF2B5EF4-FFF2-40B4-BE49-F238E27FC236}">
                <a16:creationId xmlns:a16="http://schemas.microsoft.com/office/drawing/2014/main" id="{F3254433-1FF2-4A54-8F4D-F1F9B7DE53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6363584-26A9-4BAF-B519-05863743F7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1D5F24-F7D8-47AC-965E-8A88C75C7692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167938" name="Rectangle 2">
            <a:extLst>
              <a:ext uri="{FF2B5EF4-FFF2-40B4-BE49-F238E27FC236}">
                <a16:creationId xmlns:a16="http://schemas.microsoft.com/office/drawing/2014/main" id="{189FD799-5147-42D8-9072-153F5911C56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51AA1F34-DFEC-44B2-B553-222E055047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188535A-99BE-47FC-938E-8E7DBE0265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767815-C505-45AA-9F57-812F51E66DA6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168962" name="Rectangle 2">
            <a:extLst>
              <a:ext uri="{FF2B5EF4-FFF2-40B4-BE49-F238E27FC236}">
                <a16:creationId xmlns:a16="http://schemas.microsoft.com/office/drawing/2014/main" id="{DCA4F436-D213-4D23-839D-2D34CF78854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>
            <a:extLst>
              <a:ext uri="{FF2B5EF4-FFF2-40B4-BE49-F238E27FC236}">
                <a16:creationId xmlns:a16="http://schemas.microsoft.com/office/drawing/2014/main" id="{61FC474E-D846-40C2-82E4-20B5A96478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4A698F6-1099-48D6-B085-364A843498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5F460C-F7F9-4AA9-BD82-FD4FF4D2B281}" type="slidenum">
              <a:rPr lang="en-US" altLang="en-US"/>
              <a:pPr/>
              <a:t>63</a:t>
            </a:fld>
            <a:endParaRPr lang="en-US" altLang="en-US"/>
          </a:p>
        </p:txBody>
      </p:sp>
      <p:sp>
        <p:nvSpPr>
          <p:cNvPr id="169986" name="Rectangle 2">
            <a:extLst>
              <a:ext uri="{FF2B5EF4-FFF2-40B4-BE49-F238E27FC236}">
                <a16:creationId xmlns:a16="http://schemas.microsoft.com/office/drawing/2014/main" id="{85E22878-F444-4645-BA08-6811291C27C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AC290366-45C6-4A6F-99C3-AD36ACCCD6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9110421-963E-4487-8EFB-9ADC007F35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ED155D-B4B9-4F6C-B6D0-60A11679EF70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5C09B9C3-D55F-4890-8309-0F5CEC04238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37623F1F-4CBD-4F50-B0C2-6E15947723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3796C5E-A1F6-4456-AE80-3254013990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F7E0AC-79C4-40E7-91EB-7D31E1DB2D2C}" type="slidenum">
              <a:rPr lang="en-US" altLang="en-US"/>
              <a:pPr/>
              <a:t>64</a:t>
            </a:fld>
            <a:endParaRPr lang="en-US" altLang="en-US"/>
          </a:p>
        </p:txBody>
      </p:sp>
      <p:sp>
        <p:nvSpPr>
          <p:cNvPr id="171010" name="Rectangle 2">
            <a:extLst>
              <a:ext uri="{FF2B5EF4-FFF2-40B4-BE49-F238E27FC236}">
                <a16:creationId xmlns:a16="http://schemas.microsoft.com/office/drawing/2014/main" id="{A8BD164D-8EE6-4226-AE3B-2054923004D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A10C4B29-D4D5-4C3F-922A-62D26FC585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E785759-2BEA-4568-B4B5-A1CF9B7FDE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5D6187-CE0A-41F0-8BAC-D364BAD5CB7C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16738" name="Rectangle 2">
            <a:extLst>
              <a:ext uri="{FF2B5EF4-FFF2-40B4-BE49-F238E27FC236}">
                <a16:creationId xmlns:a16="http://schemas.microsoft.com/office/drawing/2014/main" id="{DE9585AA-9DA4-4D32-8CD0-BC85CE2737B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926744CE-D162-411E-8E8C-AE5F210E63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4541D45-1E19-4D33-BC19-79D248A146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B0EF80-3CF8-428E-8CCC-D6B55EA5409A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17762" name="Rectangle 2">
            <a:extLst>
              <a:ext uri="{FF2B5EF4-FFF2-40B4-BE49-F238E27FC236}">
                <a16:creationId xmlns:a16="http://schemas.microsoft.com/office/drawing/2014/main" id="{20509C21-9BCC-44BE-8A32-019DEA556ED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7979F956-9CCE-4DDC-9D7C-7ED6AAC05B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2A1E67D-14BA-4782-AD9E-CA187BB1A5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F1814F-580F-4991-B6BF-28F33E558EB1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18786" name="Rectangle 2">
            <a:extLst>
              <a:ext uri="{FF2B5EF4-FFF2-40B4-BE49-F238E27FC236}">
                <a16:creationId xmlns:a16="http://schemas.microsoft.com/office/drawing/2014/main" id="{3065D4D0-F07C-4447-B134-06DBA411D7A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59507EC8-7598-4C7B-8AB8-424FF0E9E3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2">
            <a:extLst>
              <a:ext uri="{FF2B5EF4-FFF2-40B4-BE49-F238E27FC236}">
                <a16:creationId xmlns:a16="http://schemas.microsoft.com/office/drawing/2014/main" id="{DBF5151E-836E-45D8-BF77-34C28FCE9F3D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0"/>
            <a:ext cx="9147175" cy="6867525"/>
            <a:chOff x="-2" y="0"/>
            <a:chExt cx="5762" cy="4326"/>
          </a:xfrm>
        </p:grpSpPr>
        <p:grpSp>
          <p:nvGrpSpPr>
            <p:cNvPr id="37891" name="Group 3">
              <a:extLst>
                <a:ext uri="{FF2B5EF4-FFF2-40B4-BE49-F238E27FC236}">
                  <a16:creationId xmlns:a16="http://schemas.microsoft.com/office/drawing/2014/main" id="{E8A18393-65BF-4FD7-9D5A-70F0E4994252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-2" y="0"/>
              <a:ext cx="5712" cy="4326"/>
              <a:chOff x="-2" y="0"/>
              <a:chExt cx="5712" cy="4326"/>
            </a:xfrm>
          </p:grpSpPr>
          <p:sp>
            <p:nvSpPr>
              <p:cNvPr id="37892" name="Rectangle 4">
                <a:extLst>
                  <a:ext uri="{FF2B5EF4-FFF2-40B4-BE49-F238E27FC236}">
                    <a16:creationId xmlns:a16="http://schemas.microsoft.com/office/drawing/2014/main" id="{45A65BDC-E8D3-4F81-A333-CC22610EA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" y="0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893" name="Rectangle 5">
                <a:extLst>
                  <a:ext uri="{FF2B5EF4-FFF2-40B4-BE49-F238E27FC236}">
                    <a16:creationId xmlns:a16="http://schemas.microsoft.com/office/drawing/2014/main" id="{D20D08F1-101A-415B-A932-A1AD41934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894" name="Rectangle 6">
                <a:extLst>
                  <a:ext uri="{FF2B5EF4-FFF2-40B4-BE49-F238E27FC236}">
                    <a16:creationId xmlns:a16="http://schemas.microsoft.com/office/drawing/2014/main" id="{D4E1F4B2-843B-48D7-8CA5-37785FDD3E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895" name="Rectangle 7">
                <a:extLst>
                  <a:ext uri="{FF2B5EF4-FFF2-40B4-BE49-F238E27FC236}">
                    <a16:creationId xmlns:a16="http://schemas.microsoft.com/office/drawing/2014/main" id="{8D58A7EA-3E41-4A36-AFD0-971F7308F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896" name="Rectangle 8">
                <a:extLst>
                  <a:ext uri="{FF2B5EF4-FFF2-40B4-BE49-F238E27FC236}">
                    <a16:creationId xmlns:a16="http://schemas.microsoft.com/office/drawing/2014/main" id="{8F26EF88-F229-4229-93D4-7C29AEEA3E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897" name="Rectangle 9">
                <a:extLst>
                  <a:ext uri="{FF2B5EF4-FFF2-40B4-BE49-F238E27FC236}">
                    <a16:creationId xmlns:a16="http://schemas.microsoft.com/office/drawing/2014/main" id="{0A23C4DD-E300-435B-A2AB-A99168B41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898" name="Rectangle 10">
                <a:extLst>
                  <a:ext uri="{FF2B5EF4-FFF2-40B4-BE49-F238E27FC236}">
                    <a16:creationId xmlns:a16="http://schemas.microsoft.com/office/drawing/2014/main" id="{74048E90-F852-45AF-988E-09D711CC5E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899" name="Rectangle 11">
                <a:extLst>
                  <a:ext uri="{FF2B5EF4-FFF2-40B4-BE49-F238E27FC236}">
                    <a16:creationId xmlns:a16="http://schemas.microsoft.com/office/drawing/2014/main" id="{7B660737-545C-49B4-A21A-581E590C91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00" name="Rectangle 12">
                <a:extLst>
                  <a:ext uri="{FF2B5EF4-FFF2-40B4-BE49-F238E27FC236}">
                    <a16:creationId xmlns:a16="http://schemas.microsoft.com/office/drawing/2014/main" id="{04CFE80A-FC94-4075-B12E-1FC99CFF06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01" name="Rectangle 13">
                <a:extLst>
                  <a:ext uri="{FF2B5EF4-FFF2-40B4-BE49-F238E27FC236}">
                    <a16:creationId xmlns:a16="http://schemas.microsoft.com/office/drawing/2014/main" id="{46DC8A64-CC02-4EE3-8C2B-F07F604637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02" name="Rectangle 14">
                <a:extLst>
                  <a:ext uri="{FF2B5EF4-FFF2-40B4-BE49-F238E27FC236}">
                    <a16:creationId xmlns:a16="http://schemas.microsoft.com/office/drawing/2014/main" id="{45B76791-CAC4-424F-BB50-52E97DCB4E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03" name="Rectangle 15">
                <a:extLst>
                  <a:ext uri="{FF2B5EF4-FFF2-40B4-BE49-F238E27FC236}">
                    <a16:creationId xmlns:a16="http://schemas.microsoft.com/office/drawing/2014/main" id="{E50B004B-F8A1-46C6-877C-5876AE812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04" name="Rectangle 16">
                <a:extLst>
                  <a:ext uri="{FF2B5EF4-FFF2-40B4-BE49-F238E27FC236}">
                    <a16:creationId xmlns:a16="http://schemas.microsoft.com/office/drawing/2014/main" id="{024A3C0A-9682-494F-88FE-1E1DD27579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05" name="Rectangle 17">
                <a:extLst>
                  <a:ext uri="{FF2B5EF4-FFF2-40B4-BE49-F238E27FC236}">
                    <a16:creationId xmlns:a16="http://schemas.microsoft.com/office/drawing/2014/main" id="{B7E0B142-8162-4456-A4B6-FD0335AD20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06" name="Rectangle 18">
                <a:extLst>
                  <a:ext uri="{FF2B5EF4-FFF2-40B4-BE49-F238E27FC236}">
                    <a16:creationId xmlns:a16="http://schemas.microsoft.com/office/drawing/2014/main" id="{D4862761-8C37-4993-A7FC-772FF72884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07" name="Rectangle 19">
                <a:extLst>
                  <a:ext uri="{FF2B5EF4-FFF2-40B4-BE49-F238E27FC236}">
                    <a16:creationId xmlns:a16="http://schemas.microsoft.com/office/drawing/2014/main" id="{18B57846-85BB-4933-9E5A-6F2720094D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08" name="Rectangle 20">
                <a:extLst>
                  <a:ext uri="{FF2B5EF4-FFF2-40B4-BE49-F238E27FC236}">
                    <a16:creationId xmlns:a16="http://schemas.microsoft.com/office/drawing/2014/main" id="{0540A32C-E4A6-4AB6-A425-DF44000BA6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09" name="Rectangle 21">
                <a:extLst>
                  <a:ext uri="{FF2B5EF4-FFF2-40B4-BE49-F238E27FC236}">
                    <a16:creationId xmlns:a16="http://schemas.microsoft.com/office/drawing/2014/main" id="{0DF60BB3-DA50-4483-929A-D685E097BC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10" name="Rectangle 22">
                <a:extLst>
                  <a:ext uri="{FF2B5EF4-FFF2-40B4-BE49-F238E27FC236}">
                    <a16:creationId xmlns:a16="http://schemas.microsoft.com/office/drawing/2014/main" id="{F2C27AF9-7BD7-4634-BA78-2B69EE18C8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11" name="Rectangle 23">
                <a:extLst>
                  <a:ext uri="{FF2B5EF4-FFF2-40B4-BE49-F238E27FC236}">
                    <a16:creationId xmlns:a16="http://schemas.microsoft.com/office/drawing/2014/main" id="{AAF8F994-CB43-430C-B148-380F94898E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12" name="Rectangle 24">
                <a:extLst>
                  <a:ext uri="{FF2B5EF4-FFF2-40B4-BE49-F238E27FC236}">
                    <a16:creationId xmlns:a16="http://schemas.microsoft.com/office/drawing/2014/main" id="{78AC4C85-BC65-4319-B249-0CE9297B1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13" name="Rectangle 25">
                <a:extLst>
                  <a:ext uri="{FF2B5EF4-FFF2-40B4-BE49-F238E27FC236}">
                    <a16:creationId xmlns:a16="http://schemas.microsoft.com/office/drawing/2014/main" id="{581E3B82-0F80-4455-B198-D017B122F9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14" name="Rectangle 26">
                <a:extLst>
                  <a:ext uri="{FF2B5EF4-FFF2-40B4-BE49-F238E27FC236}">
                    <a16:creationId xmlns:a16="http://schemas.microsoft.com/office/drawing/2014/main" id="{ED75F1E9-D87E-4754-A90C-0835BBE1E1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15" name="Rectangle 27">
                <a:extLst>
                  <a:ext uri="{FF2B5EF4-FFF2-40B4-BE49-F238E27FC236}">
                    <a16:creationId xmlns:a16="http://schemas.microsoft.com/office/drawing/2014/main" id="{1A293C76-7D35-4D52-8D22-F1FD15EDB3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16" name="Rectangle 28">
                <a:extLst>
                  <a:ext uri="{FF2B5EF4-FFF2-40B4-BE49-F238E27FC236}">
                    <a16:creationId xmlns:a16="http://schemas.microsoft.com/office/drawing/2014/main" id="{A5455D5B-2699-4157-8C01-EF07D312D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17" name="Rectangle 29">
                <a:extLst>
                  <a:ext uri="{FF2B5EF4-FFF2-40B4-BE49-F238E27FC236}">
                    <a16:creationId xmlns:a16="http://schemas.microsoft.com/office/drawing/2014/main" id="{1ED7B815-F264-4B66-9138-F98F7DB459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18" name="Rectangle 30">
                <a:extLst>
                  <a:ext uri="{FF2B5EF4-FFF2-40B4-BE49-F238E27FC236}">
                    <a16:creationId xmlns:a16="http://schemas.microsoft.com/office/drawing/2014/main" id="{A1C20FB6-3320-4866-BCF1-C6C080CA2E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19" name="Rectangle 31">
                <a:extLst>
                  <a:ext uri="{FF2B5EF4-FFF2-40B4-BE49-F238E27FC236}">
                    <a16:creationId xmlns:a16="http://schemas.microsoft.com/office/drawing/2014/main" id="{1DD047D7-2F42-47C4-AA92-D5C160FB9B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0" name="Rectangle 32">
                <a:extLst>
                  <a:ext uri="{FF2B5EF4-FFF2-40B4-BE49-F238E27FC236}">
                    <a16:creationId xmlns:a16="http://schemas.microsoft.com/office/drawing/2014/main" id="{1855481B-8D9C-4DC5-AE4D-A262F9DC2F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1" name="Rectangle 33">
                <a:extLst>
                  <a:ext uri="{FF2B5EF4-FFF2-40B4-BE49-F238E27FC236}">
                    <a16:creationId xmlns:a16="http://schemas.microsoft.com/office/drawing/2014/main" id="{02655C31-ABF1-4F7F-882C-22E6F65A67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2" name="Rectangle 34">
                <a:extLst>
                  <a:ext uri="{FF2B5EF4-FFF2-40B4-BE49-F238E27FC236}">
                    <a16:creationId xmlns:a16="http://schemas.microsoft.com/office/drawing/2014/main" id="{E38C71F9-CDF2-4D58-8C62-9F50E69B7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3" name="Rectangle 35">
                <a:extLst>
                  <a:ext uri="{FF2B5EF4-FFF2-40B4-BE49-F238E27FC236}">
                    <a16:creationId xmlns:a16="http://schemas.microsoft.com/office/drawing/2014/main" id="{DDD911C2-A70F-4A82-9517-0466E953CD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4" name="Rectangle 36">
                <a:extLst>
                  <a:ext uri="{FF2B5EF4-FFF2-40B4-BE49-F238E27FC236}">
                    <a16:creationId xmlns:a16="http://schemas.microsoft.com/office/drawing/2014/main" id="{535BF755-19B2-4CC6-84B7-A16683DE88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5" name="Rectangle 37">
                <a:extLst>
                  <a:ext uri="{FF2B5EF4-FFF2-40B4-BE49-F238E27FC236}">
                    <a16:creationId xmlns:a16="http://schemas.microsoft.com/office/drawing/2014/main" id="{2872654D-7CAC-4CEB-8FB4-B52B1C716C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6" name="Rectangle 38">
                <a:extLst>
                  <a:ext uri="{FF2B5EF4-FFF2-40B4-BE49-F238E27FC236}">
                    <a16:creationId xmlns:a16="http://schemas.microsoft.com/office/drawing/2014/main" id="{3ACC74EF-5D59-4641-9F80-3FD40C56D8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7" name="Rectangle 39">
                <a:extLst>
                  <a:ext uri="{FF2B5EF4-FFF2-40B4-BE49-F238E27FC236}">
                    <a16:creationId xmlns:a16="http://schemas.microsoft.com/office/drawing/2014/main" id="{64394160-9756-4787-80C3-95376DAF64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8" name="Rectangle 40">
                <a:extLst>
                  <a:ext uri="{FF2B5EF4-FFF2-40B4-BE49-F238E27FC236}">
                    <a16:creationId xmlns:a16="http://schemas.microsoft.com/office/drawing/2014/main" id="{9DED236A-8D37-4375-B631-69196BF424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9" name="Rectangle 41">
                <a:extLst>
                  <a:ext uri="{FF2B5EF4-FFF2-40B4-BE49-F238E27FC236}">
                    <a16:creationId xmlns:a16="http://schemas.microsoft.com/office/drawing/2014/main" id="{F2F6117D-0FE0-4828-BBB1-23C666A8A5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0" name="Rectangle 42">
                <a:extLst>
                  <a:ext uri="{FF2B5EF4-FFF2-40B4-BE49-F238E27FC236}">
                    <a16:creationId xmlns:a16="http://schemas.microsoft.com/office/drawing/2014/main" id="{72658FF3-1262-4274-81C8-EF9C8F034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1" name="Rectangle 43">
                <a:extLst>
                  <a:ext uri="{FF2B5EF4-FFF2-40B4-BE49-F238E27FC236}">
                    <a16:creationId xmlns:a16="http://schemas.microsoft.com/office/drawing/2014/main" id="{1241950A-3F10-4D53-B36B-6F7056E12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2" name="Rectangle 44">
                <a:extLst>
                  <a:ext uri="{FF2B5EF4-FFF2-40B4-BE49-F238E27FC236}">
                    <a16:creationId xmlns:a16="http://schemas.microsoft.com/office/drawing/2014/main" id="{3D59C3DD-EC08-46F1-B1AA-2110A7C350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3" name="Rectangle 45">
                <a:extLst>
                  <a:ext uri="{FF2B5EF4-FFF2-40B4-BE49-F238E27FC236}">
                    <a16:creationId xmlns:a16="http://schemas.microsoft.com/office/drawing/2014/main" id="{0680AE7A-4358-4F92-A081-D272CDD298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4" name="Rectangle 46">
                <a:extLst>
                  <a:ext uri="{FF2B5EF4-FFF2-40B4-BE49-F238E27FC236}">
                    <a16:creationId xmlns:a16="http://schemas.microsoft.com/office/drawing/2014/main" id="{5D40E350-79DD-4C6F-A2C3-B77C59C8BD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5" name="Rectangle 47">
                <a:extLst>
                  <a:ext uri="{FF2B5EF4-FFF2-40B4-BE49-F238E27FC236}">
                    <a16:creationId xmlns:a16="http://schemas.microsoft.com/office/drawing/2014/main" id="{F14CF18B-00B7-4C5C-B7EE-C618B432F8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6" name="Rectangle 48">
                <a:extLst>
                  <a:ext uri="{FF2B5EF4-FFF2-40B4-BE49-F238E27FC236}">
                    <a16:creationId xmlns:a16="http://schemas.microsoft.com/office/drawing/2014/main" id="{4775A2C3-D55C-4FF3-8ADD-2EF2FD5B62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7" name="Rectangle 49">
                <a:extLst>
                  <a:ext uri="{FF2B5EF4-FFF2-40B4-BE49-F238E27FC236}">
                    <a16:creationId xmlns:a16="http://schemas.microsoft.com/office/drawing/2014/main" id="{16A1108F-BD59-47CA-86A6-833D747E9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8" name="Rectangle 50">
                <a:extLst>
                  <a:ext uri="{FF2B5EF4-FFF2-40B4-BE49-F238E27FC236}">
                    <a16:creationId xmlns:a16="http://schemas.microsoft.com/office/drawing/2014/main" id="{DC1AC1E4-719D-4563-B988-FE172AA951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9" name="Rectangle 51">
                <a:extLst>
                  <a:ext uri="{FF2B5EF4-FFF2-40B4-BE49-F238E27FC236}">
                    <a16:creationId xmlns:a16="http://schemas.microsoft.com/office/drawing/2014/main" id="{E0EDD54D-EF5F-449E-9701-DB255080A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0" name="Rectangle 52">
                <a:extLst>
                  <a:ext uri="{FF2B5EF4-FFF2-40B4-BE49-F238E27FC236}">
                    <a16:creationId xmlns:a16="http://schemas.microsoft.com/office/drawing/2014/main" id="{CE0489F7-9FC3-4FEF-9C4F-66D1A97FED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1" name="Rectangle 53">
                <a:extLst>
                  <a:ext uri="{FF2B5EF4-FFF2-40B4-BE49-F238E27FC236}">
                    <a16:creationId xmlns:a16="http://schemas.microsoft.com/office/drawing/2014/main" id="{1D2375B5-99F9-4541-9061-3E68763522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2" name="Rectangle 54">
                <a:extLst>
                  <a:ext uri="{FF2B5EF4-FFF2-40B4-BE49-F238E27FC236}">
                    <a16:creationId xmlns:a16="http://schemas.microsoft.com/office/drawing/2014/main" id="{D1D77B88-A0E1-4CD5-B977-C517F0877A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3" name="Rectangle 55">
                <a:extLst>
                  <a:ext uri="{FF2B5EF4-FFF2-40B4-BE49-F238E27FC236}">
                    <a16:creationId xmlns:a16="http://schemas.microsoft.com/office/drawing/2014/main" id="{E0873BEE-9AA2-430D-A197-F0409DE853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4" name="Rectangle 56">
                <a:extLst>
                  <a:ext uri="{FF2B5EF4-FFF2-40B4-BE49-F238E27FC236}">
                    <a16:creationId xmlns:a16="http://schemas.microsoft.com/office/drawing/2014/main" id="{580DC34F-F4F7-464F-9B9C-66568C9293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5" name="Rectangle 57">
                <a:extLst>
                  <a:ext uri="{FF2B5EF4-FFF2-40B4-BE49-F238E27FC236}">
                    <a16:creationId xmlns:a16="http://schemas.microsoft.com/office/drawing/2014/main" id="{EB470A5C-4E33-493D-9F10-D8B90C50FC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6" name="Rectangle 58">
                <a:extLst>
                  <a:ext uri="{FF2B5EF4-FFF2-40B4-BE49-F238E27FC236}">
                    <a16:creationId xmlns:a16="http://schemas.microsoft.com/office/drawing/2014/main" id="{0A4C63D0-E49F-4F80-96F9-05E0F3FB29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7" name="Rectangle 59">
                <a:extLst>
                  <a:ext uri="{FF2B5EF4-FFF2-40B4-BE49-F238E27FC236}">
                    <a16:creationId xmlns:a16="http://schemas.microsoft.com/office/drawing/2014/main" id="{B7EB22AD-5C23-4C4A-AE7A-40CD6B313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8" name="Rectangle 60">
                <a:extLst>
                  <a:ext uri="{FF2B5EF4-FFF2-40B4-BE49-F238E27FC236}">
                    <a16:creationId xmlns:a16="http://schemas.microsoft.com/office/drawing/2014/main" id="{CBA8594C-1C97-4883-BCAA-60CA674B28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9" name="Rectangle 61">
                <a:extLst>
                  <a:ext uri="{FF2B5EF4-FFF2-40B4-BE49-F238E27FC236}">
                    <a16:creationId xmlns:a16="http://schemas.microsoft.com/office/drawing/2014/main" id="{C068F644-A38E-4A8D-8FA1-F2DE60837F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50" name="Rectangle 62">
                <a:extLst>
                  <a:ext uri="{FF2B5EF4-FFF2-40B4-BE49-F238E27FC236}">
                    <a16:creationId xmlns:a16="http://schemas.microsoft.com/office/drawing/2014/main" id="{2F94A880-BB4E-4346-AB3D-71E482E08B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51" name="Rectangle 63">
                <a:extLst>
                  <a:ext uri="{FF2B5EF4-FFF2-40B4-BE49-F238E27FC236}">
                    <a16:creationId xmlns:a16="http://schemas.microsoft.com/office/drawing/2014/main" id="{C1A5CF61-BFAE-40A0-B567-F6D3F205B2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7952" name="Rectangle 64">
              <a:extLst>
                <a:ext uri="{FF2B5EF4-FFF2-40B4-BE49-F238E27FC236}">
                  <a16:creationId xmlns:a16="http://schemas.microsoft.com/office/drawing/2014/main" id="{279D896A-8BF8-4AD6-895F-7F6E9D93AB9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9" y="0"/>
              <a:ext cx="5331" cy="432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53" name="Rectangle 65">
              <a:extLst>
                <a:ext uri="{FF2B5EF4-FFF2-40B4-BE49-F238E27FC236}">
                  <a16:creationId xmlns:a16="http://schemas.microsoft.com/office/drawing/2014/main" id="{087609C1-50E0-42B8-8E6C-89947F4C8A2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321"/>
            </a:xfrm>
            <a:prstGeom prst="rect">
              <a:avLst/>
            </a:prstGeom>
            <a:solidFill>
              <a:schemeClr val="hlink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954" name="Rectangle 66">
            <a:extLst>
              <a:ext uri="{FF2B5EF4-FFF2-40B4-BE49-F238E27FC236}">
                <a16:creationId xmlns:a16="http://schemas.microsoft.com/office/drawing/2014/main" id="{CA69250A-9CEB-4145-8414-D427FFB1F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590800"/>
            <a:ext cx="4892675" cy="76200"/>
          </a:xfrm>
          <a:prstGeom prst="rect">
            <a:avLst/>
          </a:prstGeom>
          <a:solidFill>
            <a:schemeClr val="hlink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en-US">
              <a:latin typeface="Verdana" panose="020B0604030504040204" pitchFamily="34" charset="0"/>
            </a:endParaRPr>
          </a:p>
        </p:txBody>
      </p:sp>
      <p:sp>
        <p:nvSpPr>
          <p:cNvPr id="37955" name="Rectangle 67">
            <a:extLst>
              <a:ext uri="{FF2B5EF4-FFF2-40B4-BE49-F238E27FC236}">
                <a16:creationId xmlns:a16="http://schemas.microsoft.com/office/drawing/2014/main" id="{566DC588-4757-4431-86BE-13210959568B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779463" y="1096963"/>
            <a:ext cx="7678737" cy="143192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7956" name="Rectangle 68">
            <a:extLst>
              <a:ext uri="{FF2B5EF4-FFF2-40B4-BE49-F238E27FC236}">
                <a16:creationId xmlns:a16="http://schemas.microsoft.com/office/drawing/2014/main" id="{2E90AA0C-BAEB-4A27-BCE8-BF3CB3397084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21138" y="2860675"/>
            <a:ext cx="4437062" cy="3114675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37957" name="Rectangle 69">
            <a:extLst>
              <a:ext uri="{FF2B5EF4-FFF2-40B4-BE49-F238E27FC236}">
                <a16:creationId xmlns:a16="http://schemas.microsoft.com/office/drawing/2014/main" id="{F079F64A-89E5-40A4-A72F-178882AD6420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7958" name="Rectangle 70">
            <a:extLst>
              <a:ext uri="{FF2B5EF4-FFF2-40B4-BE49-F238E27FC236}">
                <a16:creationId xmlns:a16="http://schemas.microsoft.com/office/drawing/2014/main" id="{B7B381D4-8E6A-4331-A2F9-DD7272B4597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7959" name="Rectangle 71">
            <a:extLst>
              <a:ext uri="{FF2B5EF4-FFF2-40B4-BE49-F238E27FC236}">
                <a16:creationId xmlns:a16="http://schemas.microsoft.com/office/drawing/2014/main" id="{0017EC7C-1D6E-4B7A-9A43-4EC6958CDC5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A8063B1-7A42-431F-AEA1-C74C1ABB707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830D-6A3C-4D15-94D3-2BD71ED49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C7A97-AFA4-4232-964F-7658C7852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67305-2D01-40B2-B612-7413C03C3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1B25B-D21D-46FE-90C2-CACA13A60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70D59-0B2E-4726-967D-7E02275F3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9C10D0-D731-4EBE-9B5C-4D5F954B68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4737055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8C636A-C5EE-4A39-A579-A1339B6B7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994525" y="192088"/>
            <a:ext cx="2039938" cy="5903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9B3C6-00C6-434D-98CB-764D73429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71538" y="192088"/>
            <a:ext cx="5970587" cy="5903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7078B-23B4-47E9-A112-532D66F36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AFD60-DE00-4A89-B077-C6E46245A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102C9-3370-4C18-9242-C2947F8DE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53124E-DA4F-48C7-9889-7B3AA6FE1B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6361347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D814D-CABB-4F30-BD40-0D3429B36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538" y="192088"/>
            <a:ext cx="8162925" cy="14319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Online Image Placeholder 2">
            <a:extLst>
              <a:ext uri="{FF2B5EF4-FFF2-40B4-BE49-F238E27FC236}">
                <a16:creationId xmlns:a16="http://schemas.microsoft.com/office/drawing/2014/main" id="{BC874761-5874-4443-8DF1-1F870B44C98A}"/>
              </a:ext>
            </a:extLst>
          </p:cNvPr>
          <p:cNvSpPr>
            <a:spLocks noGrp="1"/>
          </p:cNvSpPr>
          <p:nvPr>
            <p:ph type="clipArt" sz="half" idx="1"/>
          </p:nvPr>
        </p:nvSpPr>
        <p:spPr>
          <a:xfrm>
            <a:off x="912813" y="1905000"/>
            <a:ext cx="3978275" cy="4191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0867C-DCB8-4483-9EC0-D65E0229C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43488" y="1905000"/>
            <a:ext cx="3979862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2F9CA-8026-41D3-8124-A92DB9D8AB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52525" y="6286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964DC-B476-40F1-8A8F-615B2D37C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90925" y="6286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26EFF-8F34-4AF6-AFBA-DB93F1494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9925" y="6286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FEECD33-149D-4592-9F24-CDB67E0EFD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4373666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8F1DE-07AF-46D0-9029-5260B0EB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40A8E-C207-451D-AF11-5575C13A4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2846B-258F-402B-A1E2-6CE23D29F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44DD9-1E84-4CF9-A2C3-BED28E457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A68A9-A700-4784-BEE9-D7712A4DF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5676BE-B9C4-4810-B2EC-7B2BBB89B0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056668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A0CAC-3A48-4D8B-8F5F-BFF84D3E8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0B87A-C223-4259-8C41-455BE2F7D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56FB5-D5E8-4699-9B24-28F37E46C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B7CB7-2727-4D30-A027-4E4790AE8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D7A9D-36AB-4A3F-884C-56B7F3C1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18E40F-5293-425E-AD6E-6BF9AC1713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1146056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763D9-5646-4C42-9E17-7E94ADA92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05595-B297-4F42-81A7-FE9B9532F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2813" y="1905000"/>
            <a:ext cx="3978275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9E300-2036-4F82-BBEA-03B703495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43488" y="1905000"/>
            <a:ext cx="3979862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57210-0428-40F5-91FF-69FA479F2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72D3D-6839-4CD2-B30D-66880891C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32307-862B-494D-A39C-4B953DA59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DCD0C0-7B96-4142-AC67-ABF6CC580A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5997347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BD4E6-1004-4B8D-8111-52808A266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AC416-2336-446A-B36F-63C355435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DAF612-A309-47E8-8ABB-FC933A89E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446B2C-0FE2-481E-94CD-9E0D8CB32D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615B0-F917-4514-9F88-6E2C4E65D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D4A3F0-8643-41E3-86A0-740E8E9F8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37BC2-B8D2-48E7-A174-07C26360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7C1D0E-427B-4E14-8DC0-BC0E57955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B4B27D-9527-498C-857C-469D142424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2670083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EDCD-3594-4E78-98F2-C924EB80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61F0BE-0858-41F0-AE01-D28A769E6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ECD2B9-F6AA-4536-9420-A1ABA38F9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9AAFC8-8DDC-477D-9427-4309433D0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2D084E-C5C5-4765-B64B-73E2D8C0CE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9198596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D4EF47-D686-4214-91EC-5C01B1E28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E80E80-857A-4E93-9A92-D230F1933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3A6F11-1CE0-4A7C-A06A-526B5736F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7A2D56-FD01-450E-B195-CDEA9F4741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1418875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FA6F8-3168-48F4-B1CD-CE7B5FF81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620BE-CF68-414F-8CC7-603D804BD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4DB42-0D1C-4E19-8A16-BAA0F9601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EEEDA-FB4B-4A36-B2F6-CB7AF2352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44258-F5A8-44A1-97BF-4A6FE0CDA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BC90F-2463-4105-A3D3-6AE2DF5F3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EC8A17-903E-4ABC-B64C-10DE54D8A0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1300327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66B25-906F-4E4D-8F7E-E2A0EA38D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26C23E-103C-4B21-8482-277CBD3D23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614BF-7168-44AB-8F98-1F228539C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31AD2-2033-4943-927F-F38AE9B53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22B5F-F6AD-45C3-8950-1ECDCE2DE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D1E33-33E9-4900-B491-CBC34929D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37335E-A2AD-4EB7-848F-2571B8BB92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5330662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2">
            <a:extLst>
              <a:ext uri="{FF2B5EF4-FFF2-40B4-BE49-F238E27FC236}">
                <a16:creationId xmlns:a16="http://schemas.microsoft.com/office/drawing/2014/main" id="{6B58BEFA-FF50-4861-A71E-2E082769AF2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7175" cy="6867525"/>
            <a:chOff x="0" y="0"/>
            <a:chExt cx="5762" cy="4326"/>
          </a:xfrm>
        </p:grpSpPr>
        <p:sp>
          <p:nvSpPr>
            <p:cNvPr id="36867" name="Rectangle 3">
              <a:extLst>
                <a:ext uri="{FF2B5EF4-FFF2-40B4-BE49-F238E27FC236}">
                  <a16:creationId xmlns:a16="http://schemas.microsoft.com/office/drawing/2014/main" id="{4939E010-630B-4300-BE81-B1320718C362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0" y="0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68" name="Rectangle 4">
              <a:extLst>
                <a:ext uri="{FF2B5EF4-FFF2-40B4-BE49-F238E27FC236}">
                  <a16:creationId xmlns:a16="http://schemas.microsoft.com/office/drawing/2014/main" id="{6B763807-371A-4995-9ADA-4CBD9AC4FC2E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69" name="Rectangle 5">
              <a:extLst>
                <a:ext uri="{FF2B5EF4-FFF2-40B4-BE49-F238E27FC236}">
                  <a16:creationId xmlns:a16="http://schemas.microsoft.com/office/drawing/2014/main" id="{003DDD5D-747E-48F3-8640-476204DD9DA4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1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0" name="Rectangle 6">
              <a:extLst>
                <a:ext uri="{FF2B5EF4-FFF2-40B4-BE49-F238E27FC236}">
                  <a16:creationId xmlns:a16="http://schemas.microsoft.com/office/drawing/2014/main" id="{1561A4CE-013E-41AB-B461-387BC895229C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2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1" name="Rectangle 7">
              <a:extLst>
                <a:ext uri="{FF2B5EF4-FFF2-40B4-BE49-F238E27FC236}">
                  <a16:creationId xmlns:a16="http://schemas.microsoft.com/office/drawing/2014/main" id="{305EF429-20B7-4F6E-9D18-E5D5FBDACCC9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3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2" name="Rectangle 8">
              <a:extLst>
                <a:ext uri="{FF2B5EF4-FFF2-40B4-BE49-F238E27FC236}">
                  <a16:creationId xmlns:a16="http://schemas.microsoft.com/office/drawing/2014/main" id="{D9A8D735-FC39-489A-A1D9-24F78B4B390E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4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3" name="Rectangle 9">
              <a:extLst>
                <a:ext uri="{FF2B5EF4-FFF2-40B4-BE49-F238E27FC236}">
                  <a16:creationId xmlns:a16="http://schemas.microsoft.com/office/drawing/2014/main" id="{097924F2-BA59-4534-BB9C-63322E4E430B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5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4" name="Rectangle 10">
              <a:extLst>
                <a:ext uri="{FF2B5EF4-FFF2-40B4-BE49-F238E27FC236}">
                  <a16:creationId xmlns:a16="http://schemas.microsoft.com/office/drawing/2014/main" id="{380F6099-D946-40A8-8E1D-6090AE18A062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6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5" name="Rectangle 11">
              <a:extLst>
                <a:ext uri="{FF2B5EF4-FFF2-40B4-BE49-F238E27FC236}">
                  <a16:creationId xmlns:a16="http://schemas.microsoft.com/office/drawing/2014/main" id="{A8BE7639-764B-4F6E-B166-27A5145ED60C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7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6" name="Rectangle 12">
              <a:extLst>
                <a:ext uri="{FF2B5EF4-FFF2-40B4-BE49-F238E27FC236}">
                  <a16:creationId xmlns:a16="http://schemas.microsoft.com/office/drawing/2014/main" id="{8895C77E-14B7-4DF3-92AD-7B04FC68D953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8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7" name="Rectangle 13">
              <a:extLst>
                <a:ext uri="{FF2B5EF4-FFF2-40B4-BE49-F238E27FC236}">
                  <a16:creationId xmlns:a16="http://schemas.microsoft.com/office/drawing/2014/main" id="{BCA76779-F3EA-4A1B-B06D-A49BF8BB6A72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96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8" name="Rectangle 14">
              <a:extLst>
                <a:ext uri="{FF2B5EF4-FFF2-40B4-BE49-F238E27FC236}">
                  <a16:creationId xmlns:a16="http://schemas.microsoft.com/office/drawing/2014/main" id="{5BD85CD2-6D19-4B7C-837B-51A46910642D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105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9" name="Rectangle 15">
              <a:extLst>
                <a:ext uri="{FF2B5EF4-FFF2-40B4-BE49-F238E27FC236}">
                  <a16:creationId xmlns:a16="http://schemas.microsoft.com/office/drawing/2014/main" id="{93DABED2-BEE3-4177-BF71-1C6DAF87F84A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115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0" name="Rectangle 16">
              <a:extLst>
                <a:ext uri="{FF2B5EF4-FFF2-40B4-BE49-F238E27FC236}">
                  <a16:creationId xmlns:a16="http://schemas.microsoft.com/office/drawing/2014/main" id="{F27C2F76-E116-45A2-AC63-352DCBFA4C78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124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1" name="Rectangle 17">
              <a:extLst>
                <a:ext uri="{FF2B5EF4-FFF2-40B4-BE49-F238E27FC236}">
                  <a16:creationId xmlns:a16="http://schemas.microsoft.com/office/drawing/2014/main" id="{0E1482B5-433B-43B3-A086-6E89F2A8F220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134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2" name="Rectangle 18">
              <a:extLst>
                <a:ext uri="{FF2B5EF4-FFF2-40B4-BE49-F238E27FC236}">
                  <a16:creationId xmlns:a16="http://schemas.microsoft.com/office/drawing/2014/main" id="{5E239220-3BEC-416E-8829-9EEBCEB89AEC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144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3" name="Rectangle 19">
              <a:extLst>
                <a:ext uri="{FF2B5EF4-FFF2-40B4-BE49-F238E27FC236}">
                  <a16:creationId xmlns:a16="http://schemas.microsoft.com/office/drawing/2014/main" id="{FB1BF2EF-A948-4119-AD78-B5450552FE7B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153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4" name="Rectangle 20">
              <a:extLst>
                <a:ext uri="{FF2B5EF4-FFF2-40B4-BE49-F238E27FC236}">
                  <a16:creationId xmlns:a16="http://schemas.microsoft.com/office/drawing/2014/main" id="{EAC91007-7245-4856-842E-11EB31CF8185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163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5" name="Rectangle 21">
              <a:extLst>
                <a:ext uri="{FF2B5EF4-FFF2-40B4-BE49-F238E27FC236}">
                  <a16:creationId xmlns:a16="http://schemas.microsoft.com/office/drawing/2014/main" id="{9B5301F6-4857-4EBC-AD8A-9614AA080C88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172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6" name="Rectangle 22">
              <a:extLst>
                <a:ext uri="{FF2B5EF4-FFF2-40B4-BE49-F238E27FC236}">
                  <a16:creationId xmlns:a16="http://schemas.microsoft.com/office/drawing/2014/main" id="{420A1F29-152D-4BAB-9292-0EA8D11AAE57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182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7" name="Rectangle 23">
              <a:extLst>
                <a:ext uri="{FF2B5EF4-FFF2-40B4-BE49-F238E27FC236}">
                  <a16:creationId xmlns:a16="http://schemas.microsoft.com/office/drawing/2014/main" id="{8FB44D80-7FC9-4F94-BCB9-83B79EC2D735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192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8" name="Rectangle 24">
              <a:extLst>
                <a:ext uri="{FF2B5EF4-FFF2-40B4-BE49-F238E27FC236}">
                  <a16:creationId xmlns:a16="http://schemas.microsoft.com/office/drawing/2014/main" id="{3C81C6E5-BB6E-4AE0-9BFF-AC1F67CEF36E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201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9" name="Rectangle 25">
              <a:extLst>
                <a:ext uri="{FF2B5EF4-FFF2-40B4-BE49-F238E27FC236}">
                  <a16:creationId xmlns:a16="http://schemas.microsoft.com/office/drawing/2014/main" id="{4F15474C-D87B-4887-AB9D-A8F456AA4509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211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0" name="Rectangle 26">
              <a:extLst>
                <a:ext uri="{FF2B5EF4-FFF2-40B4-BE49-F238E27FC236}">
                  <a16:creationId xmlns:a16="http://schemas.microsoft.com/office/drawing/2014/main" id="{EE430187-2F20-4091-9078-8FEA249AF2B0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220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1" name="Rectangle 27">
              <a:extLst>
                <a:ext uri="{FF2B5EF4-FFF2-40B4-BE49-F238E27FC236}">
                  <a16:creationId xmlns:a16="http://schemas.microsoft.com/office/drawing/2014/main" id="{CACCD036-D814-48DD-8E38-08572A9CD2D7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230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2" name="Rectangle 28">
              <a:extLst>
                <a:ext uri="{FF2B5EF4-FFF2-40B4-BE49-F238E27FC236}">
                  <a16:creationId xmlns:a16="http://schemas.microsoft.com/office/drawing/2014/main" id="{07D2CDE2-824C-4DD3-B9B4-73A4F20AF2E8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240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3" name="Rectangle 29">
              <a:extLst>
                <a:ext uri="{FF2B5EF4-FFF2-40B4-BE49-F238E27FC236}">
                  <a16:creationId xmlns:a16="http://schemas.microsoft.com/office/drawing/2014/main" id="{F6C665AF-FE81-4DC2-8107-AC8167BB149B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24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4" name="Rectangle 30">
              <a:extLst>
                <a:ext uri="{FF2B5EF4-FFF2-40B4-BE49-F238E27FC236}">
                  <a16:creationId xmlns:a16="http://schemas.microsoft.com/office/drawing/2014/main" id="{4D01EDC5-D45C-49AD-97B0-6373205FA5E6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25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5" name="Rectangle 31">
              <a:extLst>
                <a:ext uri="{FF2B5EF4-FFF2-40B4-BE49-F238E27FC236}">
                  <a16:creationId xmlns:a16="http://schemas.microsoft.com/office/drawing/2014/main" id="{7C911431-EA82-4BBC-8FEC-6CB621FFD654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26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6" name="Rectangle 32">
              <a:extLst>
                <a:ext uri="{FF2B5EF4-FFF2-40B4-BE49-F238E27FC236}">
                  <a16:creationId xmlns:a16="http://schemas.microsoft.com/office/drawing/2014/main" id="{225D3636-BCBF-4FE0-89EF-1C3DC75B30E9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27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7" name="Rectangle 33">
              <a:extLst>
                <a:ext uri="{FF2B5EF4-FFF2-40B4-BE49-F238E27FC236}">
                  <a16:creationId xmlns:a16="http://schemas.microsoft.com/office/drawing/2014/main" id="{D2A8671B-99A8-4C81-B7A3-C524EF491B9C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28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8" name="Rectangle 34">
              <a:extLst>
                <a:ext uri="{FF2B5EF4-FFF2-40B4-BE49-F238E27FC236}">
                  <a16:creationId xmlns:a16="http://schemas.microsoft.com/office/drawing/2014/main" id="{04AD7115-9E65-4E86-912D-3C9C4C46C977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29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9" name="Rectangle 35">
              <a:extLst>
                <a:ext uri="{FF2B5EF4-FFF2-40B4-BE49-F238E27FC236}">
                  <a16:creationId xmlns:a16="http://schemas.microsoft.com/office/drawing/2014/main" id="{BBFD8DA2-1F48-462A-BADA-504BCCA837E6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30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0" name="Rectangle 36">
              <a:extLst>
                <a:ext uri="{FF2B5EF4-FFF2-40B4-BE49-F238E27FC236}">
                  <a16:creationId xmlns:a16="http://schemas.microsoft.com/office/drawing/2014/main" id="{ED1CB7DE-99C1-409E-8297-554C356EFE90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31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1" name="Rectangle 37">
              <a:extLst>
                <a:ext uri="{FF2B5EF4-FFF2-40B4-BE49-F238E27FC236}">
                  <a16:creationId xmlns:a16="http://schemas.microsoft.com/office/drawing/2014/main" id="{1A41D6E4-1F2D-4BDE-BAF0-718FD9C4E816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32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2" name="Rectangle 38">
              <a:extLst>
                <a:ext uri="{FF2B5EF4-FFF2-40B4-BE49-F238E27FC236}">
                  <a16:creationId xmlns:a16="http://schemas.microsoft.com/office/drawing/2014/main" id="{0348A063-A581-4767-B995-9840020493F7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336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3" name="Rectangle 39">
              <a:extLst>
                <a:ext uri="{FF2B5EF4-FFF2-40B4-BE49-F238E27FC236}">
                  <a16:creationId xmlns:a16="http://schemas.microsoft.com/office/drawing/2014/main" id="{CC164D38-44C1-4568-A49A-1B8EB4D5FFC2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345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4" name="Rectangle 40">
              <a:extLst>
                <a:ext uri="{FF2B5EF4-FFF2-40B4-BE49-F238E27FC236}">
                  <a16:creationId xmlns:a16="http://schemas.microsoft.com/office/drawing/2014/main" id="{C724799C-327D-49A3-BCC8-33BD74067C86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355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5" name="Rectangle 41">
              <a:extLst>
                <a:ext uri="{FF2B5EF4-FFF2-40B4-BE49-F238E27FC236}">
                  <a16:creationId xmlns:a16="http://schemas.microsoft.com/office/drawing/2014/main" id="{92D5A02A-79F4-421C-BA63-5320F74AEB2B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364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6" name="Rectangle 42">
              <a:extLst>
                <a:ext uri="{FF2B5EF4-FFF2-40B4-BE49-F238E27FC236}">
                  <a16:creationId xmlns:a16="http://schemas.microsoft.com/office/drawing/2014/main" id="{3C0E1177-A106-4FE4-8038-7C4E5F182C1C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374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7" name="Rectangle 43">
              <a:extLst>
                <a:ext uri="{FF2B5EF4-FFF2-40B4-BE49-F238E27FC236}">
                  <a16:creationId xmlns:a16="http://schemas.microsoft.com/office/drawing/2014/main" id="{572E788B-FBC8-46B3-8894-72E0433EA70C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384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8" name="Rectangle 44">
              <a:extLst>
                <a:ext uri="{FF2B5EF4-FFF2-40B4-BE49-F238E27FC236}">
                  <a16:creationId xmlns:a16="http://schemas.microsoft.com/office/drawing/2014/main" id="{2D4C1FED-1CC3-4DF8-942A-79B565825501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393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9" name="Rectangle 45">
              <a:extLst>
                <a:ext uri="{FF2B5EF4-FFF2-40B4-BE49-F238E27FC236}">
                  <a16:creationId xmlns:a16="http://schemas.microsoft.com/office/drawing/2014/main" id="{426A8678-C9F0-47A5-AB9B-BF8DB7FC8CAF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403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0" name="Rectangle 46">
              <a:extLst>
                <a:ext uri="{FF2B5EF4-FFF2-40B4-BE49-F238E27FC236}">
                  <a16:creationId xmlns:a16="http://schemas.microsoft.com/office/drawing/2014/main" id="{B0AA55ED-5D9E-4AB5-B522-44AA5ABE9183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412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1" name="Rectangle 47">
              <a:extLst>
                <a:ext uri="{FF2B5EF4-FFF2-40B4-BE49-F238E27FC236}">
                  <a16:creationId xmlns:a16="http://schemas.microsoft.com/office/drawing/2014/main" id="{9129D030-AF8D-4CFF-B2AA-694A376218A5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422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2" name="Rectangle 48">
              <a:extLst>
                <a:ext uri="{FF2B5EF4-FFF2-40B4-BE49-F238E27FC236}">
                  <a16:creationId xmlns:a16="http://schemas.microsoft.com/office/drawing/2014/main" id="{EA1E2107-9F07-4D94-BFC3-3F1573EAE16B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432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3" name="Rectangle 49">
              <a:extLst>
                <a:ext uri="{FF2B5EF4-FFF2-40B4-BE49-F238E27FC236}">
                  <a16:creationId xmlns:a16="http://schemas.microsoft.com/office/drawing/2014/main" id="{76297FCD-5BEC-4E50-A25C-9D438751AE19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441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4" name="Rectangle 50">
              <a:extLst>
                <a:ext uri="{FF2B5EF4-FFF2-40B4-BE49-F238E27FC236}">
                  <a16:creationId xmlns:a16="http://schemas.microsoft.com/office/drawing/2014/main" id="{48264265-5CF3-4011-A0E8-FF073C9C7F65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451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5" name="Rectangle 51">
              <a:extLst>
                <a:ext uri="{FF2B5EF4-FFF2-40B4-BE49-F238E27FC236}">
                  <a16:creationId xmlns:a16="http://schemas.microsoft.com/office/drawing/2014/main" id="{A3C7DF92-9DD7-47FA-942E-CDFD10C8AEE5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460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6" name="Rectangle 52">
              <a:extLst>
                <a:ext uri="{FF2B5EF4-FFF2-40B4-BE49-F238E27FC236}">
                  <a16:creationId xmlns:a16="http://schemas.microsoft.com/office/drawing/2014/main" id="{6F7E7C41-142A-4087-A59D-0B5E6265EC41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470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7" name="Rectangle 53">
              <a:extLst>
                <a:ext uri="{FF2B5EF4-FFF2-40B4-BE49-F238E27FC236}">
                  <a16:creationId xmlns:a16="http://schemas.microsoft.com/office/drawing/2014/main" id="{2C86217E-4B4C-445F-A79C-1643293699F6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480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8" name="Rectangle 54">
              <a:extLst>
                <a:ext uri="{FF2B5EF4-FFF2-40B4-BE49-F238E27FC236}">
                  <a16:creationId xmlns:a16="http://schemas.microsoft.com/office/drawing/2014/main" id="{99BFBD94-429C-44FE-8BDC-D0E40844E1FD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48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9" name="Rectangle 55">
              <a:extLst>
                <a:ext uri="{FF2B5EF4-FFF2-40B4-BE49-F238E27FC236}">
                  <a16:creationId xmlns:a16="http://schemas.microsoft.com/office/drawing/2014/main" id="{040CCFD0-147C-4371-8C6F-02C1B314660B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49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0" name="Rectangle 56">
              <a:extLst>
                <a:ext uri="{FF2B5EF4-FFF2-40B4-BE49-F238E27FC236}">
                  <a16:creationId xmlns:a16="http://schemas.microsoft.com/office/drawing/2014/main" id="{75D6D355-E413-4C2A-9687-9676E6DE2D0E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50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1" name="Rectangle 57">
              <a:extLst>
                <a:ext uri="{FF2B5EF4-FFF2-40B4-BE49-F238E27FC236}">
                  <a16:creationId xmlns:a16="http://schemas.microsoft.com/office/drawing/2014/main" id="{EC5C09AA-C527-4B18-A740-7E0D39E3DE55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51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2" name="Rectangle 58">
              <a:extLst>
                <a:ext uri="{FF2B5EF4-FFF2-40B4-BE49-F238E27FC236}">
                  <a16:creationId xmlns:a16="http://schemas.microsoft.com/office/drawing/2014/main" id="{5D1ADADB-70BE-443B-9E9F-2A4CAE6C958B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52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3" name="Rectangle 59">
              <a:extLst>
                <a:ext uri="{FF2B5EF4-FFF2-40B4-BE49-F238E27FC236}">
                  <a16:creationId xmlns:a16="http://schemas.microsoft.com/office/drawing/2014/main" id="{C7FCB9D7-2AFF-49BC-91EE-794CAA89B305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53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4" name="Rectangle 60">
              <a:extLst>
                <a:ext uri="{FF2B5EF4-FFF2-40B4-BE49-F238E27FC236}">
                  <a16:creationId xmlns:a16="http://schemas.microsoft.com/office/drawing/2014/main" id="{6612917C-125C-4A3C-99E9-997509913922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54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5" name="Rectangle 61">
              <a:extLst>
                <a:ext uri="{FF2B5EF4-FFF2-40B4-BE49-F238E27FC236}">
                  <a16:creationId xmlns:a16="http://schemas.microsoft.com/office/drawing/2014/main" id="{9DF85F1A-1168-4E78-86D9-079F44618F60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55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6" name="Rectangle 62">
              <a:extLst>
                <a:ext uri="{FF2B5EF4-FFF2-40B4-BE49-F238E27FC236}">
                  <a16:creationId xmlns:a16="http://schemas.microsoft.com/office/drawing/2014/main" id="{A6975C3A-B6F9-4C7D-9865-E0E55C148DFE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56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7" name="Rectangle 63">
              <a:extLst>
                <a:ext uri="{FF2B5EF4-FFF2-40B4-BE49-F238E27FC236}">
                  <a16:creationId xmlns:a16="http://schemas.microsoft.com/office/drawing/2014/main" id="{2EE97D26-6239-41C9-9905-D32B86F9282E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431" y="0"/>
              <a:ext cx="5331" cy="432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8" name="Rectangle 64">
              <a:extLst>
                <a:ext uri="{FF2B5EF4-FFF2-40B4-BE49-F238E27FC236}">
                  <a16:creationId xmlns:a16="http://schemas.microsoft.com/office/drawing/2014/main" id="{3A5D2C17-4AA6-45D3-9CE5-031325B9E1F0}"/>
                </a:ext>
              </a:extLst>
            </p:cNvPr>
            <p:cNvSpPr>
              <a:spLocks noChangeArrowheads="1"/>
            </p:cNvSpPr>
            <p:nvPr userDrawn="1"/>
          </p:nvSpPr>
          <p:spPr bwMode="blackGray">
            <a:xfrm>
              <a:off x="0" y="1081"/>
              <a:ext cx="4378" cy="47"/>
            </a:xfrm>
            <a:prstGeom prst="rect">
              <a:avLst/>
            </a:prstGeom>
            <a:solidFill>
              <a:schemeClr val="hlink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929" name="Rectangle 65">
            <a:extLst>
              <a:ext uri="{FF2B5EF4-FFF2-40B4-BE49-F238E27FC236}">
                <a16:creationId xmlns:a16="http://schemas.microsoft.com/office/drawing/2014/main" id="{5EDC4F81-BE57-41B5-AEB9-0314A6AD52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71538" y="192088"/>
            <a:ext cx="816292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6930" name="Rectangle 66">
            <a:extLst>
              <a:ext uri="{FF2B5EF4-FFF2-40B4-BE49-F238E27FC236}">
                <a16:creationId xmlns:a16="http://schemas.microsoft.com/office/drawing/2014/main" id="{C583D55F-0A18-4AF6-AB61-4EA6F06B05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1905000"/>
            <a:ext cx="8110537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6931" name="Rectangle 67">
            <a:extLst>
              <a:ext uri="{FF2B5EF4-FFF2-40B4-BE49-F238E27FC236}">
                <a16:creationId xmlns:a16="http://schemas.microsoft.com/office/drawing/2014/main" id="{37620AD6-C3EA-43A2-AAEB-307275ACB46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52525" y="62865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36932" name="Rectangle 68">
            <a:extLst>
              <a:ext uri="{FF2B5EF4-FFF2-40B4-BE49-F238E27FC236}">
                <a16:creationId xmlns:a16="http://schemas.microsoft.com/office/drawing/2014/main" id="{35FA08E2-6B78-4CEB-BB36-66F86EC6246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90925" y="62865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36933" name="Rectangle 69">
            <a:extLst>
              <a:ext uri="{FF2B5EF4-FFF2-40B4-BE49-F238E27FC236}">
                <a16:creationId xmlns:a16="http://schemas.microsoft.com/office/drawing/2014/main" id="{0F37976B-E436-475F-9D93-017A41C3611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2865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7E7D2B45-51BF-4B64-B15A-DF50F00A7A6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>
    <p:random/>
  </p:transition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anose="020B0604030504040204" pitchFamily="34" charset="0"/>
          <a:cs typeface="Times New Roman" panose="02020603050405020304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anose="020B0604030504040204" pitchFamily="34" charset="0"/>
          <a:cs typeface="Times New Roman" panose="02020603050405020304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anose="020B0604030504040204" pitchFamily="34" charset="0"/>
          <a:cs typeface="Times New Roman" panose="02020603050405020304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anose="020B0604030504040204" pitchFamily="34" charset="0"/>
          <a:cs typeface="Times New Roman" panose="020206030504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anose="020B0604030504040204" pitchFamily="34" charset="0"/>
          <a:cs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anose="020B0604030504040204" pitchFamily="34" charset="0"/>
          <a:cs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anose="020B0604030504040204" pitchFamily="34" charset="0"/>
          <a:cs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anose="020B0604030504040204" pitchFamily="34" charset="0"/>
          <a:cs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oleObject" Target="../embeddings/oleObject8.bin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oleObject" Target="../embeddings/oleObject10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440048D0-91AC-4126-AEEC-CC43318F13F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96686" y="1600200"/>
            <a:ext cx="7761514" cy="1938992"/>
          </a:xfrm>
        </p:spPr>
        <p:txBody>
          <a:bodyPr/>
          <a:lstStyle/>
          <a:p>
            <a:pPr algn="ctr"/>
            <a:r>
              <a:rPr lang="en-US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ster" pitchFamily="2" charset="0"/>
              </a:rPr>
              <a:t>GRAPHICAL USER INTERFACE</a:t>
            </a:r>
            <a:br>
              <a:rPr lang="en-US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ster" pitchFamily="2" charset="0"/>
              </a:rPr>
            </a:br>
            <a:br>
              <a:rPr lang="en-US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ster" pitchFamily="2" charset="0"/>
              </a:rPr>
            </a:br>
            <a:r>
              <a:rPr lang="en-US" altLang="en-US" sz="4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ster" pitchFamily="2" charset="0"/>
              </a:rPr>
              <a:t>( ABSTRACT WINDOW TOOLKIT )</a:t>
            </a:r>
            <a:endParaRPr lang="en-US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392711AC-0B3C-44AF-A249-7AD050FEDB7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47800" y="6172200"/>
            <a:ext cx="6400800" cy="609600"/>
          </a:xfrm>
        </p:spPr>
        <p:txBody>
          <a:bodyPr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>
                <a:latin typeface="Monotype Corsiva" panose="03010101010201010101" pitchFamily="66" charset="0"/>
              </a:rPr>
              <a:t>Dosen</a:t>
            </a:r>
            <a:r>
              <a:rPr lang="en-US" altLang="en-US" sz="2400" dirty="0">
                <a:latin typeface="Monotype Corsiva" panose="03010101010201010101" pitchFamily="66" charset="0"/>
              </a:rPr>
              <a:t> : </a:t>
            </a:r>
            <a:r>
              <a:rPr lang="en-US" altLang="en-US" sz="2400" dirty="0" err="1">
                <a:latin typeface="Monotype Corsiva" panose="03010101010201010101" pitchFamily="66" charset="0"/>
              </a:rPr>
              <a:t>Sulistyowati</a:t>
            </a:r>
            <a:r>
              <a:rPr lang="en-US" altLang="en-US" sz="2400" dirty="0">
                <a:latin typeface="Monotype Corsiva" panose="03010101010201010101" pitchFamily="66" charset="0"/>
              </a:rPr>
              <a:t>, ST., </a:t>
            </a:r>
            <a:r>
              <a:rPr lang="en-US" altLang="en-US" sz="2400" dirty="0" err="1">
                <a:latin typeface="Monotype Corsiva" panose="03010101010201010101" pitchFamily="66" charset="0"/>
              </a:rPr>
              <a:t>M.Kom</a:t>
            </a:r>
            <a:r>
              <a:rPr lang="en-US" altLang="en-US" sz="2400" dirty="0">
                <a:latin typeface="Monotype Corsiva" panose="03010101010201010101" pitchFamily="66" charset="0"/>
              </a:rPr>
              <a:t>.</a:t>
            </a:r>
            <a:endParaRPr lang="en-US" altLang="en-US" sz="2400" dirty="0">
              <a:latin typeface="Jester" pitchFamily="2" charset="0"/>
            </a:endParaRP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57715F9-8943-491D-8491-67D334C4FE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457200"/>
            <a:ext cx="8162925" cy="762000"/>
          </a:xfrm>
        </p:spPr>
        <p:txBody>
          <a:bodyPr/>
          <a:lstStyle/>
          <a:p>
            <a:r>
              <a:rPr lang="en-US" altLang="en-US" b="1"/>
              <a:t>Swing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0C7F2D6-55CC-4CE9-B84B-F3D04735B6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“</a:t>
            </a:r>
            <a:r>
              <a:rPr lang="en-US" altLang="en-US"/>
              <a:t>Swing</a:t>
            </a:r>
            <a:r>
              <a:rPr lang="en-US" altLang="en-US">
                <a:latin typeface="Times New Roman" panose="02020603050405020304" pitchFamily="18" charset="0"/>
              </a:rPr>
              <a:t>”</a:t>
            </a:r>
            <a:r>
              <a:rPr lang="en-US" altLang="en-US"/>
              <a:t> adalah nama kode dari proyek yang mendevelop komponen baru. Bukan merupakan nama resmi.</a:t>
            </a:r>
          </a:p>
          <a:p>
            <a:r>
              <a:rPr lang="en-US" altLang="en-US"/>
              <a:t>Namun nama ini lebih sering digunakan untuk menyebut komponen-komponen baru yang berhubungan dengan API.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87877C65-12D0-4D3C-AE8B-2C12EA4DF6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457200"/>
            <a:ext cx="8162925" cy="762000"/>
          </a:xfrm>
        </p:spPr>
        <p:txBody>
          <a:bodyPr/>
          <a:lstStyle/>
          <a:p>
            <a:r>
              <a:rPr lang="en-US" altLang="en-US" b="1"/>
              <a:t>Why Swing?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D25B4D9E-0A6E-4121-9B90-28D1E7C985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AWT </a:t>
            </a:r>
            <a:r>
              <a:rPr lang="en-US" altLang="en-US" sz="2800">
                <a:latin typeface="Times New Roman" panose="02020603050405020304" pitchFamily="18" charset="0"/>
              </a:rPr>
              <a:t>“</a:t>
            </a:r>
            <a:r>
              <a:rPr lang="en-US" altLang="en-US" sz="2800"/>
              <a:t>hanya</a:t>
            </a:r>
            <a:r>
              <a:rPr lang="en-US" altLang="en-US" sz="2800">
                <a:latin typeface="Times New Roman" panose="02020603050405020304" pitchFamily="18" charset="0"/>
              </a:rPr>
              <a:t>”</a:t>
            </a:r>
            <a:r>
              <a:rPr lang="en-US" altLang="en-US" sz="2800"/>
              <a:t> menawarkan pemrograman grafis yg terbatas yang disupport dalam Java 1.0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Swing menawarkan : 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kegunaan-kegunaan yg lebih berkembang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komponen-komponen baru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fitur yang lebih luas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event handling yang lebih baik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Look and feel yang bisa dipilih (Java, CDE/Motif, atau Windows look and feel)</a:t>
            </a:r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FDBD90E-60B7-4498-84F5-ABC9B515F1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457200"/>
            <a:ext cx="8162925" cy="762000"/>
          </a:xfrm>
        </p:spPr>
        <p:txBody>
          <a:bodyPr/>
          <a:lstStyle/>
          <a:p>
            <a:r>
              <a:rPr lang="en-US" altLang="en-US" b="1"/>
              <a:t>Swing Components</a:t>
            </a:r>
            <a:r>
              <a:rPr lang="en-US" altLang="en-US" b="1">
                <a:latin typeface="Times New Roman" panose="02020603050405020304" pitchFamily="18" charset="0"/>
              </a:rPr>
              <a:t>…</a:t>
            </a:r>
            <a:r>
              <a:rPr lang="en-US" altLang="en-US"/>
              <a:t> 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D00341D-501B-4D3E-9C4D-31099CCA29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8642350" cy="4191000"/>
          </a:xfrm>
        </p:spPr>
        <p:txBody>
          <a:bodyPr/>
          <a:lstStyle/>
          <a:p>
            <a:pPr>
              <a:lnSpc>
                <a:spcPct val="95000"/>
              </a:lnSpc>
              <a:tabLst>
                <a:tab pos="4286250" algn="l"/>
              </a:tabLst>
            </a:pPr>
            <a:r>
              <a:rPr lang="en-US" altLang="en-US" sz="2400"/>
              <a:t>Merupakan bagian dari Java</a:t>
            </a:r>
            <a:r>
              <a:rPr lang="en-US" altLang="en-US" sz="2400">
                <a:latin typeface="Times New Roman" panose="02020603050405020304" pitchFamily="18" charset="0"/>
              </a:rPr>
              <a:t>™</a:t>
            </a:r>
            <a:r>
              <a:rPr lang="en-US" altLang="en-US" sz="2400"/>
              <a:t> Foundation Classes (JFC), dan dapat digunakan dengan JDK</a:t>
            </a:r>
            <a:r>
              <a:rPr lang="en-US" altLang="en-US" sz="2400">
                <a:latin typeface="Times New Roman" panose="02020603050405020304" pitchFamily="18" charset="0"/>
              </a:rPr>
              <a:t>™</a:t>
            </a:r>
            <a:r>
              <a:rPr lang="en-US" altLang="en-US" sz="2400"/>
              <a:t> 1.1 atau the Java</a:t>
            </a:r>
            <a:r>
              <a:rPr lang="en-US" altLang="en-US" sz="2400">
                <a:latin typeface="Times New Roman" panose="02020603050405020304" pitchFamily="18" charset="0"/>
              </a:rPr>
              <a:t>™</a:t>
            </a:r>
            <a:r>
              <a:rPr lang="en-US" altLang="en-US" sz="2400"/>
              <a:t> 2 platform. </a:t>
            </a:r>
          </a:p>
          <a:p>
            <a:pPr>
              <a:lnSpc>
                <a:spcPct val="95000"/>
              </a:lnSpc>
              <a:tabLst>
                <a:tab pos="4286250" algn="l"/>
              </a:tabLst>
            </a:pPr>
            <a:r>
              <a:rPr lang="en-US" altLang="en-US" sz="2400"/>
              <a:t>Komponen User Interface Swing dikategorikan sbb :</a:t>
            </a:r>
          </a:p>
        </p:txBody>
      </p:sp>
      <p:graphicFrame>
        <p:nvGraphicFramePr>
          <p:cNvPr id="7173" name="Object 5">
            <a:extLst>
              <a:ext uri="{FF2B5EF4-FFF2-40B4-BE49-F238E27FC236}">
                <a16:creationId xmlns:a16="http://schemas.microsoft.com/office/drawing/2014/main" id="{9D8F1F47-C068-4235-9F23-89AF093F12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3505200"/>
          <a:ext cx="6705600" cy="313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5552381" imgH="2362530" progId="Paint.Picture">
                  <p:embed/>
                </p:oleObj>
              </mc:Choice>
              <mc:Fallback>
                <p:oleObj name="Bitmap Image" r:id="rId3" imgW="5552381" imgH="2362530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505200"/>
                        <a:ext cx="6705600" cy="313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EECCF2D-BFCB-44E6-BB70-DB9AE854D0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 altLang="en-US" b="1"/>
              <a:t>Swing Component</a:t>
            </a:r>
            <a:r>
              <a:rPr lang="en-US" altLang="en-US" b="1">
                <a:latin typeface="Times New Roman" panose="02020603050405020304" pitchFamily="18" charset="0"/>
              </a:rPr>
              <a:t>…</a:t>
            </a:r>
            <a:endParaRPr lang="en-US" alt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8A1C9CA-9E4B-4CA4-93B8-1A0133CB4DD1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2057400"/>
            <a:ext cx="4343400" cy="3886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Komponen adalah </a:t>
            </a:r>
            <a:r>
              <a:rPr lang="en-US" altLang="en-US" sz="2400">
                <a:latin typeface="Times New Roman" panose="02020603050405020304" pitchFamily="18" charset="0"/>
              </a:rPr>
              <a:t>“</a:t>
            </a:r>
            <a:r>
              <a:rPr lang="en-US" altLang="en-US" sz="2400"/>
              <a:t>widgets</a:t>
            </a:r>
            <a:r>
              <a:rPr lang="en-US" altLang="en-US" sz="2400">
                <a:latin typeface="Times New Roman" panose="02020603050405020304" pitchFamily="18" charset="0"/>
              </a:rPr>
              <a:t>”</a:t>
            </a:r>
            <a:r>
              <a:rPr lang="en-US" altLang="en-US" sz="2400"/>
              <a:t> dari Swing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Sebagian besar nama class dalam Swing diawali dengan </a:t>
            </a:r>
            <a:r>
              <a:rPr lang="en-US" altLang="en-US" sz="2400">
                <a:latin typeface="Times New Roman" panose="02020603050405020304" pitchFamily="18" charset="0"/>
              </a:rPr>
              <a:t>“</a:t>
            </a:r>
            <a:r>
              <a:rPr lang="en-US" altLang="en-US" sz="2400"/>
              <a:t>J</a:t>
            </a:r>
            <a:r>
              <a:rPr lang="en-US" altLang="en-US" sz="2400">
                <a:latin typeface="Times New Roman" panose="02020603050405020304" pitchFamily="18" charset="0"/>
              </a:rPr>
              <a:t>”</a:t>
            </a: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Seluruhnya merupakan subclass dari </a:t>
            </a:r>
            <a:r>
              <a:rPr lang="en-US" altLang="en-US" sz="2400" b="1"/>
              <a:t>JComponent</a:t>
            </a:r>
            <a:r>
              <a:rPr lang="en-US" altLang="en-US" sz="2400"/>
              <a:t>, yang menyediakan berbagai method turunan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Container seperti </a:t>
            </a:r>
            <a:r>
              <a:rPr lang="en-US" altLang="en-US" sz="2400" b="1"/>
              <a:t>JPanel </a:t>
            </a:r>
            <a:r>
              <a:rPr lang="en-US" altLang="en-US" sz="2400"/>
              <a:t>juga merupakan sebuah komponen</a:t>
            </a:r>
          </a:p>
        </p:txBody>
      </p:sp>
      <p:sp>
        <p:nvSpPr>
          <p:cNvPr id="9220" name="AutoShape 4">
            <a:extLst>
              <a:ext uri="{FF2B5EF4-FFF2-40B4-BE49-F238E27FC236}">
                <a16:creationId xmlns:a16="http://schemas.microsoft.com/office/drawing/2014/main" id="{1530A9F3-909D-4D5E-8D99-4B61DC0BA18D}"/>
              </a:ext>
            </a:extLst>
          </p:cNvPr>
          <p:cNvSpPr>
            <a:spLocks/>
          </p:cNvSpPr>
          <p:nvPr/>
        </p:nvSpPr>
        <p:spPr bwMode="auto">
          <a:xfrm>
            <a:off x="2730500" y="1930400"/>
            <a:ext cx="1219200" cy="649288"/>
          </a:xfrm>
          <a:prstGeom prst="accentCallout1">
            <a:avLst>
              <a:gd name="adj1" fmla="val 17602"/>
              <a:gd name="adj2" fmla="val -6250"/>
              <a:gd name="adj3" fmla="val 16139"/>
              <a:gd name="adj4" fmla="val -71222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/>
            <a:r>
              <a:rPr lang="en-US" altLang="en-US" sz="1200">
                <a:latin typeface="Times New Roman" panose="02020603050405020304" pitchFamily="18" charset="0"/>
              </a:rPr>
              <a:t>getSize()</a:t>
            </a:r>
          </a:p>
          <a:p>
            <a:pPr eaLnBrk="0" hangingPunct="0"/>
            <a:r>
              <a:rPr lang="en-US" altLang="en-US" sz="1200">
                <a:latin typeface="Times New Roman" panose="02020603050405020304" pitchFamily="18" charset="0"/>
              </a:rPr>
              <a:t>setBackground()</a:t>
            </a:r>
          </a:p>
          <a:p>
            <a:pPr eaLnBrk="0" hangingPunct="0"/>
            <a:r>
              <a:rPr lang="en-US" altLang="en-US" sz="1200">
                <a:latin typeface="Times New Roman" panose="02020603050405020304" pitchFamily="18" charset="0"/>
              </a:rPr>
              <a:t>setFont()</a:t>
            </a:r>
          </a:p>
        </p:txBody>
      </p:sp>
      <p:sp>
        <p:nvSpPr>
          <p:cNvPr id="9221" name="AutoShape 5">
            <a:extLst>
              <a:ext uri="{FF2B5EF4-FFF2-40B4-BE49-F238E27FC236}">
                <a16:creationId xmlns:a16="http://schemas.microsoft.com/office/drawing/2014/main" id="{8371CBC1-391C-488A-BF0C-8C4306E79661}"/>
              </a:ext>
            </a:extLst>
          </p:cNvPr>
          <p:cNvSpPr>
            <a:spLocks/>
          </p:cNvSpPr>
          <p:nvPr/>
        </p:nvSpPr>
        <p:spPr bwMode="auto">
          <a:xfrm>
            <a:off x="3048000" y="2895600"/>
            <a:ext cx="914400" cy="466725"/>
          </a:xfrm>
          <a:prstGeom prst="accentCallout1">
            <a:avLst>
              <a:gd name="adj1" fmla="val 24491"/>
              <a:gd name="adj2" fmla="val -8333"/>
              <a:gd name="adj3" fmla="val 24491"/>
              <a:gd name="adj4" fmla="val -83681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/>
            <a:r>
              <a:rPr lang="en-US" altLang="en-US" sz="1200">
                <a:latin typeface="Times New Roman" panose="02020603050405020304" pitchFamily="18" charset="0"/>
              </a:rPr>
              <a:t>setText()</a:t>
            </a:r>
          </a:p>
          <a:p>
            <a:pPr eaLnBrk="0" hangingPunct="0"/>
            <a:r>
              <a:rPr lang="en-US" altLang="en-US" sz="1200">
                <a:latin typeface="Times New Roman" panose="02020603050405020304" pitchFamily="18" charset="0"/>
              </a:rPr>
              <a:t>setIcon()</a:t>
            </a:r>
          </a:p>
        </p:txBody>
      </p:sp>
      <p:sp>
        <p:nvSpPr>
          <p:cNvPr id="9222" name="AutoShape 6">
            <a:extLst>
              <a:ext uri="{FF2B5EF4-FFF2-40B4-BE49-F238E27FC236}">
                <a16:creationId xmlns:a16="http://schemas.microsoft.com/office/drawing/2014/main" id="{031A7DC3-6EA6-4068-BA56-F9E4B288D2AD}"/>
              </a:ext>
            </a:extLst>
          </p:cNvPr>
          <p:cNvSpPr>
            <a:spLocks/>
          </p:cNvSpPr>
          <p:nvPr/>
        </p:nvSpPr>
        <p:spPr bwMode="auto">
          <a:xfrm>
            <a:off x="2514600" y="3959225"/>
            <a:ext cx="1530350" cy="466725"/>
          </a:xfrm>
          <a:prstGeom prst="accentCallout1">
            <a:avLst>
              <a:gd name="adj1" fmla="val 24491"/>
              <a:gd name="adj2" fmla="val -4981"/>
              <a:gd name="adj3" fmla="val 24829"/>
              <a:gd name="adj4" fmla="val -25519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/>
            <a:r>
              <a:rPr lang="en-US" altLang="en-US" sz="1200">
                <a:latin typeface="Times New Roman" panose="02020603050405020304" pitchFamily="18" charset="0"/>
              </a:rPr>
              <a:t>setCurrentDirectory()</a:t>
            </a:r>
          </a:p>
          <a:p>
            <a:pPr eaLnBrk="0" hangingPunct="0"/>
            <a:r>
              <a:rPr lang="en-US" altLang="en-US" sz="1200">
                <a:latin typeface="Times New Roman" panose="02020603050405020304" pitchFamily="18" charset="0"/>
              </a:rPr>
              <a:t>setFileFilter()</a:t>
            </a:r>
          </a:p>
        </p:txBody>
      </p:sp>
      <p:sp>
        <p:nvSpPr>
          <p:cNvPr id="9223" name="AutoShape 7">
            <a:extLst>
              <a:ext uri="{FF2B5EF4-FFF2-40B4-BE49-F238E27FC236}">
                <a16:creationId xmlns:a16="http://schemas.microsoft.com/office/drawing/2014/main" id="{D11BF28B-2933-4E0F-9CB9-8D5F923DF4A7}"/>
              </a:ext>
            </a:extLst>
          </p:cNvPr>
          <p:cNvSpPr>
            <a:spLocks/>
          </p:cNvSpPr>
          <p:nvPr/>
        </p:nvSpPr>
        <p:spPr bwMode="auto">
          <a:xfrm>
            <a:off x="2819400" y="5410200"/>
            <a:ext cx="1182688" cy="649288"/>
          </a:xfrm>
          <a:prstGeom prst="accentCallout1">
            <a:avLst>
              <a:gd name="adj1" fmla="val 17602"/>
              <a:gd name="adj2" fmla="val -6444"/>
              <a:gd name="adj3" fmla="val 56236"/>
              <a:gd name="adj4" fmla="val -63894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/>
            <a:r>
              <a:rPr lang="en-US" altLang="en-US" sz="1200">
                <a:latin typeface="Times New Roman" panose="02020603050405020304" pitchFamily="18" charset="0"/>
              </a:rPr>
              <a:t>setMaximum()</a:t>
            </a:r>
          </a:p>
          <a:p>
            <a:pPr eaLnBrk="0" hangingPunct="0"/>
            <a:r>
              <a:rPr lang="en-US" altLang="en-US" sz="1200">
                <a:latin typeface="Times New Roman" panose="02020603050405020304" pitchFamily="18" charset="0"/>
              </a:rPr>
              <a:t>setMinimum()</a:t>
            </a:r>
          </a:p>
          <a:p>
            <a:pPr eaLnBrk="0" hangingPunct="0"/>
            <a:r>
              <a:rPr lang="en-US" altLang="en-US" sz="1200">
                <a:latin typeface="Times New Roman" panose="02020603050405020304" pitchFamily="18" charset="0"/>
              </a:rPr>
              <a:t>setPaintTicks()</a:t>
            </a:r>
          </a:p>
        </p:txBody>
      </p:sp>
      <p:graphicFrame>
        <p:nvGraphicFramePr>
          <p:cNvPr id="9224" name="Object 8">
            <a:extLst>
              <a:ext uri="{FF2B5EF4-FFF2-40B4-BE49-F238E27FC236}">
                <a16:creationId xmlns:a16="http://schemas.microsoft.com/office/drawing/2014/main" id="{24EFCA3A-86FB-4D89-9F0B-629E6D7FF6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1905000"/>
          <a:ext cx="1641475" cy="402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S Organization Chart 2.0" r:id="rId3" imgW="1638000" imgH="4019400" progId="OrgPlusWOPX.4">
                  <p:embed followColorScheme="full"/>
                </p:oleObj>
              </mc:Choice>
              <mc:Fallback>
                <p:oleObj name="MS Organization Chart 2.0" r:id="rId3" imgW="1638000" imgH="4019400" progId="OrgPlusWOPX.4">
                  <p:embed followColorScheme="full"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05000"/>
                        <a:ext cx="1641475" cy="402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AutoShape 9">
            <a:extLst>
              <a:ext uri="{FF2B5EF4-FFF2-40B4-BE49-F238E27FC236}">
                <a16:creationId xmlns:a16="http://schemas.microsoft.com/office/drawing/2014/main" id="{B3F82D9D-29E8-4E2D-945F-197A12C327D9}"/>
              </a:ext>
            </a:extLst>
          </p:cNvPr>
          <p:cNvSpPr>
            <a:spLocks/>
          </p:cNvSpPr>
          <p:nvPr/>
        </p:nvSpPr>
        <p:spPr bwMode="auto">
          <a:xfrm>
            <a:off x="2730500" y="1930400"/>
            <a:ext cx="1498600" cy="649288"/>
          </a:xfrm>
          <a:prstGeom prst="accentCallout1">
            <a:avLst>
              <a:gd name="adj1" fmla="val 17611"/>
              <a:gd name="adj2" fmla="val -5083"/>
              <a:gd name="adj3" fmla="val 16144"/>
              <a:gd name="adj4" fmla="val -57926"/>
            </a:avLst>
          </a:prstGeom>
          <a:solidFill>
            <a:srgbClr val="99CC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>
            <a:spAutoFit/>
          </a:bodyPr>
          <a:lstStyle/>
          <a:p>
            <a:pPr eaLnBrk="0" hangingPunct="0"/>
            <a:r>
              <a:rPr lang="en-US" altLang="en-US" sz="1100" b="1">
                <a:solidFill>
                  <a:srgbClr val="000000"/>
                </a:solidFill>
                <a:latin typeface="Courier New" panose="02070309020205020404" pitchFamily="49" charset="0"/>
              </a:rPr>
              <a:t>getSize()</a:t>
            </a:r>
          </a:p>
          <a:p>
            <a:pPr eaLnBrk="0" hangingPunct="0"/>
            <a:r>
              <a:rPr lang="en-US" altLang="en-US" sz="1100" b="1">
                <a:solidFill>
                  <a:srgbClr val="000000"/>
                </a:solidFill>
                <a:latin typeface="Courier New" panose="02070309020205020404" pitchFamily="49" charset="0"/>
              </a:rPr>
              <a:t>setBackground()</a:t>
            </a:r>
          </a:p>
          <a:p>
            <a:pPr eaLnBrk="0" hangingPunct="0"/>
            <a:r>
              <a:rPr lang="en-US" altLang="en-US" sz="1100" b="1">
                <a:solidFill>
                  <a:srgbClr val="000000"/>
                </a:solidFill>
                <a:latin typeface="Courier New" panose="02070309020205020404" pitchFamily="49" charset="0"/>
              </a:rPr>
              <a:t>setFont()</a:t>
            </a:r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6" name="AutoShape 10">
            <a:extLst>
              <a:ext uri="{FF2B5EF4-FFF2-40B4-BE49-F238E27FC236}">
                <a16:creationId xmlns:a16="http://schemas.microsoft.com/office/drawing/2014/main" id="{82106CC6-148C-4A57-9332-5899076A00A0}"/>
              </a:ext>
            </a:extLst>
          </p:cNvPr>
          <p:cNvSpPr>
            <a:spLocks/>
          </p:cNvSpPr>
          <p:nvPr/>
        </p:nvSpPr>
        <p:spPr bwMode="auto">
          <a:xfrm>
            <a:off x="3048000" y="2895600"/>
            <a:ext cx="1066800" cy="466725"/>
          </a:xfrm>
          <a:prstGeom prst="accentCallout1">
            <a:avLst>
              <a:gd name="adj1" fmla="val 24491"/>
              <a:gd name="adj2" fmla="val -7144"/>
              <a:gd name="adj3" fmla="val 24491"/>
              <a:gd name="adj4" fmla="val -71727"/>
            </a:avLst>
          </a:prstGeom>
          <a:solidFill>
            <a:srgbClr val="99CC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>
            <a:spAutoFit/>
          </a:bodyPr>
          <a:lstStyle/>
          <a:p>
            <a:pPr eaLnBrk="0" hangingPunct="0"/>
            <a:r>
              <a:rPr lang="en-US" altLang="en-US" sz="1100" b="1">
                <a:solidFill>
                  <a:srgbClr val="000000"/>
                </a:solidFill>
                <a:latin typeface="Courier New" panose="02070309020205020404" pitchFamily="49" charset="0"/>
              </a:rPr>
              <a:t>setText()</a:t>
            </a:r>
          </a:p>
          <a:p>
            <a:pPr eaLnBrk="0" hangingPunct="0"/>
            <a:r>
              <a:rPr lang="en-US" altLang="en-US" sz="1100" b="1">
                <a:solidFill>
                  <a:srgbClr val="000000"/>
                </a:solidFill>
                <a:latin typeface="Courier New" panose="02070309020205020404" pitchFamily="49" charset="0"/>
              </a:rPr>
              <a:t>setIcon()</a:t>
            </a:r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7" name="AutoShape 11">
            <a:extLst>
              <a:ext uri="{FF2B5EF4-FFF2-40B4-BE49-F238E27FC236}">
                <a16:creationId xmlns:a16="http://schemas.microsoft.com/office/drawing/2014/main" id="{127CE454-40E4-446E-905D-65A0FA13D472}"/>
              </a:ext>
            </a:extLst>
          </p:cNvPr>
          <p:cNvSpPr>
            <a:spLocks/>
          </p:cNvSpPr>
          <p:nvPr/>
        </p:nvSpPr>
        <p:spPr bwMode="auto">
          <a:xfrm>
            <a:off x="2514600" y="3954463"/>
            <a:ext cx="1981200" cy="438150"/>
          </a:xfrm>
          <a:prstGeom prst="accentCallout1">
            <a:avLst>
              <a:gd name="adj1" fmla="val 18847"/>
              <a:gd name="adj2" fmla="val -3847"/>
              <a:gd name="adj3" fmla="val 25917"/>
              <a:gd name="adj4" fmla="val -19713"/>
            </a:avLst>
          </a:prstGeom>
          <a:solidFill>
            <a:srgbClr val="99CC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>
            <a:spAutoFit/>
          </a:bodyPr>
          <a:lstStyle/>
          <a:p>
            <a:pPr eaLnBrk="0" hangingPunct="0"/>
            <a:r>
              <a:rPr lang="en-US" altLang="en-US" sz="1100" b="1">
                <a:solidFill>
                  <a:srgbClr val="000000"/>
                </a:solidFill>
                <a:latin typeface="Courier New" panose="02070309020205020404" pitchFamily="49" charset="0"/>
              </a:rPr>
              <a:t>setCurrentDirectory()</a:t>
            </a:r>
          </a:p>
          <a:p>
            <a:pPr eaLnBrk="0" hangingPunct="0"/>
            <a:r>
              <a:rPr lang="en-US" altLang="en-US" sz="1100" b="1">
                <a:solidFill>
                  <a:srgbClr val="000000"/>
                </a:solidFill>
                <a:latin typeface="Courier New" panose="02070309020205020404" pitchFamily="49" charset="0"/>
              </a:rPr>
              <a:t>setFileFilter()</a:t>
            </a:r>
          </a:p>
        </p:txBody>
      </p:sp>
      <p:sp>
        <p:nvSpPr>
          <p:cNvPr id="9228" name="AutoShape 12">
            <a:extLst>
              <a:ext uri="{FF2B5EF4-FFF2-40B4-BE49-F238E27FC236}">
                <a16:creationId xmlns:a16="http://schemas.microsoft.com/office/drawing/2014/main" id="{247C72AF-4A2A-4795-BD77-4EDB558DABC1}"/>
              </a:ext>
            </a:extLst>
          </p:cNvPr>
          <p:cNvSpPr>
            <a:spLocks/>
          </p:cNvSpPr>
          <p:nvPr/>
        </p:nvSpPr>
        <p:spPr bwMode="auto">
          <a:xfrm>
            <a:off x="2819400" y="5410200"/>
            <a:ext cx="1524000" cy="649288"/>
          </a:xfrm>
          <a:prstGeom prst="accentCallout1">
            <a:avLst>
              <a:gd name="adj1" fmla="val 17597"/>
              <a:gd name="adj2" fmla="val -5000"/>
              <a:gd name="adj3" fmla="val 56208"/>
              <a:gd name="adj4" fmla="val -49583"/>
            </a:avLst>
          </a:prstGeom>
          <a:solidFill>
            <a:srgbClr val="99CC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>
            <a:spAutoFit/>
          </a:bodyPr>
          <a:lstStyle/>
          <a:p>
            <a:pPr eaLnBrk="0" hangingPunct="0"/>
            <a:r>
              <a:rPr lang="en-US" altLang="en-US" sz="1100" b="1">
                <a:solidFill>
                  <a:srgbClr val="000000"/>
                </a:solidFill>
                <a:latin typeface="Courier New" panose="02070309020205020404" pitchFamily="49" charset="0"/>
              </a:rPr>
              <a:t>setMaximum()</a:t>
            </a:r>
          </a:p>
          <a:p>
            <a:pPr eaLnBrk="0" hangingPunct="0"/>
            <a:r>
              <a:rPr lang="en-US" altLang="en-US" sz="1100" b="1">
                <a:solidFill>
                  <a:srgbClr val="000000"/>
                </a:solidFill>
                <a:latin typeface="Courier New" panose="02070309020205020404" pitchFamily="49" charset="0"/>
              </a:rPr>
              <a:t>setMinimum()</a:t>
            </a:r>
          </a:p>
          <a:p>
            <a:pPr eaLnBrk="0" hangingPunct="0"/>
            <a:r>
              <a:rPr lang="en-US" altLang="en-US" sz="1100" b="1">
                <a:solidFill>
                  <a:srgbClr val="000000"/>
                </a:solidFill>
                <a:latin typeface="Courier New" panose="02070309020205020404" pitchFamily="49" charset="0"/>
              </a:rPr>
              <a:t>setPaintTicks()</a:t>
            </a:r>
          </a:p>
        </p:txBody>
      </p:sp>
      <p:graphicFrame>
        <p:nvGraphicFramePr>
          <p:cNvPr id="9229" name="Object 13">
            <a:extLst>
              <a:ext uri="{FF2B5EF4-FFF2-40B4-BE49-F238E27FC236}">
                <a16:creationId xmlns:a16="http://schemas.microsoft.com/office/drawing/2014/main" id="{4BCE8CC3-6A2B-47D8-BC65-F514FC01B3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1905000"/>
          <a:ext cx="1638300" cy="401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S Organization Chart 2.0" r:id="rId5" imgW="1638000" imgH="4019400" progId="OrgPlusWOPX.4">
                  <p:embed/>
                </p:oleObj>
              </mc:Choice>
              <mc:Fallback>
                <p:oleObj name="MS Organization Chart 2.0" r:id="rId5" imgW="1638000" imgH="4019400" progId="OrgPlusWOPX.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05000"/>
                        <a:ext cx="1638300" cy="40195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2B5E1D05-F85D-4E24-BDC0-428C3C9DA0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r>
              <a:rPr lang="en-US" altLang="en-US" b="1"/>
              <a:t>Swing Component</a:t>
            </a:r>
            <a:r>
              <a:rPr lang="en-US" altLang="en-US" b="1">
                <a:latin typeface="Times New Roman" panose="02020603050405020304" pitchFamily="18" charset="0"/>
              </a:rPr>
              <a:t>…</a:t>
            </a:r>
            <a:endParaRPr lang="en-US" altLang="en-US" b="1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D7E7B04E-C858-461A-BBF7-FCAD0F32F4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Seluruh komponen dalam Swing adalah subclass dari abstract class </a:t>
            </a:r>
            <a:r>
              <a:rPr lang="en-US" altLang="en-US" sz="2400">
                <a:latin typeface="Courier New" panose="02070309020205020404" pitchFamily="49" charset="0"/>
              </a:rPr>
              <a:t>JComponent</a:t>
            </a:r>
            <a:r>
              <a:rPr lang="en-US" altLang="en-US" sz="2800"/>
              <a:t>.</a:t>
            </a:r>
          </a:p>
          <a:p>
            <a:r>
              <a:rPr lang="en-US" altLang="en-US" sz="2800"/>
              <a:t>Dalam class tsb terdpt method untuk:</a:t>
            </a:r>
          </a:p>
          <a:p>
            <a:pPr lvl="1"/>
            <a:r>
              <a:rPr lang="en-US" altLang="en-US" sz="2400"/>
              <a:t>Mengeset ukuran komponen</a:t>
            </a:r>
          </a:p>
          <a:p>
            <a:pPr lvl="1"/>
            <a:r>
              <a:rPr lang="en-US" altLang="en-US" sz="2400"/>
              <a:t>Mengubah warna background</a:t>
            </a:r>
          </a:p>
          <a:p>
            <a:pPr lvl="1"/>
            <a:r>
              <a:rPr lang="en-US" altLang="en-US" sz="2400"/>
              <a:t>Memilih jenis font</a:t>
            </a:r>
          </a:p>
          <a:p>
            <a:pPr lvl="1"/>
            <a:r>
              <a:rPr lang="en-US" altLang="en-US" sz="2400"/>
              <a:t>Set up </a:t>
            </a:r>
            <a:r>
              <a:rPr lang="en-US" altLang="en-US" sz="2400" i="1"/>
              <a:t>tooltips</a:t>
            </a:r>
            <a:r>
              <a:rPr lang="en-US" altLang="en-US" sz="2400"/>
              <a:t> (keterangan yg muncul beberapa saat ketika user melintas di atas sebuah komponen)</a:t>
            </a:r>
          </a:p>
        </p:txBody>
      </p: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215D3103-5651-46B9-BC04-705445A449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60325"/>
            <a:ext cx="8162925" cy="701675"/>
          </a:xfrm>
        </p:spPr>
        <p:txBody>
          <a:bodyPr/>
          <a:lstStyle/>
          <a:p>
            <a:r>
              <a:rPr lang="en-US" altLang="en-US" sz="4000" b="1"/>
              <a:t>Swing Component</a:t>
            </a:r>
            <a:r>
              <a:rPr lang="en-US" altLang="en-US" sz="4000" b="1">
                <a:latin typeface="Times New Roman" panose="02020603050405020304" pitchFamily="18" charset="0"/>
              </a:rPr>
              <a:t>…</a:t>
            </a:r>
            <a:endParaRPr lang="en-US" altLang="en-US" sz="4000" b="1"/>
          </a:p>
        </p:txBody>
      </p:sp>
      <p:graphicFrame>
        <p:nvGraphicFramePr>
          <p:cNvPr id="66567" name="Object 7">
            <a:extLst>
              <a:ext uri="{FF2B5EF4-FFF2-40B4-BE49-F238E27FC236}">
                <a16:creationId xmlns:a16="http://schemas.microsoft.com/office/drawing/2014/main" id="{1323B5EF-121E-4455-9775-D1F1504706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762000"/>
          <a:ext cx="5867400" cy="580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4571429" imgH="4525007" progId="Paint.Picture">
                  <p:embed/>
                </p:oleObj>
              </mc:Choice>
              <mc:Fallback>
                <p:oleObj name="Bitmap Image" r:id="rId3" imgW="4571429" imgH="4525007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762000"/>
                        <a:ext cx="5867400" cy="580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8" name="Text Box 8">
            <a:extLst>
              <a:ext uri="{FF2B5EF4-FFF2-40B4-BE49-F238E27FC236}">
                <a16:creationId xmlns:a16="http://schemas.microsoft.com/office/drawing/2014/main" id="{4B8AB478-D48D-4719-BC17-FCB074409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352800"/>
            <a:ext cx="3657600" cy="140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b="1">
                <a:latin typeface="Arial" panose="020B0604020202020204" pitchFamily="34" charset="0"/>
              </a:rPr>
              <a:t>Component Hierarchy :</a:t>
            </a:r>
            <a:r>
              <a:rPr lang="en-US" altLang="en-US" sz="2000">
                <a:latin typeface="Verdana" panose="020B0604030504040204" pitchFamily="34" charset="0"/>
              </a:rPr>
              <a:t> </a:t>
            </a:r>
          </a:p>
          <a:p>
            <a:pPr algn="ctr">
              <a:spcBef>
                <a:spcPct val="50000"/>
              </a:spcBef>
            </a:pPr>
            <a:r>
              <a:rPr lang="en-US" altLang="en-US" sz="2000" b="1">
                <a:latin typeface="Verdana" panose="020B0604030504040204" pitchFamily="34" charset="0"/>
              </a:rPr>
              <a:t>Part 1</a:t>
            </a:r>
            <a:r>
              <a:rPr lang="en-US" altLang="en-US" sz="2000" b="1">
                <a:latin typeface="Times New Roman" panose="02020603050405020304" pitchFamily="18" charset="0"/>
              </a:rPr>
              <a:t>—</a:t>
            </a:r>
            <a:endParaRPr lang="en-US" altLang="en-US" sz="2000" b="1">
              <a:latin typeface="Verdana" panose="020B0604030504040204" pitchFamily="34" charset="0"/>
            </a:endParaRPr>
          </a:p>
          <a:p>
            <a:pPr algn="ctr">
              <a:spcBef>
                <a:spcPct val="50000"/>
              </a:spcBef>
            </a:pPr>
            <a:r>
              <a:rPr lang="en-US" altLang="en-US" b="1">
                <a:latin typeface="Verdana" panose="020B0604030504040204" pitchFamily="34" charset="0"/>
              </a:rPr>
              <a:t>AWT Similar</a:t>
            </a:r>
          </a:p>
        </p:txBody>
      </p:sp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6375A293-7BDB-45E8-964D-CA810A1F78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1075" y="0"/>
            <a:ext cx="8162925" cy="701675"/>
          </a:xfrm>
        </p:spPr>
        <p:txBody>
          <a:bodyPr/>
          <a:lstStyle/>
          <a:p>
            <a:r>
              <a:rPr lang="en-US" altLang="en-US" sz="4000" b="1"/>
              <a:t>Swing Component</a:t>
            </a:r>
            <a:r>
              <a:rPr lang="en-US" altLang="en-US" sz="4000" b="1">
                <a:latin typeface="Times New Roman" panose="02020603050405020304" pitchFamily="18" charset="0"/>
              </a:rPr>
              <a:t>…</a:t>
            </a:r>
            <a:endParaRPr lang="en-US" altLang="en-US" sz="4000" b="1"/>
          </a:p>
        </p:txBody>
      </p:sp>
      <p:graphicFrame>
        <p:nvGraphicFramePr>
          <p:cNvPr id="104457" name="Object 9">
            <a:extLst>
              <a:ext uri="{FF2B5EF4-FFF2-40B4-BE49-F238E27FC236}">
                <a16:creationId xmlns:a16="http://schemas.microsoft.com/office/drawing/2014/main" id="{23AD525A-A206-4DF7-9FA4-C1D8289CC0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5391150" cy="601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4439270" imgH="4704762" progId="Paint.Picture">
                  <p:embed/>
                </p:oleObj>
              </mc:Choice>
              <mc:Fallback>
                <p:oleObj name="Bitmap Image" r:id="rId3" imgW="4439270" imgH="4704762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5391150" cy="601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8" name="Text Box 10">
            <a:extLst>
              <a:ext uri="{FF2B5EF4-FFF2-40B4-BE49-F238E27FC236}">
                <a16:creationId xmlns:a16="http://schemas.microsoft.com/office/drawing/2014/main" id="{EDF18AFB-1AA8-4190-B34C-FAC9A453C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419600"/>
            <a:ext cx="3657600" cy="17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b="1">
                <a:latin typeface="Arial" panose="020B0604020202020204" pitchFamily="34" charset="0"/>
              </a:rPr>
              <a:t>Component Hierarchy :</a:t>
            </a:r>
            <a:r>
              <a:rPr lang="en-US" altLang="en-US" sz="2000">
                <a:latin typeface="Verdana" panose="020B0604030504040204" pitchFamily="34" charset="0"/>
              </a:rPr>
              <a:t> </a:t>
            </a:r>
          </a:p>
          <a:p>
            <a:pPr algn="ctr">
              <a:spcBef>
                <a:spcPct val="50000"/>
              </a:spcBef>
            </a:pPr>
            <a:r>
              <a:rPr lang="en-US" altLang="en-US" sz="2000" b="1">
                <a:latin typeface="Verdana" panose="020B0604030504040204" pitchFamily="34" charset="0"/>
              </a:rPr>
              <a:t>Part 2</a:t>
            </a:r>
            <a:r>
              <a:rPr lang="en-US" altLang="en-US" sz="2000" b="1">
                <a:latin typeface="Times New Roman" panose="02020603050405020304" pitchFamily="18" charset="0"/>
              </a:rPr>
              <a:t>—</a:t>
            </a:r>
            <a:endParaRPr lang="en-US" altLang="en-US" sz="2000" b="1">
              <a:latin typeface="Verdana" panose="020B0604030504040204" pitchFamily="34" charset="0"/>
            </a:endParaRPr>
          </a:p>
          <a:p>
            <a:pPr algn="ctr">
              <a:spcBef>
                <a:spcPct val="50000"/>
              </a:spcBef>
            </a:pPr>
            <a:r>
              <a:rPr lang="en-US" altLang="en-US" b="1">
                <a:latin typeface="Verdana" panose="020B0604030504040204" pitchFamily="34" charset="0"/>
              </a:rPr>
              <a:t>New And Expanded Components</a:t>
            </a:r>
          </a:p>
        </p:txBody>
      </p: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1E31B16-F5B2-44E4-A1A0-F6DB8C1537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/>
          <a:lstStyle/>
          <a:p>
            <a:r>
              <a:rPr lang="en-US" altLang="en-US" b="1"/>
              <a:t>Swing Containers</a:t>
            </a:r>
            <a:endParaRPr lang="en-US" altLang="en-US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65D01A96-01E2-4A84-AA20-6699451FD6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76600" y="1676400"/>
            <a:ext cx="5562600" cy="5257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800"/>
              <a:t>Komponen dapat dikumpulkan bersama dalam container</a:t>
            </a:r>
            <a:endParaRPr lang="en-US" altLang="en-US" sz="2800" i="1"/>
          </a:p>
          <a:p>
            <a:pPr>
              <a:lnSpc>
                <a:spcPct val="110000"/>
              </a:lnSpc>
            </a:pPr>
            <a:r>
              <a:rPr lang="en-US" altLang="en-US" sz="2800"/>
              <a:t>Dalam sebuah container, posisi komponen diatur oleh sebuah </a:t>
            </a:r>
            <a:r>
              <a:rPr lang="en-US" altLang="en-US" sz="2800" i="1"/>
              <a:t>layout manager, </a:t>
            </a:r>
            <a:r>
              <a:rPr lang="en-US" altLang="en-US" sz="2800"/>
              <a:t>misalnya </a:t>
            </a:r>
            <a:r>
              <a:rPr lang="en-US" altLang="en-US" sz="2800" b="1"/>
              <a:t>FlowLayout</a:t>
            </a:r>
            <a:r>
              <a:rPr lang="en-US" altLang="en-US" sz="2800"/>
              <a:t>, </a:t>
            </a:r>
            <a:r>
              <a:rPr lang="en-US" altLang="en-US" sz="2800" b="1"/>
              <a:t>GridLayout</a:t>
            </a:r>
            <a:endParaRPr lang="en-US" altLang="en-US" sz="2800" i="1"/>
          </a:p>
        </p:txBody>
      </p:sp>
      <p:graphicFrame>
        <p:nvGraphicFramePr>
          <p:cNvPr id="17412" name="Object 4">
            <a:extLst>
              <a:ext uri="{FF2B5EF4-FFF2-40B4-BE49-F238E27FC236}">
                <a16:creationId xmlns:a16="http://schemas.microsoft.com/office/drawing/2014/main" id="{89771A45-0235-45A2-9634-DD6B4EA75F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3050" y="2286000"/>
          <a:ext cx="2927350" cy="374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S Org Chart" r:id="rId3" imgW="2927160" imgH="3746160" progId="OrgPlusWOPX.4">
                  <p:embed followColorScheme="full"/>
                </p:oleObj>
              </mc:Choice>
              <mc:Fallback>
                <p:oleObj name="MS Org Chart" r:id="rId3" imgW="2927160" imgH="3746160" progId="OrgPlusWOPX.4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" y="2286000"/>
                        <a:ext cx="2927350" cy="37465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F3C0F8F6-6120-4210-82B9-C52B202BB0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r>
              <a:rPr lang="en-US" altLang="en-US" b="1"/>
              <a:t>Swing Containers</a:t>
            </a:r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AFDAAD96-3358-40F1-8247-D0F3B2A4CB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Sebelum komponen bisa ditampilkan dalam sebuah user interface, terlebih dahulu harus ditambahkan ke dalam sebuah container.</a:t>
            </a:r>
            <a:endParaRPr lang="en-US" altLang="en-US" sz="2400" i="1"/>
          </a:p>
          <a:p>
            <a:pPr>
              <a:lnSpc>
                <a:spcPct val="90000"/>
              </a:lnSpc>
            </a:pPr>
            <a:r>
              <a:rPr lang="en-US" altLang="en-US" sz="2400"/>
              <a:t>Container adalah sebuah komponen yang bisa mengorganisasikan berbagai komponen lainnya.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Merupakan subclass dari </a:t>
            </a:r>
            <a:r>
              <a:rPr lang="en-US" altLang="en-US" sz="2000">
                <a:latin typeface="Courier New" panose="02070309020205020404" pitchFamily="49" charset="0"/>
              </a:rPr>
              <a:t>java.awt.Container</a:t>
            </a: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Dalam class tsb terdpt method untuk: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Menambahkan komponen ke container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Membuang komponen dari container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Menyusun komponen menggunakan layout manager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Set up </a:t>
            </a:r>
            <a:r>
              <a:rPr lang="en-US" altLang="en-US" sz="2000" i="1"/>
              <a:t>tooltips</a:t>
            </a:r>
            <a:r>
              <a:rPr lang="en-US" altLang="en-US" sz="2000"/>
              <a:t> (keterangan yang muncul beberapa saat ketika user melintas di atas sebuah komponen)</a:t>
            </a:r>
          </a:p>
          <a:p>
            <a:pPr>
              <a:lnSpc>
                <a:spcPct val="90000"/>
              </a:lnSpc>
            </a:pPr>
            <a:endParaRPr lang="en-US" altLang="en-US" sz="2000"/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90B1D42B-A99A-4506-A704-4AC400C98E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457200"/>
            <a:ext cx="8162925" cy="762000"/>
          </a:xfrm>
        </p:spPr>
        <p:txBody>
          <a:bodyPr/>
          <a:lstStyle/>
          <a:p>
            <a:r>
              <a:rPr lang="en-US" altLang="en-US" b="1"/>
              <a:t>Top-Level Containers</a:t>
            </a:r>
          </a:p>
        </p:txBody>
      </p:sp>
      <p:pic>
        <p:nvPicPr>
          <p:cNvPr id="18435" name="Picture 3">
            <a:extLst>
              <a:ext uri="{FF2B5EF4-FFF2-40B4-BE49-F238E27FC236}">
                <a16:creationId xmlns:a16="http://schemas.microsoft.com/office/drawing/2014/main" id="{D53BFCC9-BECE-4645-AFB7-B23FA3F6B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14859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>
            <a:extLst>
              <a:ext uri="{FF2B5EF4-FFF2-40B4-BE49-F238E27FC236}">
                <a16:creationId xmlns:a16="http://schemas.microsoft.com/office/drawing/2014/main" id="{6B3326B2-B817-456F-BF9D-733397DA6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48000"/>
            <a:ext cx="1565275" cy="110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7" name="Picture 5">
            <a:extLst>
              <a:ext uri="{FF2B5EF4-FFF2-40B4-BE49-F238E27FC236}">
                <a16:creationId xmlns:a16="http://schemas.microsoft.com/office/drawing/2014/main" id="{362A3753-7619-4386-AF32-22E9EED48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724400"/>
            <a:ext cx="1828800" cy="106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38" name="Text Box 6">
            <a:extLst>
              <a:ext uri="{FF2B5EF4-FFF2-40B4-BE49-F238E27FC236}">
                <a16:creationId xmlns:a16="http://schemas.microsoft.com/office/drawing/2014/main" id="{B447EAAA-36A8-45DE-B527-C539D90D8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5925" y="2479675"/>
            <a:ext cx="4892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9" name="Text Box 7">
            <a:extLst>
              <a:ext uri="{FF2B5EF4-FFF2-40B4-BE49-F238E27FC236}">
                <a16:creationId xmlns:a16="http://schemas.microsoft.com/office/drawing/2014/main" id="{E6AB8C1F-7B48-480F-9999-CF85FFB9C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4525" y="2555875"/>
            <a:ext cx="3521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40" name="Rectangle 8">
            <a:extLst>
              <a:ext uri="{FF2B5EF4-FFF2-40B4-BE49-F238E27FC236}">
                <a16:creationId xmlns:a16="http://schemas.microsoft.com/office/drawing/2014/main" id="{9B84ED79-8C83-4162-AC06-1FA603F67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209800"/>
            <a:ext cx="521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b="1">
                <a:latin typeface="Verdana" panose="020B0604030504040204" pitchFamily="34" charset="0"/>
              </a:rPr>
              <a:t>Applet</a:t>
            </a:r>
            <a:r>
              <a:rPr lang="en-US" altLang="en-US">
                <a:latin typeface="Verdana" panose="020B0604030504040204" pitchFamily="34" charset="0"/>
              </a:rPr>
              <a:t>—Sudah pada ngerti kan!</a:t>
            </a:r>
          </a:p>
        </p:txBody>
      </p:sp>
      <p:sp>
        <p:nvSpPr>
          <p:cNvPr id="18441" name="Text Box 9">
            <a:extLst>
              <a:ext uri="{FF2B5EF4-FFF2-40B4-BE49-F238E27FC236}">
                <a16:creationId xmlns:a16="http://schemas.microsoft.com/office/drawing/2014/main" id="{9BAAFF5B-EE76-47A8-B937-DB3407892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124200"/>
            <a:ext cx="5943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latin typeface="Verdana" panose="020B0604030504040204" pitchFamily="34" charset="0"/>
              </a:rPr>
              <a:t>Dialog</a:t>
            </a:r>
            <a:r>
              <a:rPr lang="en-US" altLang="en-US">
                <a:latin typeface="Verdana" panose="020B0604030504040204" pitchFamily="34" charset="0"/>
              </a:rPr>
              <a:t>—window yang lebih terbatas daripada frame.</a:t>
            </a:r>
          </a:p>
        </p:txBody>
      </p:sp>
      <p:sp>
        <p:nvSpPr>
          <p:cNvPr id="18442" name="Text Box 10">
            <a:extLst>
              <a:ext uri="{FF2B5EF4-FFF2-40B4-BE49-F238E27FC236}">
                <a16:creationId xmlns:a16="http://schemas.microsoft.com/office/drawing/2014/main" id="{90B10B55-C992-40E3-B3B1-085F21DD1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8600"/>
            <a:ext cx="58674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b="1">
                <a:latin typeface="Verdana" panose="020B0604030504040204" pitchFamily="34" charset="0"/>
              </a:rPr>
              <a:t>Frame</a:t>
            </a:r>
            <a:r>
              <a:rPr lang="en-US" altLang="en-US">
                <a:latin typeface="Verdana" panose="020B0604030504040204" pitchFamily="34" charset="0"/>
              </a:rPr>
              <a:t>—adalah sebuah window yang memiliki berbagai dekorasi seperti border, judul, dan tombol untuk minimize, maximize dan close window. Aplikasi GUI umumnya memiliki paling tidak sebuah frame.</a:t>
            </a:r>
          </a:p>
          <a:p>
            <a:endParaRPr lang="en-US" alt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0" grpId="0" autoUpdateAnimBg="0"/>
      <p:bldP spid="18441" grpId="0" autoUpdateAnimBg="0"/>
      <p:bldP spid="1844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474D-BC47-4536-A107-2FF9263CF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538" y="854572"/>
            <a:ext cx="8162925" cy="769441"/>
          </a:xfrm>
        </p:spPr>
        <p:txBody>
          <a:bodyPr/>
          <a:lstStyle/>
          <a:p>
            <a:r>
              <a:rPr lang="en-US" b="1" dirty="0" err="1"/>
              <a:t>Definisi</a:t>
            </a:r>
            <a:r>
              <a:rPr lang="en-US" b="1" dirty="0"/>
              <a:t>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9559F-BC83-45C6-A442-AB5415C74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813" y="2057400"/>
            <a:ext cx="8110537" cy="41910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400" b="0" i="0" dirty="0">
                <a:solidFill>
                  <a:srgbClr val="5E5E5E"/>
                </a:solidFill>
                <a:effectLst/>
                <a:latin typeface="+mj-lt"/>
              </a:rPr>
              <a:t>GUI (Graphical User Interface ) </a:t>
            </a:r>
            <a:r>
              <a:rPr lang="en-US" sz="2400" b="0" i="0" dirty="0" err="1">
                <a:solidFill>
                  <a:srgbClr val="5E5E5E"/>
                </a:solidFill>
                <a:effectLst/>
                <a:latin typeface="+mj-lt"/>
              </a:rPr>
              <a:t>atau</a:t>
            </a:r>
            <a:r>
              <a:rPr lang="en-US" sz="2400" b="0" i="0" dirty="0">
                <a:solidFill>
                  <a:srgbClr val="5E5E5E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lt"/>
              </a:rPr>
              <a:t>antarmuka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lt"/>
              </a:rPr>
              <a:t>pengguna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lt"/>
              </a:rPr>
              <a:t>grafis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5E5E5E"/>
                </a:solidFill>
                <a:effectLst/>
                <a:latin typeface="+mj-lt"/>
              </a:rPr>
              <a:t>adalah</a:t>
            </a:r>
            <a:r>
              <a:rPr lang="en-US" sz="2400" b="0" i="0" dirty="0">
                <a:solidFill>
                  <a:srgbClr val="5E5E5E"/>
                </a:solidFill>
                <a:effectLst/>
                <a:latin typeface="+mj-lt"/>
              </a:rPr>
              <a:t> </a:t>
            </a:r>
            <a:r>
              <a:rPr lang="fi-FI" sz="2400" b="0" i="0" dirty="0">
                <a:solidFill>
                  <a:srgbClr val="666666"/>
                </a:solidFill>
                <a:effectLst/>
                <a:latin typeface="+mj-lt"/>
              </a:rPr>
              <a:t>tampilan tatap muka dalam sebuah aplikasi  atau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lt"/>
              </a:rPr>
              <a:t>suatu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lt"/>
              </a:rPr>
              <a:t>sistem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 yang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lt"/>
              </a:rPr>
              <a:t>membuat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 para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lt"/>
              </a:rPr>
              <a:t>pengguna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lt"/>
              </a:rPr>
              <a:t>atau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 user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lt"/>
              </a:rPr>
              <a:t>memapu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lt"/>
              </a:rPr>
              <a:t>berinteraksi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lt"/>
              </a:rPr>
              <a:t>dengan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lt"/>
              </a:rPr>
              <a:t>suatu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lt"/>
              </a:rPr>
              <a:t>perangkat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lt"/>
              </a:rPr>
              <a:t>komputer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 yang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lt"/>
              </a:rPr>
              <a:t>digunakan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 oleh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lt"/>
              </a:rPr>
              <a:t>si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 user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lt"/>
              </a:rPr>
              <a:t>tersebut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88265121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3357ADC-17EA-4C21-8EDB-4830BCC18C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373063"/>
            <a:ext cx="8162925" cy="1250950"/>
          </a:xfrm>
        </p:spPr>
        <p:txBody>
          <a:bodyPr/>
          <a:lstStyle/>
          <a:p>
            <a:r>
              <a:rPr lang="en-US" altLang="en-US" sz="3800" b="1"/>
              <a:t>Container dengan kegunaan umum </a:t>
            </a:r>
            <a:r>
              <a:rPr lang="en-US" altLang="en-US" sz="3800" b="1" i="1"/>
              <a:t>(General-Purpose)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8737B74C-929F-42CB-AE37-ABF02000CB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Adalah </a:t>
            </a:r>
            <a:r>
              <a:rPr lang="en-US" altLang="en-US" i="1"/>
              <a:t>container Intermediate</a:t>
            </a:r>
            <a:r>
              <a:rPr lang="en-US" altLang="en-US"/>
              <a:t> yang bisa digunakan dalam berbagai lingkungan yang berbeda :</a:t>
            </a:r>
          </a:p>
          <a:p>
            <a:pPr lvl="1"/>
            <a:r>
              <a:rPr lang="en-US" altLang="en-US" b="1"/>
              <a:t>Panel </a:t>
            </a:r>
          </a:p>
          <a:p>
            <a:pPr lvl="1"/>
            <a:r>
              <a:rPr lang="en-US" altLang="en-US" b="1"/>
              <a:t>Scroll pane</a:t>
            </a:r>
          </a:p>
          <a:p>
            <a:pPr lvl="1"/>
            <a:r>
              <a:rPr lang="en-US" altLang="en-US" b="1"/>
              <a:t>Split pane</a:t>
            </a:r>
          </a:p>
          <a:p>
            <a:pPr lvl="1"/>
            <a:r>
              <a:rPr lang="en-US" altLang="en-US" b="1"/>
              <a:t>Tabbed pane</a:t>
            </a:r>
          </a:p>
          <a:p>
            <a:pPr lvl="1"/>
            <a:r>
              <a:rPr lang="en-US" altLang="en-US" b="1"/>
              <a:t>Tool bar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93F0177-4ABE-46AF-A371-70CB8B1AC8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1075" y="228600"/>
            <a:ext cx="8162925" cy="1250950"/>
          </a:xfrm>
        </p:spPr>
        <p:txBody>
          <a:bodyPr/>
          <a:lstStyle/>
          <a:p>
            <a:r>
              <a:rPr lang="en-US" altLang="en-US" sz="3800" b="1"/>
              <a:t>Container dengan kegunaan umum </a:t>
            </a:r>
            <a:r>
              <a:rPr lang="en-US" altLang="en-US" sz="3800" b="1" i="1"/>
              <a:t>(General-Purpose)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79E816DC-60BD-49FF-8F08-2DE50C4D69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b="1"/>
              <a:t>Panel</a:t>
            </a:r>
            <a:r>
              <a:rPr lang="en-US" altLang="en-US" sz="2800">
                <a:latin typeface="Times New Roman" panose="02020603050405020304" pitchFamily="18" charset="0"/>
              </a:rPr>
              <a:t>—</a:t>
            </a:r>
            <a:r>
              <a:rPr lang="en-US" altLang="en-US" sz="2800"/>
              <a:t>yang paling fleksibel dan paling sering dipakai. Biasa digunakan untuk mengelompokkan komponen-komponen.</a:t>
            </a:r>
          </a:p>
          <a:p>
            <a:r>
              <a:rPr lang="en-US" altLang="en-US" sz="2800" b="1"/>
              <a:t>Scroll pane</a:t>
            </a:r>
            <a:r>
              <a:rPr lang="en-US" altLang="en-US" sz="2800">
                <a:latin typeface="Times New Roman" panose="02020603050405020304" pitchFamily="18" charset="0"/>
              </a:rPr>
              <a:t>—</a:t>
            </a:r>
            <a:r>
              <a:rPr lang="en-US" altLang="en-US" sz="2800"/>
              <a:t>menyediakan scroll bar di sekeliling perubahan ukuran komponen.</a:t>
            </a:r>
          </a:p>
          <a:p>
            <a:r>
              <a:rPr lang="en-US" altLang="en-US" sz="2800" b="1"/>
              <a:t>Split pane</a:t>
            </a:r>
            <a:r>
              <a:rPr lang="en-US" altLang="en-US" sz="2800">
                <a:latin typeface="Times New Roman" panose="02020603050405020304" pitchFamily="18" charset="0"/>
              </a:rPr>
              <a:t>—</a:t>
            </a:r>
            <a:r>
              <a:rPr lang="en-US" altLang="en-US" sz="2800"/>
              <a:t>menampilkan dua komponen dalam ruang yang tetap, memungkinkan user untuk menentukan ukuran ruang yang dipilih untuk setiap komponen.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9E6A7174-7188-4DBC-B4FA-E07CE8836E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1075" y="228600"/>
            <a:ext cx="8162925" cy="1250950"/>
          </a:xfrm>
        </p:spPr>
        <p:txBody>
          <a:bodyPr/>
          <a:lstStyle/>
          <a:p>
            <a:r>
              <a:rPr lang="en-US" altLang="en-US" sz="3800" b="1"/>
              <a:t>Container dengan kegunaan umum </a:t>
            </a:r>
            <a:r>
              <a:rPr lang="en-US" altLang="en-US" sz="3800" b="1" i="1"/>
              <a:t>(General-Purpose)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19831883-864B-4D8D-BE99-0DF6A99E5E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b="1"/>
              <a:t>Tabbed pane</a:t>
            </a:r>
            <a:r>
              <a:rPr lang="en-US" altLang="en-US" sz="2800">
                <a:latin typeface="Times New Roman" panose="02020603050405020304" pitchFamily="18" charset="0"/>
              </a:rPr>
              <a:t>—</a:t>
            </a:r>
            <a:r>
              <a:rPr lang="en-US" altLang="en-US" sz="2800"/>
              <a:t>berisi banyak komponen yang namun hanya satu yang ditampilkan pada satu waktu.  User bisa berpindah dengan cara men-switch berbagai komponen tersebut.</a:t>
            </a:r>
          </a:p>
          <a:p>
            <a:pPr>
              <a:lnSpc>
                <a:spcPct val="90000"/>
              </a:lnSpc>
            </a:pPr>
            <a:r>
              <a:rPr lang="en-US" altLang="en-US" sz="2800" b="1"/>
              <a:t>Tool bar</a:t>
            </a:r>
            <a:r>
              <a:rPr lang="en-US" altLang="en-US" sz="2800">
                <a:latin typeface="Times New Roman" panose="02020603050405020304" pitchFamily="18" charset="0"/>
              </a:rPr>
              <a:t>—</a:t>
            </a:r>
            <a:r>
              <a:rPr lang="en-US" altLang="en-US" sz="2800"/>
              <a:t>Mengorganisasikan sekelompok komponen (biasanya button) dalam sebuah baris atau kolom.  Secara opsional membolehkan user untuk melakukan drag untuk memindah tool bar tersebut ke lokasi yang berbeda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19920805-5E77-4268-BD6D-74BB0032F1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373063"/>
            <a:ext cx="8162925" cy="1250950"/>
          </a:xfrm>
        </p:spPr>
        <p:txBody>
          <a:bodyPr/>
          <a:lstStyle/>
          <a:p>
            <a:r>
              <a:rPr lang="en-US" altLang="en-US" sz="3800" b="1"/>
              <a:t>Containers dengan kegunaan umum </a:t>
            </a:r>
            <a:r>
              <a:rPr lang="en-US" altLang="en-US" sz="3800" b="1" i="1"/>
              <a:t>(General-Purpose)</a:t>
            </a:r>
          </a:p>
        </p:txBody>
      </p:sp>
      <p:pic>
        <p:nvPicPr>
          <p:cNvPr id="22532" name="Picture 4">
            <a:extLst>
              <a:ext uri="{FF2B5EF4-FFF2-40B4-BE49-F238E27FC236}">
                <a16:creationId xmlns:a16="http://schemas.microsoft.com/office/drawing/2014/main" id="{EDA4C34F-C995-46EA-82B6-B6460B3F6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6000"/>
            <a:ext cx="247967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3" name="Picture 5">
            <a:extLst>
              <a:ext uri="{FF2B5EF4-FFF2-40B4-BE49-F238E27FC236}">
                <a16:creationId xmlns:a16="http://schemas.microsoft.com/office/drawing/2014/main" id="{E836150B-16B5-4EC2-96F8-8818407FA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5029200"/>
            <a:ext cx="1752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>
            <a:extLst>
              <a:ext uri="{FF2B5EF4-FFF2-40B4-BE49-F238E27FC236}">
                <a16:creationId xmlns:a16="http://schemas.microsoft.com/office/drawing/2014/main" id="{8565A4FE-7DD5-4F7D-AB13-8F2B67746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638800"/>
            <a:ext cx="1577975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5" name="Picture 7">
            <a:extLst>
              <a:ext uri="{FF2B5EF4-FFF2-40B4-BE49-F238E27FC236}">
                <a16:creationId xmlns:a16="http://schemas.microsoft.com/office/drawing/2014/main" id="{02E19779-03EA-4CA2-8A13-9CA5E6C09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286000"/>
            <a:ext cx="1828800" cy="115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6" name="Picture 8">
            <a:extLst>
              <a:ext uri="{FF2B5EF4-FFF2-40B4-BE49-F238E27FC236}">
                <a16:creationId xmlns:a16="http://schemas.microsoft.com/office/drawing/2014/main" id="{5019EBFD-F79D-4265-B9AD-89DE2094D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962400"/>
            <a:ext cx="1981200" cy="110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37" name="Text Box 9">
            <a:extLst>
              <a:ext uri="{FF2B5EF4-FFF2-40B4-BE49-F238E27FC236}">
                <a16:creationId xmlns:a16="http://schemas.microsoft.com/office/drawing/2014/main" id="{4B344490-B5AF-423B-B2C9-87294706E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276600"/>
            <a:ext cx="860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Panel</a:t>
            </a:r>
          </a:p>
        </p:txBody>
      </p:sp>
      <p:sp>
        <p:nvSpPr>
          <p:cNvPr id="22538" name="Text Box 10">
            <a:extLst>
              <a:ext uri="{FF2B5EF4-FFF2-40B4-BE49-F238E27FC236}">
                <a16:creationId xmlns:a16="http://schemas.microsoft.com/office/drawing/2014/main" id="{5DE29040-121A-41B7-8454-95BF3C45D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1054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Scroll Pane</a:t>
            </a:r>
          </a:p>
        </p:txBody>
      </p:sp>
      <p:sp>
        <p:nvSpPr>
          <p:cNvPr id="22539" name="Text Box 11">
            <a:extLst>
              <a:ext uri="{FF2B5EF4-FFF2-40B4-BE49-F238E27FC236}">
                <a16:creationId xmlns:a16="http://schemas.microsoft.com/office/drawing/2014/main" id="{347B51AC-BFA2-4DF6-B8EA-FE65D39C0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6172200"/>
            <a:ext cx="1223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Tool bar</a:t>
            </a:r>
          </a:p>
        </p:txBody>
      </p:sp>
      <p:sp>
        <p:nvSpPr>
          <p:cNvPr id="22540" name="Text Box 12">
            <a:extLst>
              <a:ext uri="{FF2B5EF4-FFF2-40B4-BE49-F238E27FC236}">
                <a16:creationId xmlns:a16="http://schemas.microsoft.com/office/drawing/2014/main" id="{805C80EE-DA17-4288-8F5B-97ABD3986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581400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Split pane</a:t>
            </a:r>
          </a:p>
        </p:txBody>
      </p:sp>
      <p:sp>
        <p:nvSpPr>
          <p:cNvPr id="22541" name="Text Box 13">
            <a:extLst>
              <a:ext uri="{FF2B5EF4-FFF2-40B4-BE49-F238E27FC236}">
                <a16:creationId xmlns:a16="http://schemas.microsoft.com/office/drawing/2014/main" id="{732DBF2D-3BB0-4A17-BEFD-836170D77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6172200"/>
            <a:ext cx="1747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Tabbed pane</a:t>
            </a:r>
          </a:p>
        </p:txBody>
      </p:sp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6C308EF5-5475-4496-96F9-90505C0EF0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433388"/>
            <a:ext cx="8162925" cy="1190625"/>
          </a:xfrm>
        </p:spPr>
        <p:txBody>
          <a:bodyPr/>
          <a:lstStyle/>
          <a:p>
            <a:r>
              <a:rPr lang="en-US" altLang="en-US" sz="3600" b="1"/>
              <a:t>Container dengan kegunaan khusus </a:t>
            </a:r>
            <a:r>
              <a:rPr lang="en-US" altLang="en-US" sz="3600" b="1" i="1"/>
              <a:t>(Special-Purpose)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C7847A38-6971-4ACB-AC66-AF3923F2D0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Berupa </a:t>
            </a:r>
            <a:r>
              <a:rPr lang="en-US" altLang="en-US" sz="2800" i="1"/>
              <a:t>container Intermediate</a:t>
            </a:r>
            <a:r>
              <a:rPr lang="en-US" altLang="en-US" sz="2800"/>
              <a:t> yang memainkan peran khusus dalam user interface. </a:t>
            </a:r>
          </a:p>
          <a:p>
            <a:pPr lvl="1">
              <a:lnSpc>
                <a:spcPct val="90000"/>
              </a:lnSpc>
            </a:pPr>
            <a:r>
              <a:rPr lang="en-US" altLang="en-US" sz="2200" b="1"/>
              <a:t>Internal frame</a:t>
            </a:r>
            <a:r>
              <a:rPr lang="en-US" altLang="en-US" sz="2200">
                <a:latin typeface="Times New Roman" panose="02020603050405020304" pitchFamily="18" charset="0"/>
              </a:rPr>
              <a:t>—</a:t>
            </a:r>
            <a:r>
              <a:rPr lang="en-US" altLang="en-US" sz="2200"/>
              <a:t> Mampu menampilkan tampilan yang mirip dengan sebuah Frame seperti window di dalam window yang lain. Biasanya, internal frame ditambahkan ke dalam sebuah desktop pane.</a:t>
            </a:r>
          </a:p>
          <a:p>
            <a:pPr lvl="1">
              <a:lnSpc>
                <a:spcPct val="90000"/>
              </a:lnSpc>
            </a:pPr>
            <a:r>
              <a:rPr lang="en-US" altLang="en-US" sz="2200" b="1"/>
              <a:t>Layered frame</a:t>
            </a:r>
            <a:r>
              <a:rPr lang="en-US" altLang="en-US" sz="2200">
                <a:latin typeface="Times New Roman" panose="02020603050405020304" pitchFamily="18" charset="0"/>
              </a:rPr>
              <a:t>—</a:t>
            </a:r>
            <a:r>
              <a:rPr lang="en-US" altLang="en-US" sz="2200"/>
              <a:t>Menyediakan tiga lapis dimensi untuk memposisikan komponen: kedalaman, juga disebut sebagai Z order.</a:t>
            </a:r>
          </a:p>
          <a:p>
            <a:pPr lvl="1">
              <a:lnSpc>
                <a:spcPct val="90000"/>
              </a:lnSpc>
            </a:pPr>
            <a:r>
              <a:rPr lang="en-US" altLang="en-US" sz="2200" b="1"/>
              <a:t>Root pane</a:t>
            </a:r>
            <a:r>
              <a:rPr lang="en-US" altLang="en-US" sz="2200">
                <a:latin typeface="Times New Roman" panose="02020603050405020304" pitchFamily="18" charset="0"/>
              </a:rPr>
              <a:t>—</a:t>
            </a:r>
            <a:r>
              <a:rPr lang="en-US" altLang="en-US" sz="2200"/>
              <a:t>Memiliki 4 bagian : glass pane, layered pane, content pane, dan menu bar (opsional). </a:t>
            </a:r>
          </a:p>
        </p:txBody>
      </p:sp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146ECC77-6061-4BEC-9E18-591883FA44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433388"/>
            <a:ext cx="8162925" cy="1190625"/>
          </a:xfrm>
        </p:spPr>
        <p:txBody>
          <a:bodyPr/>
          <a:lstStyle/>
          <a:p>
            <a:r>
              <a:rPr lang="en-US" altLang="en-US" sz="3600" b="1"/>
              <a:t>Container dengan kegunaan khusus </a:t>
            </a:r>
            <a:r>
              <a:rPr lang="en-US" altLang="en-US" sz="3600" b="1" i="1"/>
              <a:t>(Special-Purpose)</a:t>
            </a:r>
          </a:p>
        </p:txBody>
      </p:sp>
      <p:pic>
        <p:nvPicPr>
          <p:cNvPr id="24580" name="Picture 4">
            <a:extLst>
              <a:ext uri="{FF2B5EF4-FFF2-40B4-BE49-F238E27FC236}">
                <a16:creationId xmlns:a16="http://schemas.microsoft.com/office/drawing/2014/main" id="{A9A69B73-BEAF-46B2-AAB6-0CF39FBC2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33600"/>
            <a:ext cx="287972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1" name="Picture 5">
            <a:extLst>
              <a:ext uri="{FF2B5EF4-FFF2-40B4-BE49-F238E27FC236}">
                <a16:creationId xmlns:a16="http://schemas.microsoft.com/office/drawing/2014/main" id="{35563386-F14C-4ED4-826E-730E9A0DC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029200"/>
            <a:ext cx="4000500" cy="140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2" name="Picture 6">
            <a:extLst>
              <a:ext uri="{FF2B5EF4-FFF2-40B4-BE49-F238E27FC236}">
                <a16:creationId xmlns:a16="http://schemas.microsoft.com/office/drawing/2014/main" id="{019B21F9-2A7A-4ED7-9815-9AC4D9F65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362200"/>
            <a:ext cx="3108325" cy="220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83" name="Text Box 7">
            <a:extLst>
              <a:ext uri="{FF2B5EF4-FFF2-40B4-BE49-F238E27FC236}">
                <a16:creationId xmlns:a16="http://schemas.microsoft.com/office/drawing/2014/main" id="{6751C40C-93E3-48D3-94B5-51183CC5A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962400"/>
            <a:ext cx="1984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Internal Frame</a:t>
            </a:r>
          </a:p>
        </p:txBody>
      </p:sp>
      <p:sp>
        <p:nvSpPr>
          <p:cNvPr id="24584" name="Text Box 8">
            <a:extLst>
              <a:ext uri="{FF2B5EF4-FFF2-40B4-BE49-F238E27FC236}">
                <a16:creationId xmlns:a16="http://schemas.microsoft.com/office/drawing/2014/main" id="{5AB4F18C-E51B-49CC-AAB9-798F8B2AE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572000"/>
            <a:ext cx="1849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Layered Pane</a:t>
            </a:r>
          </a:p>
        </p:txBody>
      </p:sp>
      <p:sp>
        <p:nvSpPr>
          <p:cNvPr id="24585" name="Text Box 9">
            <a:extLst>
              <a:ext uri="{FF2B5EF4-FFF2-40B4-BE49-F238E27FC236}">
                <a16:creationId xmlns:a16="http://schemas.microsoft.com/office/drawing/2014/main" id="{67C6B968-CE37-46D6-8A53-28C05FF95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6172200"/>
            <a:ext cx="1444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Root Pane</a:t>
            </a:r>
          </a:p>
        </p:txBody>
      </p: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A7FE9001-B80B-4327-AF72-F3AC9A771F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1075" y="457200"/>
            <a:ext cx="8162925" cy="762000"/>
          </a:xfrm>
        </p:spPr>
        <p:txBody>
          <a:bodyPr/>
          <a:lstStyle/>
          <a:p>
            <a:r>
              <a:rPr lang="en-US" altLang="en-US" b="1"/>
              <a:t>Basic Controls</a:t>
            </a:r>
            <a:r>
              <a:rPr lang="en-US" altLang="en-US"/>
              <a:t> 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F723E2DC-7204-43B6-B5A0-9C98215846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6238" y="1828800"/>
            <a:ext cx="8767762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Komponen atomik yang eksis, terutama untuk menerima input dari user; umumnya juga menyatakan state sederhana.</a:t>
            </a:r>
            <a:r>
              <a:rPr lang="en-US" altLang="en-US" sz="280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/>
              <a:t>Buttons</a:t>
            </a:r>
            <a:r>
              <a:rPr lang="en-US" altLang="en-US" sz="2000" b="1">
                <a:latin typeface="Times New Roman" panose="02020603050405020304" pitchFamily="18" charset="0"/>
              </a:rPr>
              <a:t>—</a:t>
            </a:r>
            <a:r>
              <a:rPr lang="en-US" altLang="en-US" sz="2000"/>
              <a:t>bentuknya bisa kotak atau bundar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/>
              <a:t>Combo Box</a:t>
            </a:r>
            <a:r>
              <a:rPr lang="en-US" altLang="en-US" sz="2000">
                <a:latin typeface="Times New Roman" panose="02020603050405020304" pitchFamily="18" charset="0"/>
              </a:rPr>
              <a:t>—</a:t>
            </a:r>
            <a:r>
              <a:rPr lang="en-US" altLang="en-US" sz="2000"/>
              <a:t>baik yang tidak bisa diedit ataupun yang bisa.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/>
              <a:t>List</a:t>
            </a:r>
            <a:r>
              <a:rPr lang="en-US" altLang="en-US" sz="2000">
                <a:latin typeface="Times New Roman" panose="02020603050405020304" pitchFamily="18" charset="0"/>
              </a:rPr>
              <a:t>—</a:t>
            </a:r>
            <a:r>
              <a:rPr lang="en-US" altLang="en-US" sz="2000"/>
              <a:t>Memberi user sekumpulan item, ditampilkan dalam sebuah kolom untuk dipilih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/>
              <a:t>Menu</a:t>
            </a:r>
            <a:r>
              <a:rPr lang="en-US" altLang="en-US" sz="2000">
                <a:latin typeface="Times New Roman" panose="02020603050405020304" pitchFamily="18" charset="0"/>
              </a:rPr>
              <a:t>—</a:t>
            </a:r>
            <a:r>
              <a:rPr lang="en-US" altLang="en-US" sz="2000"/>
              <a:t>Merupakan upaya untuk menghemat ruang; memungkinkan user untuk memilih dari beberapa pilihan.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/>
              <a:t>Slider</a:t>
            </a:r>
            <a:r>
              <a:rPr lang="en-US" altLang="en-US" sz="2000">
                <a:latin typeface="Times New Roman" panose="02020603050405020304" pitchFamily="18" charset="0"/>
              </a:rPr>
              <a:t>—</a:t>
            </a:r>
            <a:r>
              <a:rPr lang="en-US" altLang="en-US" sz="2000"/>
              <a:t>memungkinkan user untuk memasukkan sebuah nilai numerik yang dibatasi oleh nilai minimum dan maksmum.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/>
              <a:t>Text Fields</a:t>
            </a:r>
            <a:r>
              <a:rPr lang="en-US" altLang="en-US" sz="2000">
                <a:latin typeface="Times New Roman" panose="02020603050405020304" pitchFamily="18" charset="0"/>
              </a:rPr>
              <a:t>—</a:t>
            </a:r>
            <a:r>
              <a:rPr lang="en-US" altLang="en-US" sz="2000"/>
              <a:t>Kontrol teks dasar yang memungkinkan user memasukkan sejumlah teks.</a:t>
            </a:r>
          </a:p>
        </p:txBody>
      </p:sp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5D5E344D-99F3-4DB8-90ED-FDCA1B36F9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533400"/>
            <a:ext cx="8162925" cy="762000"/>
          </a:xfrm>
        </p:spPr>
        <p:txBody>
          <a:bodyPr/>
          <a:lstStyle/>
          <a:p>
            <a:r>
              <a:rPr lang="en-US" altLang="en-US" b="1"/>
              <a:t>Basic Controls</a:t>
            </a:r>
            <a:r>
              <a:rPr lang="en-US" altLang="en-US"/>
              <a:t> </a:t>
            </a:r>
          </a:p>
        </p:txBody>
      </p:sp>
      <p:pic>
        <p:nvPicPr>
          <p:cNvPr id="26628" name="Picture 4">
            <a:extLst>
              <a:ext uri="{FF2B5EF4-FFF2-40B4-BE49-F238E27FC236}">
                <a16:creationId xmlns:a16="http://schemas.microsoft.com/office/drawing/2014/main" id="{CE89F85B-7426-4BB7-BBEB-22AE78102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86000"/>
            <a:ext cx="1497013" cy="129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9" name="Picture 5">
            <a:extLst>
              <a:ext uri="{FF2B5EF4-FFF2-40B4-BE49-F238E27FC236}">
                <a16:creationId xmlns:a16="http://schemas.microsoft.com/office/drawing/2014/main" id="{13C0D5E2-ACEF-43A5-BF09-34B7256E0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438400"/>
            <a:ext cx="1577975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0" name="Picture 6">
            <a:extLst>
              <a:ext uri="{FF2B5EF4-FFF2-40B4-BE49-F238E27FC236}">
                <a16:creationId xmlns:a16="http://schemas.microsoft.com/office/drawing/2014/main" id="{09494E91-9BCF-4997-AF9E-3250D1BC0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514600"/>
            <a:ext cx="1246188" cy="90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1" name="Picture 7">
            <a:extLst>
              <a:ext uri="{FF2B5EF4-FFF2-40B4-BE49-F238E27FC236}">
                <a16:creationId xmlns:a16="http://schemas.microsoft.com/office/drawing/2014/main" id="{3A9CC057-ED97-4D48-AAB2-9C249EDC6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953000"/>
            <a:ext cx="150812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2" name="Picture 8">
            <a:extLst>
              <a:ext uri="{FF2B5EF4-FFF2-40B4-BE49-F238E27FC236}">
                <a16:creationId xmlns:a16="http://schemas.microsoft.com/office/drawing/2014/main" id="{B6CCF53A-337C-4644-8121-C4CDCD3E2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648200"/>
            <a:ext cx="1417638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3" name="Picture 9">
            <a:extLst>
              <a:ext uri="{FF2B5EF4-FFF2-40B4-BE49-F238E27FC236}">
                <a16:creationId xmlns:a16="http://schemas.microsoft.com/office/drawing/2014/main" id="{6AC8B725-C6CE-4F9B-9B44-1C1009AC7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5105400"/>
            <a:ext cx="1143000" cy="60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34" name="Text Box 10">
            <a:extLst>
              <a:ext uri="{FF2B5EF4-FFF2-40B4-BE49-F238E27FC236}">
                <a16:creationId xmlns:a16="http://schemas.microsoft.com/office/drawing/2014/main" id="{13F59BB1-C707-4BD5-B401-196F3AEF4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57600"/>
            <a:ext cx="1131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Buttons</a:t>
            </a:r>
          </a:p>
        </p:txBody>
      </p:sp>
      <p:sp>
        <p:nvSpPr>
          <p:cNvPr id="26635" name="Text Box 11">
            <a:extLst>
              <a:ext uri="{FF2B5EF4-FFF2-40B4-BE49-F238E27FC236}">
                <a16:creationId xmlns:a16="http://schemas.microsoft.com/office/drawing/2014/main" id="{51DFF09E-0A8D-425D-9B3B-711987A84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733800"/>
            <a:ext cx="1665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Combo Box</a:t>
            </a:r>
          </a:p>
        </p:txBody>
      </p:sp>
      <p:sp>
        <p:nvSpPr>
          <p:cNvPr id="26636" name="Text Box 12">
            <a:extLst>
              <a:ext uri="{FF2B5EF4-FFF2-40B4-BE49-F238E27FC236}">
                <a16:creationId xmlns:a16="http://schemas.microsoft.com/office/drawing/2014/main" id="{FF873E13-37F2-4D47-AD7D-12C713421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505200"/>
            <a:ext cx="657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List</a:t>
            </a:r>
          </a:p>
        </p:txBody>
      </p:sp>
      <p:sp>
        <p:nvSpPr>
          <p:cNvPr id="26637" name="Text Box 13">
            <a:extLst>
              <a:ext uri="{FF2B5EF4-FFF2-40B4-BE49-F238E27FC236}">
                <a16:creationId xmlns:a16="http://schemas.microsoft.com/office/drawing/2014/main" id="{1CEC8E73-58C1-486B-AB76-D695B046E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943600"/>
            <a:ext cx="89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Menu</a:t>
            </a:r>
          </a:p>
        </p:txBody>
      </p:sp>
      <p:sp>
        <p:nvSpPr>
          <p:cNvPr id="26638" name="Text Box 14">
            <a:extLst>
              <a:ext uri="{FF2B5EF4-FFF2-40B4-BE49-F238E27FC236}">
                <a16:creationId xmlns:a16="http://schemas.microsoft.com/office/drawing/2014/main" id="{396F234C-EB65-4E7E-8F61-A5F068D82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867400"/>
            <a:ext cx="911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Slider</a:t>
            </a:r>
          </a:p>
        </p:txBody>
      </p:sp>
      <p:sp>
        <p:nvSpPr>
          <p:cNvPr id="26639" name="Text Box 15">
            <a:extLst>
              <a:ext uri="{FF2B5EF4-FFF2-40B4-BE49-F238E27FC236}">
                <a16:creationId xmlns:a16="http://schemas.microsoft.com/office/drawing/2014/main" id="{575DD094-6713-4EEC-87BA-F6E3703FB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5867400"/>
            <a:ext cx="1562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Text Fields</a:t>
            </a:r>
          </a:p>
        </p:txBody>
      </p:sp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53C0BECC-D111-4EAD-9DFD-6B1EBFCADC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312738"/>
            <a:ext cx="8162925" cy="1311275"/>
          </a:xfrm>
        </p:spPr>
        <p:txBody>
          <a:bodyPr/>
          <a:lstStyle/>
          <a:p>
            <a:r>
              <a:rPr lang="en-US" altLang="en-US" sz="4000" b="1"/>
              <a:t>Tampilan informasi yang tidak bisa diedit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789FBB2D-0461-46A4-BF61-B3CDCEB7CC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Komponen atomik yang eksis dalam rangka memberi informasi kepada user. 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/>
              <a:t>Label</a:t>
            </a:r>
            <a:r>
              <a:rPr lang="en-US" altLang="en-US" sz="2400">
                <a:latin typeface="Times New Roman" panose="02020603050405020304" pitchFamily="18" charset="0"/>
              </a:rPr>
              <a:t>—</a:t>
            </a:r>
            <a:r>
              <a:rPr lang="en-US" altLang="en-US" sz="2400"/>
              <a:t>dapat menampilkan teks dan gambar yang tidak bisa dipilih.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/>
              <a:t>Progress Bar</a:t>
            </a:r>
            <a:r>
              <a:rPr lang="en-US" altLang="en-US" sz="2400">
                <a:latin typeface="Times New Roman" panose="02020603050405020304" pitchFamily="18" charset="0"/>
              </a:rPr>
              <a:t>—</a:t>
            </a:r>
            <a:r>
              <a:rPr lang="en-US" altLang="en-US" sz="2400"/>
              <a:t>menampilkan progress dari sebuah task yang panjang (juga, ProgressMonitor dan ProgressMonitorInputStream)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/>
              <a:t>Tool tip</a:t>
            </a:r>
            <a:r>
              <a:rPr lang="en-US" altLang="en-US" sz="2400">
                <a:latin typeface="Times New Roman" panose="02020603050405020304" pitchFamily="18" charset="0"/>
              </a:rPr>
              <a:t>—</a:t>
            </a:r>
            <a:r>
              <a:rPr lang="en-US" altLang="en-US" sz="2400"/>
              <a:t>keterangan yang muncul beberapa saat ketika user melintas di atas sebuah komponen</a:t>
            </a:r>
          </a:p>
        </p:txBody>
      </p:sp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B356A7DD-BC13-4DCB-B2AA-EF4638C585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312738"/>
            <a:ext cx="8162925" cy="1311275"/>
          </a:xfrm>
        </p:spPr>
        <p:txBody>
          <a:bodyPr/>
          <a:lstStyle/>
          <a:p>
            <a:r>
              <a:rPr lang="en-US" altLang="en-US" sz="4000" b="1"/>
              <a:t>Tampilan informasi yang tidak bisa diedit</a:t>
            </a:r>
          </a:p>
        </p:txBody>
      </p:sp>
      <p:pic>
        <p:nvPicPr>
          <p:cNvPr id="28676" name="Picture 4">
            <a:extLst>
              <a:ext uri="{FF2B5EF4-FFF2-40B4-BE49-F238E27FC236}">
                <a16:creationId xmlns:a16="http://schemas.microsoft.com/office/drawing/2014/main" id="{1258A19A-B9C1-4BF6-BF25-8594CB338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362200"/>
            <a:ext cx="1828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7" name="Picture 5">
            <a:extLst>
              <a:ext uri="{FF2B5EF4-FFF2-40B4-BE49-F238E27FC236}">
                <a16:creationId xmlns:a16="http://schemas.microsoft.com/office/drawing/2014/main" id="{00C35936-3B0A-432D-82D5-A16BFFDC3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286000"/>
            <a:ext cx="23622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8" name="Picture 6">
            <a:extLst>
              <a:ext uri="{FF2B5EF4-FFF2-40B4-BE49-F238E27FC236}">
                <a16:creationId xmlns:a16="http://schemas.microsoft.com/office/drawing/2014/main" id="{95D8AEA9-5801-49D1-80B2-B0825E6FD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486400"/>
            <a:ext cx="6069013" cy="101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79" name="Text Box 7">
            <a:extLst>
              <a:ext uri="{FF2B5EF4-FFF2-40B4-BE49-F238E27FC236}">
                <a16:creationId xmlns:a16="http://schemas.microsoft.com/office/drawing/2014/main" id="{103BFC9F-877A-426F-BC7C-DAE6250F0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5867400"/>
            <a:ext cx="1376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Tool Tips</a:t>
            </a:r>
          </a:p>
        </p:txBody>
      </p:sp>
      <p:sp>
        <p:nvSpPr>
          <p:cNvPr id="28680" name="Text Box 8">
            <a:extLst>
              <a:ext uri="{FF2B5EF4-FFF2-40B4-BE49-F238E27FC236}">
                <a16:creationId xmlns:a16="http://schemas.microsoft.com/office/drawing/2014/main" id="{76111762-CBC0-48F0-BC67-4F59F80DF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743200"/>
            <a:ext cx="1751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Progress Bar</a:t>
            </a:r>
          </a:p>
        </p:txBody>
      </p:sp>
      <p:sp>
        <p:nvSpPr>
          <p:cNvPr id="28681" name="Text Box 9">
            <a:extLst>
              <a:ext uri="{FF2B5EF4-FFF2-40B4-BE49-F238E27FC236}">
                <a16:creationId xmlns:a16="http://schemas.microsoft.com/office/drawing/2014/main" id="{6E39CA2E-4C56-4B7B-9F6A-AA16C7F26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886200"/>
            <a:ext cx="876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Label</a:t>
            </a:r>
          </a:p>
        </p:txBody>
      </p:sp>
      <p:pic>
        <p:nvPicPr>
          <p:cNvPr id="28682" name="Picture 10">
            <a:extLst>
              <a:ext uri="{FF2B5EF4-FFF2-40B4-BE49-F238E27FC236}">
                <a16:creationId xmlns:a16="http://schemas.microsoft.com/office/drawing/2014/main" id="{2617DCAD-D69B-44A3-9B57-60C826F2E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114800"/>
            <a:ext cx="17526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4773A-FE8B-4305-8A62-678CD2B07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538" y="854572"/>
            <a:ext cx="8162925" cy="769441"/>
          </a:xfrm>
        </p:spPr>
        <p:txBody>
          <a:bodyPr/>
          <a:lstStyle/>
          <a:p>
            <a:r>
              <a:rPr lang="en-US" b="1" dirty="0" err="1"/>
              <a:t>Definisi</a:t>
            </a:r>
            <a:r>
              <a:rPr lang="en-US" b="1" dirty="0"/>
              <a:t>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67306-5C60-46A9-8FC6-4E14FED8D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1752600"/>
            <a:ext cx="8794750" cy="4191000"/>
          </a:xfrm>
        </p:spPr>
        <p:txBody>
          <a:bodyPr/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GUI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lt"/>
              </a:rPr>
              <a:t>diciptakan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lt"/>
              </a:rPr>
              <a:t>untuk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lt"/>
              </a:rPr>
              <a:t>memudahkan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lt"/>
              </a:rPr>
              <a:t>pegguna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lt"/>
              </a:rPr>
              <a:t>berinteraksi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lt"/>
              </a:rPr>
              <a:t>dengan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lt"/>
              </a:rPr>
              <a:t>perangkat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lt"/>
              </a:rPr>
              <a:t>komputernya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lt"/>
              </a:rPr>
              <a:t>jadi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lt"/>
              </a:rPr>
              <a:t>pengguna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lt"/>
              </a:rPr>
              <a:t>tidak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lt"/>
              </a:rPr>
              <a:t>perlu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lt"/>
              </a:rPr>
              <a:t>mengetik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lt"/>
              </a:rPr>
              <a:t>teks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lt"/>
              </a:rPr>
              <a:t>perintah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 yang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lt"/>
              </a:rPr>
              <a:t>ingin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lt"/>
              </a:rPr>
              <a:t>dijalankan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. Bisa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lt"/>
              </a:rPr>
              <a:t>bayangkan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lt"/>
              </a:rPr>
              <a:t>kalau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lt"/>
              </a:rPr>
              <a:t>ingin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lt"/>
              </a:rPr>
              <a:t>mendengar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lt"/>
              </a:rPr>
              <a:t>musik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lt"/>
              </a:rPr>
              <a:t>kita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lt"/>
              </a:rPr>
              <a:t>harus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lt"/>
              </a:rPr>
              <a:t>mengetik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 “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lt"/>
              </a:rPr>
              <a:t>dengar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lt"/>
              </a:rPr>
              <a:t>musik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”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lt"/>
              </a:rPr>
              <a:t>terlebih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lt"/>
              </a:rPr>
              <a:t>dahulu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.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lt"/>
              </a:rPr>
              <a:t>Sungguh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lt"/>
              </a:rPr>
              <a:t>merepotkan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……</a:t>
            </a:r>
            <a:endParaRPr lang="en-US" sz="4000" dirty="0">
              <a:latin typeface="+mj-lt"/>
            </a:endParaRPr>
          </a:p>
          <a:p>
            <a:endParaRPr lang="en-US" sz="2400" b="0" i="0" dirty="0">
              <a:solidFill>
                <a:srgbClr val="000000"/>
              </a:solidFill>
              <a:effectLst/>
              <a:latin typeface="+mj-lt"/>
            </a:endParaRPr>
          </a:p>
          <a:p>
            <a:r>
              <a:rPr lang="en-US" sz="2400" b="0" i="0" dirty="0" err="1">
                <a:solidFill>
                  <a:srgbClr val="000000"/>
                </a:solidFill>
                <a:effectLst/>
                <a:latin typeface="+mj-lt"/>
              </a:rPr>
              <a:t>Dengan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lt"/>
              </a:rPr>
              <a:t>adanya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 GUI, user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lt"/>
              </a:rPr>
              <a:t>akan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lt"/>
              </a:rPr>
              <a:t>hanya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lt"/>
              </a:rPr>
              <a:t>perlu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lt"/>
              </a:rPr>
              <a:t>mengeklik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lt"/>
              </a:rPr>
              <a:t>gambar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lt"/>
              </a:rPr>
              <a:t>atau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 ikon yang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lt"/>
              </a:rPr>
              <a:t>sudah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lt"/>
              </a:rPr>
              <a:t>dibuat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 oleh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lt"/>
              </a:rPr>
              <a:t>suatu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 software/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lt"/>
              </a:rPr>
              <a:t>aplikasi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lt"/>
              </a:rPr>
              <a:t>karena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 Graphic user interface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lt"/>
              </a:rPr>
              <a:t>ini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lt"/>
              </a:rPr>
              <a:t>telah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lt"/>
              </a:rPr>
              <a:t>mengkonversi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lt"/>
              </a:rPr>
              <a:t>perintah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lt"/>
              </a:rPr>
              <a:t>tersebut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lt"/>
              </a:rPr>
              <a:t>menjadi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 ikon di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lt"/>
              </a:rPr>
              <a:t>dalam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lt"/>
              </a:rPr>
              <a:t>layar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lt"/>
              </a:rPr>
              <a:t>komputer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 yang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lt"/>
              </a:rPr>
              <a:t>dapat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lt"/>
              </a:rPr>
              <a:t>diklik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lt"/>
              </a:rPr>
              <a:t>untuk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lt"/>
              </a:rPr>
              <a:t>menjalankan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lt"/>
              </a:rPr>
              <a:t>fungsinya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3705804"/>
      </p:ext>
    </p:extLst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5A1E563D-1253-40F4-B762-079D303505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433388"/>
            <a:ext cx="8162925" cy="1190625"/>
          </a:xfrm>
        </p:spPr>
        <p:txBody>
          <a:bodyPr/>
          <a:lstStyle/>
          <a:p>
            <a:r>
              <a:rPr lang="en-US" altLang="en-US" sz="3600" b="1"/>
              <a:t>Tampilan yang bisa diedit dari informasi terformat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AF0CF587-FD45-49F4-A922-F3DCEEDD45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Merupakan komponen atomik yang menampilkan informasi yang </a:t>
            </a:r>
            <a:r>
              <a:rPr lang="en-US" altLang="en-US" sz="2400" i="1"/>
              <a:t>highly formatted</a:t>
            </a:r>
            <a:r>
              <a:rPr lang="en-US" altLang="en-US" sz="2400"/>
              <a:t> dan dapat diedit oleh user.</a:t>
            </a:r>
            <a:r>
              <a:rPr lang="en-US" altLang="en-US" sz="280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/>
              <a:t>Color chooser</a:t>
            </a:r>
            <a:r>
              <a:rPr lang="en-US" altLang="en-US" sz="2000" b="1">
                <a:latin typeface="Times New Roman" panose="02020603050405020304" pitchFamily="18" charset="0"/>
              </a:rPr>
              <a:t>—</a:t>
            </a:r>
            <a:r>
              <a:rPr lang="en-US" altLang="en-US" sz="2000"/>
              <a:t>menyediakan sebuah palet warna yang bisa dipilih oleh user.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/>
              <a:t>File chooser</a:t>
            </a:r>
            <a:r>
              <a:rPr lang="en-US" altLang="en-US" sz="2000" b="1">
                <a:latin typeface="Times New Roman" panose="02020603050405020304" pitchFamily="18" charset="0"/>
              </a:rPr>
              <a:t>—</a:t>
            </a:r>
            <a:r>
              <a:rPr lang="en-US" altLang="en-US" sz="2000"/>
              <a:t>menyediakan sebuah GUI untuk menunjukkan file system, kemudian user bisa memilih sebuah file atau directory dari list yang ada atau langsung mengetikkan nama file atau directory yang dikehendaki.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/>
              <a:t>Table</a:t>
            </a:r>
            <a:r>
              <a:rPr lang="en-US" altLang="en-US" sz="2000" b="1">
                <a:latin typeface="Times New Roman" panose="02020603050405020304" pitchFamily="18" charset="0"/>
              </a:rPr>
              <a:t>—</a:t>
            </a:r>
            <a:r>
              <a:rPr lang="en-US" altLang="en-US" sz="2000"/>
              <a:t>menampilkan tabel data, secara opsional membolehkan user untuk mengedit data tsb. 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/>
              <a:t>Text</a:t>
            </a:r>
            <a:r>
              <a:rPr lang="en-US" altLang="en-US" sz="2000" b="1">
                <a:latin typeface="Times New Roman" panose="02020603050405020304" pitchFamily="18" charset="0"/>
              </a:rPr>
              <a:t>—</a:t>
            </a:r>
            <a:r>
              <a:rPr lang="en-US" altLang="en-US" sz="2000"/>
              <a:t>menampilkan teks dan membolehkan user untuk mengeditnya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/>
              <a:t>Tree</a:t>
            </a:r>
            <a:r>
              <a:rPr lang="en-US" altLang="en-US" sz="2000" b="1">
                <a:latin typeface="Times New Roman" panose="02020603050405020304" pitchFamily="18" charset="0"/>
              </a:rPr>
              <a:t>—</a:t>
            </a:r>
            <a:r>
              <a:rPr lang="en-US" altLang="en-US" sz="2000"/>
              <a:t>menampilkan data dalam bentuk hirarkis</a:t>
            </a:r>
          </a:p>
        </p:txBody>
      </p:sp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EC28708B-A9A2-477F-9383-0A5554B927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312738"/>
            <a:ext cx="8162925" cy="1311275"/>
          </a:xfrm>
        </p:spPr>
        <p:txBody>
          <a:bodyPr/>
          <a:lstStyle/>
          <a:p>
            <a:r>
              <a:rPr lang="en-US" altLang="en-US" sz="4000" b="1"/>
              <a:t>Tampilan yang bisa diedit dari informasi terformat</a:t>
            </a:r>
          </a:p>
        </p:txBody>
      </p:sp>
      <p:pic>
        <p:nvPicPr>
          <p:cNvPr id="30724" name="Picture 4">
            <a:extLst>
              <a:ext uri="{FF2B5EF4-FFF2-40B4-BE49-F238E27FC236}">
                <a16:creationId xmlns:a16="http://schemas.microsoft.com/office/drawing/2014/main" id="{49320428-529E-4794-8D5B-147770618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876800"/>
            <a:ext cx="1981200" cy="124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5" name="Picture 5">
            <a:extLst>
              <a:ext uri="{FF2B5EF4-FFF2-40B4-BE49-F238E27FC236}">
                <a16:creationId xmlns:a16="http://schemas.microsoft.com/office/drawing/2014/main" id="{3B124F6F-92BE-49C3-BE7C-6D0282999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133600"/>
            <a:ext cx="3440113" cy="179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6" name="Picture 6">
            <a:extLst>
              <a:ext uri="{FF2B5EF4-FFF2-40B4-BE49-F238E27FC236}">
                <a16:creationId xmlns:a16="http://schemas.microsoft.com/office/drawing/2014/main" id="{6D24BD32-F85C-4FB3-9213-6A0B57553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20923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7" name="Picture 7">
            <a:extLst>
              <a:ext uri="{FF2B5EF4-FFF2-40B4-BE49-F238E27FC236}">
                <a16:creationId xmlns:a16="http://schemas.microsoft.com/office/drawing/2014/main" id="{01F1871A-49E8-4242-8DDF-30C803430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562600"/>
            <a:ext cx="1520825" cy="100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8" name="Picture 8">
            <a:extLst>
              <a:ext uri="{FF2B5EF4-FFF2-40B4-BE49-F238E27FC236}">
                <a16:creationId xmlns:a16="http://schemas.microsoft.com/office/drawing/2014/main" id="{A9978D8E-7D35-4B85-B064-EDBCA9D1C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876800"/>
            <a:ext cx="1508125" cy="107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29" name="Text Box 9">
            <a:extLst>
              <a:ext uri="{FF2B5EF4-FFF2-40B4-BE49-F238E27FC236}">
                <a16:creationId xmlns:a16="http://schemas.microsoft.com/office/drawing/2014/main" id="{B390094C-F2AC-49CF-905B-BA08A7571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925" y="2403475"/>
            <a:ext cx="1749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File Chooser</a:t>
            </a:r>
          </a:p>
        </p:txBody>
      </p:sp>
      <p:sp>
        <p:nvSpPr>
          <p:cNvPr id="30730" name="Text Box 10">
            <a:extLst>
              <a:ext uri="{FF2B5EF4-FFF2-40B4-BE49-F238E27FC236}">
                <a16:creationId xmlns:a16="http://schemas.microsoft.com/office/drawing/2014/main" id="{69D19EBC-A57F-4897-8BC5-678425567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657600"/>
            <a:ext cx="1970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Color Chooser</a:t>
            </a:r>
          </a:p>
        </p:txBody>
      </p:sp>
      <p:sp>
        <p:nvSpPr>
          <p:cNvPr id="30731" name="Text Box 11">
            <a:extLst>
              <a:ext uri="{FF2B5EF4-FFF2-40B4-BE49-F238E27FC236}">
                <a16:creationId xmlns:a16="http://schemas.microsoft.com/office/drawing/2014/main" id="{41A3785E-136F-42BB-942B-DE160BDA2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5984875"/>
            <a:ext cx="95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Table </a:t>
            </a:r>
          </a:p>
        </p:txBody>
      </p:sp>
      <p:sp>
        <p:nvSpPr>
          <p:cNvPr id="30732" name="Text Box 12">
            <a:extLst>
              <a:ext uri="{FF2B5EF4-FFF2-40B4-BE49-F238E27FC236}">
                <a16:creationId xmlns:a16="http://schemas.microsoft.com/office/drawing/2014/main" id="{89435B57-F9CB-4B30-B2BE-EC076C7A8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61722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Text</a:t>
            </a:r>
          </a:p>
        </p:txBody>
      </p:sp>
      <p:sp>
        <p:nvSpPr>
          <p:cNvPr id="30733" name="Text Box 13">
            <a:extLst>
              <a:ext uri="{FF2B5EF4-FFF2-40B4-BE49-F238E27FC236}">
                <a16:creationId xmlns:a16="http://schemas.microsoft.com/office/drawing/2014/main" id="{782CC3E1-7294-43B3-A119-034F9B9AE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5943600"/>
            <a:ext cx="741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Tree</a:t>
            </a:r>
          </a:p>
        </p:txBody>
      </p:sp>
      <p:pic>
        <p:nvPicPr>
          <p:cNvPr id="30734" name="Picture 14">
            <a:extLst>
              <a:ext uri="{FF2B5EF4-FFF2-40B4-BE49-F238E27FC236}">
                <a16:creationId xmlns:a16="http://schemas.microsoft.com/office/drawing/2014/main" id="{0A2D7827-D34D-40E0-B8FB-60FE5441F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4495800"/>
            <a:ext cx="1463675" cy="129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8F51738B-C97C-42CA-89CB-E690E34386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252413"/>
            <a:ext cx="8162925" cy="1371600"/>
          </a:xfrm>
        </p:spPr>
        <p:txBody>
          <a:bodyPr/>
          <a:lstStyle/>
          <a:p>
            <a:r>
              <a:rPr lang="en-US" altLang="en-US" sz="4000" b="1"/>
              <a:t>Mensupport </a:t>
            </a:r>
            <a:br>
              <a:rPr lang="en-US" altLang="en-US" sz="4000" b="1"/>
            </a:br>
            <a:r>
              <a:rPr lang="en-US" altLang="en-US" b="1" i="1"/>
              <a:t>Pluggable Look &amp; Feel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6868FA1A-9BC6-4278-8472-FC0CCADF8A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Memberikan pilihan tampilan </a:t>
            </a:r>
            <a:r>
              <a:rPr lang="en-US" altLang="en-US" sz="2800" i="1"/>
              <a:t>(look and feel) </a:t>
            </a:r>
            <a:r>
              <a:rPr lang="en-US" altLang="en-US" sz="2800"/>
              <a:t>pada program yang menggunakan komponen-komponen Swing. Misalnya, program yang sama dapat menggunakan baik Java</a:t>
            </a:r>
            <a:r>
              <a:rPr lang="en-US" altLang="en-US" sz="2800">
                <a:latin typeface="Times New Roman" panose="02020603050405020304" pitchFamily="18" charset="0"/>
              </a:rPr>
              <a:t>™</a:t>
            </a:r>
            <a:r>
              <a:rPr lang="en-US" altLang="en-US" sz="2800"/>
              <a:t> look-and-feel maupun the Windows look-and-feel.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200"/>
          </a:p>
          <a:p>
            <a:pPr>
              <a:lnSpc>
                <a:spcPct val="90000"/>
              </a:lnSpc>
            </a:pPr>
            <a:r>
              <a:rPr lang="en-US" altLang="en-US" sz="2800"/>
              <a:t>Lebih banyak lagi paket look-and-feel akan tersedia di masa yad dari berbagai sumber, termasuk beberapa yang menggunakan suara lebih dari sekedar tampilan visual.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DE7D3000-D1FB-4E39-94ED-3B6AFD3EE7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252413"/>
            <a:ext cx="8162925" cy="1371600"/>
          </a:xfrm>
        </p:spPr>
        <p:txBody>
          <a:bodyPr/>
          <a:lstStyle/>
          <a:p>
            <a:r>
              <a:rPr lang="en-US" altLang="en-US" sz="4000" b="1"/>
              <a:t>Mensupport </a:t>
            </a:r>
            <a:br>
              <a:rPr lang="en-US" altLang="en-US" sz="4000" b="1"/>
            </a:br>
            <a:r>
              <a:rPr lang="en-US" altLang="en-US" b="1" i="1"/>
              <a:t>Pluggable Look &amp; Feel</a:t>
            </a:r>
          </a:p>
        </p:txBody>
      </p:sp>
      <p:sp>
        <p:nvSpPr>
          <p:cNvPr id="32777" name="Text Box 9">
            <a:extLst>
              <a:ext uri="{FF2B5EF4-FFF2-40B4-BE49-F238E27FC236}">
                <a16:creationId xmlns:a16="http://schemas.microsoft.com/office/drawing/2014/main" id="{B78E5B44-F28C-4EAE-AB45-E77B1FF89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2225" y="5946775"/>
            <a:ext cx="35607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600" b="1">
                <a:latin typeface="Arial" panose="020B0604020202020204" pitchFamily="34" charset="0"/>
              </a:rPr>
              <a:t>Native Windows Look and Feel</a:t>
            </a:r>
          </a:p>
          <a:p>
            <a:pPr algn="ctr"/>
            <a:r>
              <a:rPr lang="en-US" altLang="en-US" sz="1600">
                <a:latin typeface="Arial" panose="020B0604020202020204" pitchFamily="34" charset="0"/>
              </a:rPr>
              <a:t>supported on Microsoft Windows only</a:t>
            </a:r>
          </a:p>
        </p:txBody>
      </p:sp>
      <p:graphicFrame>
        <p:nvGraphicFramePr>
          <p:cNvPr id="32781" name="Object 13">
            <a:extLst>
              <a:ext uri="{FF2B5EF4-FFF2-40B4-BE49-F238E27FC236}">
                <a16:creationId xmlns:a16="http://schemas.microsoft.com/office/drawing/2014/main" id="{7B058321-7625-4E97-995E-AF9684DE7B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95850" y="4572000"/>
          <a:ext cx="424815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4247619" imgH="1209524" progId="Paint.Picture">
                  <p:embed/>
                </p:oleObj>
              </mc:Choice>
              <mc:Fallback>
                <p:oleObj name="Bitmap Image" r:id="rId3" imgW="4247619" imgH="1209524" progId="Paint.Picture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850" y="4572000"/>
                        <a:ext cx="4248150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2" name="Object 14">
            <a:extLst>
              <a:ext uri="{FF2B5EF4-FFF2-40B4-BE49-F238E27FC236}">
                <a16:creationId xmlns:a16="http://schemas.microsoft.com/office/drawing/2014/main" id="{6C21B1E9-8909-4874-ADFE-55C9993403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4648200"/>
          <a:ext cx="432435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4323810" imgH="1047619" progId="Paint.Picture">
                  <p:embed/>
                </p:oleObj>
              </mc:Choice>
              <mc:Fallback>
                <p:oleObj name="Bitmap Image" r:id="rId5" imgW="4323810" imgH="1047619" progId="Paint.Picture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648200"/>
                        <a:ext cx="432435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3" name="Text Box 15">
            <a:extLst>
              <a:ext uri="{FF2B5EF4-FFF2-40B4-BE49-F238E27FC236}">
                <a16:creationId xmlns:a16="http://schemas.microsoft.com/office/drawing/2014/main" id="{B06F17C8-1503-47FB-BB4F-1461685F9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715000"/>
            <a:ext cx="343535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600" b="1">
                <a:latin typeface="Arial" panose="020B0604020202020204" pitchFamily="34" charset="0"/>
              </a:rPr>
              <a:t>Native Mac Look and Feel “Aqua”</a:t>
            </a:r>
          </a:p>
          <a:p>
            <a:pPr algn="ctr"/>
            <a:r>
              <a:rPr lang="en-US" altLang="en-US" sz="1600">
                <a:latin typeface="Arial" panose="020B0604020202020204" pitchFamily="34" charset="0"/>
              </a:rPr>
              <a:t>Implemented by Apple and</a:t>
            </a:r>
          </a:p>
          <a:p>
            <a:pPr algn="ctr"/>
            <a:r>
              <a:rPr lang="en-US" altLang="en-US" sz="1600">
                <a:latin typeface="Arial" panose="020B0604020202020204" pitchFamily="34" charset="0"/>
              </a:rPr>
              <a:t> supported on Mac only</a:t>
            </a:r>
          </a:p>
        </p:txBody>
      </p:sp>
      <p:graphicFrame>
        <p:nvGraphicFramePr>
          <p:cNvPr id="32784" name="Object 16">
            <a:extLst>
              <a:ext uri="{FF2B5EF4-FFF2-40B4-BE49-F238E27FC236}">
                <a16:creationId xmlns:a16="http://schemas.microsoft.com/office/drawing/2014/main" id="{904C25A7-D2D9-47F0-8CF5-26D3FBB14C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2133600"/>
          <a:ext cx="42291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7" imgW="4229690" imgH="1219370" progId="Paint.Picture">
                  <p:embed/>
                </p:oleObj>
              </mc:Choice>
              <mc:Fallback>
                <p:oleObj name="Bitmap Image" r:id="rId7" imgW="4229690" imgH="1219370" progId="Paint.Picture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133600"/>
                        <a:ext cx="42291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5" name="Text Box 17">
            <a:extLst>
              <a:ext uri="{FF2B5EF4-FFF2-40B4-BE49-F238E27FC236}">
                <a16:creationId xmlns:a16="http://schemas.microsoft.com/office/drawing/2014/main" id="{B9432B82-9C37-4BD6-BB41-4E8EFCEF2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8238" y="3429000"/>
            <a:ext cx="28384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600" b="1">
                <a:latin typeface="Arial" panose="020B0604020202020204" pitchFamily="34" charset="0"/>
              </a:rPr>
              <a:t>Java Look and Feel “Metal”</a:t>
            </a:r>
          </a:p>
          <a:p>
            <a:pPr algn="ctr"/>
            <a:r>
              <a:rPr lang="en-US" altLang="en-US" sz="1600">
                <a:latin typeface="Arial" panose="020B0604020202020204" pitchFamily="34" charset="0"/>
              </a:rPr>
              <a:t>supported on all platforms</a:t>
            </a:r>
          </a:p>
        </p:txBody>
      </p:sp>
      <p:graphicFrame>
        <p:nvGraphicFramePr>
          <p:cNvPr id="32786" name="Object 18">
            <a:extLst>
              <a:ext uri="{FF2B5EF4-FFF2-40B4-BE49-F238E27FC236}">
                <a16:creationId xmlns:a16="http://schemas.microsoft.com/office/drawing/2014/main" id="{51432934-167E-427A-9490-63B969E92A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2133600"/>
          <a:ext cx="4238625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9" imgW="4238095" imgH="1333333" progId="Paint.Picture">
                  <p:embed/>
                </p:oleObj>
              </mc:Choice>
              <mc:Fallback>
                <p:oleObj name="Bitmap Image" r:id="rId9" imgW="4238095" imgH="1333333" progId="Paint.Picture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133600"/>
                        <a:ext cx="4238625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7" name="Text Box 19">
            <a:extLst>
              <a:ext uri="{FF2B5EF4-FFF2-40B4-BE49-F238E27FC236}">
                <a16:creationId xmlns:a16="http://schemas.microsoft.com/office/drawing/2014/main" id="{705144B2-9E17-47B0-983C-EAE6B750C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8238" y="3505200"/>
            <a:ext cx="376713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600" b="1">
                <a:latin typeface="Arial" panose="020B0604020202020204" pitchFamily="34" charset="0"/>
              </a:rPr>
              <a:t>Motif Look and Feel (Solaris &amp; Linux)</a:t>
            </a:r>
          </a:p>
          <a:p>
            <a:pPr algn="ctr"/>
            <a:r>
              <a:rPr lang="en-US" altLang="en-US" sz="1600">
                <a:latin typeface="Arial" panose="020B0604020202020204" pitchFamily="34" charset="0"/>
              </a:rPr>
              <a:t>supported on all platforms</a:t>
            </a:r>
          </a:p>
        </p:txBody>
      </p:sp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EEEB0564-CC09-46ED-9B1C-79FF7F5A39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r>
              <a:rPr lang="en-US" altLang="en-US" b="1"/>
              <a:t>Menu Hari ini</a:t>
            </a:r>
            <a:r>
              <a:rPr lang="en-US" altLang="en-US" b="1">
                <a:latin typeface="Times New Roman" panose="02020603050405020304" pitchFamily="18" charset="0"/>
              </a:rPr>
              <a:t>…</a:t>
            </a:r>
            <a:endParaRPr lang="en-US" altLang="en-US" b="1"/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18F23600-F477-4D85-B2DE-7DE827DD9F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Membuat aplikasi berbasis GUI menggunakan komponen-komponen SWING sebagai berikut :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Frame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Container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Button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Label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TextField danTextArea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List Drop-down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Check Box dan Radio Button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Merupakan komponen-komponen Swing bagian I ; bagian dari </a:t>
            </a:r>
            <a:r>
              <a:rPr lang="en-US" altLang="en-US" sz="2800" i="1"/>
              <a:t>AWT Similar…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b="1"/>
          </a:p>
        </p:txBody>
      </p:sp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E7A8A7FF-0563-495B-A97A-7DF5A0661C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r>
              <a:rPr lang="en-US" altLang="en-US" b="1"/>
              <a:t>Membuat Aplikasi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684A957F-8330-4327-ACA2-18473E321A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00"/>
              <a:t>Seluruh elemen dalam Swing adalah bagian dari paket </a:t>
            </a:r>
            <a:r>
              <a:rPr lang="en-US" altLang="en-US" sz="2600">
                <a:latin typeface="Courier New" panose="02070309020205020404" pitchFamily="49" charset="0"/>
              </a:rPr>
              <a:t>javax.swing</a:t>
            </a:r>
            <a:r>
              <a:rPr lang="en-US" altLang="en-US" sz="2600"/>
              <a:t> yang merupakan standar dari library class java 2</a:t>
            </a:r>
          </a:p>
          <a:p>
            <a:pPr>
              <a:lnSpc>
                <a:spcPct val="90000"/>
              </a:lnSpc>
            </a:pPr>
            <a:r>
              <a:rPr lang="en-US" altLang="en-US" sz="2600"/>
              <a:t>Agar bisa menggunakan class dalam paket Swing, harus disertakan statemen untuk import sbb 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600" i="1"/>
              <a:t>	</a:t>
            </a:r>
            <a:r>
              <a:rPr lang="en-US" altLang="en-US" sz="2400">
                <a:latin typeface="Courier New" panose="02070309020205020404" pitchFamily="49" charset="0"/>
              </a:rPr>
              <a:t>import javax.swing.*</a:t>
            </a:r>
          </a:p>
          <a:p>
            <a:pPr>
              <a:lnSpc>
                <a:spcPct val="90000"/>
              </a:lnSpc>
            </a:pPr>
            <a:r>
              <a:rPr lang="en-US" altLang="en-US" sz="2600"/>
              <a:t>Paket lain yg digunakan untuk GUI programming adalah </a:t>
            </a:r>
            <a:r>
              <a:rPr lang="en-US" altLang="en-US" sz="2400">
                <a:latin typeface="Courier New" panose="02070309020205020404" pitchFamily="49" charset="0"/>
              </a:rPr>
              <a:t>java.awt</a:t>
            </a:r>
            <a:r>
              <a:rPr lang="en-US" altLang="en-US" sz="2600"/>
              <a:t> (Abstract Windowing Toolkit) dan </a:t>
            </a:r>
            <a:r>
              <a:rPr lang="en-US" altLang="en-US" sz="2400">
                <a:latin typeface="Courier New" panose="02070309020205020404" pitchFamily="49" charset="0"/>
              </a:rPr>
              <a:t>java.awt.event</a:t>
            </a:r>
            <a:r>
              <a:rPr lang="en-US" altLang="en-US" sz="2600"/>
              <a:t> (class-class event handling untuk menghandle input dari user)</a:t>
            </a:r>
            <a:endParaRPr lang="en-US" altLang="en-US" sz="26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AE14A77B-7BE0-4CA0-B45F-FA8BC6A59D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r>
              <a:rPr lang="en-US" altLang="en-US" b="1"/>
              <a:t>Membuat Interface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F136841B-A998-4139-AE3D-1679E7C90B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Langkah pertama dalam membuat aplikasi Swing adalah membuat class yang merupakan representasi GUI.</a:t>
            </a:r>
          </a:p>
          <a:p>
            <a:pPr lvl="1"/>
            <a:r>
              <a:rPr lang="en-US" altLang="en-US" sz="2400"/>
              <a:t>Objek dari class ini akan bertindak sebagai container </a:t>
            </a:r>
            <a:r>
              <a:rPr lang="en-US" altLang="en-US" sz="2400" i="1"/>
              <a:t>(top level container)</a:t>
            </a:r>
            <a:r>
              <a:rPr lang="en-US" altLang="en-US" sz="2400"/>
              <a:t> dan merupakan user interface utama </a:t>
            </a:r>
            <a:r>
              <a:rPr lang="en-US" altLang="en-US" sz="2400" i="1"/>
              <a:t>(main interface)</a:t>
            </a:r>
            <a:r>
              <a:rPr lang="en-US" altLang="en-US" sz="2400"/>
              <a:t>, yang bisa berupa salah satu </a:t>
            </a:r>
            <a:r>
              <a:rPr lang="en-US" altLang="en-US" sz="2400" b="1"/>
              <a:t>window</a:t>
            </a:r>
            <a:r>
              <a:rPr lang="en-US" altLang="en-US" sz="2400"/>
              <a:t> (class </a:t>
            </a:r>
            <a:r>
              <a:rPr lang="en-US" altLang="en-US" sz="2400">
                <a:latin typeface="Courier New" panose="02070309020205020404" pitchFamily="49" charset="0"/>
              </a:rPr>
              <a:t>JWindow</a:t>
            </a:r>
            <a:r>
              <a:rPr lang="en-US" altLang="en-US" sz="2400"/>
              <a:t>) atau </a:t>
            </a:r>
            <a:r>
              <a:rPr lang="en-US" altLang="en-US" sz="2400" b="1"/>
              <a:t>frame</a:t>
            </a:r>
            <a:r>
              <a:rPr lang="en-US" altLang="en-US" sz="2400"/>
              <a:t> (class </a:t>
            </a:r>
            <a:r>
              <a:rPr lang="en-US" altLang="en-US" sz="2400">
                <a:latin typeface="Courier New" panose="02070309020205020404" pitchFamily="49" charset="0"/>
              </a:rPr>
              <a:t>JFrame</a:t>
            </a:r>
            <a:r>
              <a:rPr lang="en-US" altLang="en-US" sz="2400"/>
              <a:t>).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/>
          </a:p>
        </p:txBody>
      </p:sp>
    </p:spTree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04CFCEE8-C1A0-4648-A305-779E6AEA08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374650"/>
            <a:ext cx="8162925" cy="1249363"/>
          </a:xfrm>
        </p:spPr>
        <p:txBody>
          <a:bodyPr/>
          <a:lstStyle/>
          <a:p>
            <a:r>
              <a:rPr lang="en-US" altLang="en-US" b="1"/>
              <a:t>Membuat Interface </a:t>
            </a:r>
            <a:r>
              <a:rPr lang="en-US" altLang="en-US" sz="3200" b="1"/>
              <a:t>(lanjutan)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67931330-4994-4A19-B703-71A2E58FAD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altLang="en-US" sz="2800"/>
              <a:t>Beberapa hal berikutnya yang harus dilakukan dalam blok constructor adalah:</a:t>
            </a:r>
          </a:p>
          <a:p>
            <a:pPr marL="1257300" lvl="1" indent="-533400">
              <a:lnSpc>
                <a:spcPct val="90000"/>
              </a:lnSpc>
            </a:pPr>
            <a:r>
              <a:rPr lang="en-US" altLang="en-US" sz="2400"/>
              <a:t>Memanggil method constructor dari superclass untuk menghandle beberapa procedure setup</a:t>
            </a:r>
          </a:p>
          <a:p>
            <a:pPr marL="1257300" lvl="1" indent="-533400">
              <a:lnSpc>
                <a:spcPct val="90000"/>
              </a:lnSpc>
            </a:pPr>
            <a:r>
              <a:rPr lang="en-US" altLang="en-US" sz="2400"/>
              <a:t>Mengeset ukuran window frame dalam pixel</a:t>
            </a:r>
          </a:p>
          <a:p>
            <a:pPr marL="1257300" lvl="1" indent="-533400">
              <a:lnSpc>
                <a:spcPct val="90000"/>
              </a:lnSpc>
            </a:pPr>
            <a:r>
              <a:rPr lang="en-US" altLang="en-US" sz="2400"/>
              <a:t>Memutuskan action yang terjadi bila user menutup window</a:t>
            </a:r>
          </a:p>
          <a:p>
            <a:pPr marL="1257300" lvl="1" indent="-533400">
              <a:lnSpc>
                <a:spcPct val="90000"/>
              </a:lnSpc>
            </a:pPr>
            <a:r>
              <a:rPr lang="en-US" altLang="en-US" sz="2400"/>
              <a:t>Mendisplaykan frame</a:t>
            </a:r>
            <a:endParaRPr lang="en-US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080DB236-7208-4F78-A8AE-2A9A84BD1D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922338"/>
            <a:ext cx="8162925" cy="701675"/>
          </a:xfrm>
        </p:spPr>
        <p:txBody>
          <a:bodyPr/>
          <a:lstStyle/>
          <a:p>
            <a:r>
              <a:rPr lang="en-US" altLang="en-US" sz="4000"/>
              <a:t>Contoh : </a:t>
            </a:r>
            <a:r>
              <a:rPr lang="en-US" altLang="en-US" sz="4000" b="1"/>
              <a:t>SimpleFrame.java</a:t>
            </a:r>
          </a:p>
        </p:txBody>
      </p:sp>
      <p:sp>
        <p:nvSpPr>
          <p:cNvPr id="103427" name="Text Box 3">
            <a:extLst>
              <a:ext uri="{FF2B5EF4-FFF2-40B4-BE49-F238E27FC236}">
                <a16:creationId xmlns:a16="http://schemas.microsoft.com/office/drawing/2014/main" id="{99AF4CC5-F9B5-4531-AD17-F23D7F5083AF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457200" y="1905000"/>
            <a:ext cx="8261350" cy="41910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import javax.swing.JFrame;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public class SimpleFrame extends JFrame {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public SimpleFrame(){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	super("Frame title");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	setSize(300,100);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	setDefaultCloseOperation(JFrame.EXIT_ON_CLOSE);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	setVisible(true);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public static void main(String[] args) {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SimpleFrame sf = new SimpleFrame();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/>
          </a:p>
        </p:txBody>
      </p:sp>
      <p:pic>
        <p:nvPicPr>
          <p:cNvPr id="103428" name="Picture 4">
            <a:extLst>
              <a:ext uri="{FF2B5EF4-FFF2-40B4-BE49-F238E27FC236}">
                <a16:creationId xmlns:a16="http://schemas.microsoft.com/office/drawing/2014/main" id="{6A263820-964E-485F-881E-5B8DAA1A8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486400"/>
            <a:ext cx="2362200" cy="79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7708F97B-CBC4-45FF-9466-4B59E677DF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r>
              <a:rPr lang="en-US" altLang="en-US" b="1"/>
              <a:t>Class </a:t>
            </a:r>
            <a:r>
              <a:rPr lang="en-US" altLang="en-US" b="1">
                <a:latin typeface="Courier New" panose="02070309020205020404" pitchFamily="49" charset="0"/>
              </a:rPr>
              <a:t>JFrame()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C889BB9E-8A59-491C-A07F-6F8773C108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Memiliki 2 constructor, yaitu :</a:t>
            </a:r>
            <a:r>
              <a:rPr lang="en-US" altLang="en-US" sz="2800"/>
              <a:t> </a:t>
            </a:r>
            <a:endParaRPr lang="en-US" altLang="en-US" sz="2400"/>
          </a:p>
          <a:p>
            <a:pPr lvl="1">
              <a:lnSpc>
                <a:spcPct val="9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JFrame()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JFrame(String)</a:t>
            </a:r>
            <a:r>
              <a:rPr lang="en-US" altLang="en-US" sz="2000"/>
              <a:t> 	</a:t>
            </a:r>
            <a:r>
              <a:rPr lang="en-US" altLang="en-US" sz="2000">
                <a:latin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altLang="en-US" sz="2000">
                <a:sym typeface="Wingdings" panose="05000000000000000000" pitchFamily="2" charset="2"/>
              </a:rPr>
              <a:t>frame’s title</a:t>
            </a: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400"/>
              <a:t>Method yang ada dalam class ini adalah</a:t>
            </a:r>
            <a:r>
              <a:rPr lang="en-US" altLang="en-US" sz="2800"/>
              <a:t> : </a:t>
            </a:r>
            <a:endParaRPr lang="en-US" altLang="en-US" sz="2400"/>
          </a:p>
          <a:p>
            <a:pPr lvl="1">
              <a:lnSpc>
                <a:spcPct val="9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setTitle(String)	</a:t>
            </a:r>
            <a:r>
              <a:rPr lang="en-US" altLang="en-US" sz="2000">
                <a:latin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altLang="en-US" sz="2000">
                <a:sym typeface="Wingdings" panose="05000000000000000000" pitchFamily="2" charset="2"/>
              </a:rPr>
              <a:t>frame’s title</a:t>
            </a:r>
            <a:endParaRPr lang="en-US" altLang="en-US" sz="2000"/>
          </a:p>
          <a:p>
            <a:pPr lvl="1">
              <a:lnSpc>
                <a:spcPct val="9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setSize(int, int)	</a:t>
            </a:r>
            <a:r>
              <a:rPr lang="en-US" altLang="en-US" sz="2000">
                <a:latin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altLang="en-US" sz="2000">
                <a:sym typeface="Wingdings" panose="05000000000000000000" pitchFamily="2" charset="2"/>
              </a:rPr>
              <a:t>width &amp; height (pixel)</a:t>
            </a: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400"/>
              <a:t>Default frame ketika dibuat adalah invisible, maka setelah selesai diset, selanjutnya frame didisplaykan dengan method :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show()</a:t>
            </a:r>
            <a:r>
              <a:rPr lang="en-US" altLang="en-US" sz="2000"/>
              <a:t> 		atau 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setVisible(true)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474D-BC47-4536-A107-2FF9263CF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629" y="854572"/>
            <a:ext cx="8141834" cy="769441"/>
          </a:xfrm>
        </p:spPr>
        <p:txBody>
          <a:bodyPr/>
          <a:lstStyle/>
          <a:p>
            <a:r>
              <a:rPr lang="en-US" b="1" dirty="0" err="1"/>
              <a:t>Aplikasi</a:t>
            </a:r>
            <a:r>
              <a:rPr lang="en-US" b="1" dirty="0"/>
              <a:t> </a:t>
            </a:r>
            <a:r>
              <a:rPr lang="en-US" b="1" dirty="0" err="1"/>
              <a:t>Berbasis</a:t>
            </a:r>
            <a:r>
              <a:rPr lang="en-US" b="1" dirty="0"/>
              <a:t>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9559F-BC83-45C6-A442-AB5415C74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813" y="2057400"/>
            <a:ext cx="8110537" cy="41910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400" dirty="0" err="1">
                <a:latin typeface="+mj-lt"/>
              </a:rPr>
              <a:t>Aplikasi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berbasis</a:t>
            </a:r>
            <a:r>
              <a:rPr lang="en-US" sz="2400" dirty="0">
                <a:latin typeface="+mj-lt"/>
              </a:rPr>
              <a:t> GUI </a:t>
            </a:r>
            <a:r>
              <a:rPr lang="en-US" altLang="id-ID" sz="2400" dirty="0">
                <a:latin typeface="+mj-lt"/>
              </a:rPr>
              <a:t>(Graphical User Interface) </a:t>
            </a:r>
            <a:r>
              <a:rPr lang="en-US" sz="2400" dirty="0" err="1">
                <a:latin typeface="+mj-lt"/>
              </a:rPr>
              <a:t>akan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lebih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memudahkan</a:t>
            </a:r>
            <a:r>
              <a:rPr lang="en-US" sz="2400" dirty="0">
                <a:latin typeface="+mj-lt"/>
              </a:rPr>
              <a:t> user </a:t>
            </a:r>
            <a:r>
              <a:rPr lang="en-US" sz="2400" dirty="0" err="1">
                <a:latin typeface="+mj-lt"/>
              </a:rPr>
              <a:t>dalam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berinteraksi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dengan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aplikasi</a:t>
            </a:r>
            <a:endParaRPr lang="en-US" sz="2400" dirty="0">
              <a:latin typeface="+mj-lt"/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altLang="id-ID" sz="2400" dirty="0">
                <a:latin typeface="+mj-lt"/>
              </a:rPr>
              <a:t>Bahasa </a:t>
            </a:r>
            <a:r>
              <a:rPr lang="en-US" altLang="id-ID" sz="2400" dirty="0" err="1">
                <a:latin typeface="+mj-lt"/>
              </a:rPr>
              <a:t>pemrograman</a:t>
            </a:r>
            <a:r>
              <a:rPr lang="en-US" altLang="id-ID" sz="2400" dirty="0">
                <a:latin typeface="+mj-lt"/>
              </a:rPr>
              <a:t> Java </a:t>
            </a:r>
            <a:r>
              <a:rPr lang="en-US" altLang="id-ID" sz="2400" dirty="0" err="1">
                <a:latin typeface="+mj-lt"/>
              </a:rPr>
              <a:t>telah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mendukung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adanya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pemrograman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berbasis</a:t>
            </a:r>
            <a:r>
              <a:rPr lang="en-US" altLang="id-ID" sz="2400" dirty="0">
                <a:latin typeface="+mj-lt"/>
              </a:rPr>
              <a:t> GUI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400" dirty="0">
                <a:latin typeface="+mj-lt"/>
              </a:rPr>
              <a:t>Ada 3 set Java API </a:t>
            </a:r>
            <a:r>
              <a:rPr lang="en-US" sz="2400" dirty="0" err="1">
                <a:latin typeface="+mj-lt"/>
              </a:rPr>
              <a:t>untuk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membuat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apikasi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berbasis</a:t>
            </a:r>
            <a:r>
              <a:rPr lang="en-US" sz="2400" dirty="0">
                <a:latin typeface="+mj-lt"/>
              </a:rPr>
              <a:t> GUI, </a:t>
            </a:r>
            <a:r>
              <a:rPr lang="en-US" sz="2400" dirty="0" err="1">
                <a:latin typeface="+mj-lt"/>
              </a:rPr>
              <a:t>yaitu</a:t>
            </a:r>
            <a:r>
              <a:rPr lang="en-US" sz="2400" dirty="0">
                <a:latin typeface="+mj-lt"/>
              </a:rPr>
              <a:t> 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+mj-lt"/>
              </a:rPr>
              <a:t>	1. Abstract Windowing Toolkit (AWT)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+mj-lt"/>
              </a:rPr>
              <a:t>	2. Swing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+mj-lt"/>
              </a:rPr>
              <a:t>	3. JavaFX</a:t>
            </a:r>
            <a:endParaRPr lang="en-US" altLang="id-ID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4274110"/>
      </p:ext>
    </p:extLst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03DF6D14-25BB-49DB-BF97-723107AE74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r>
              <a:rPr lang="en-US" altLang="en-US" b="1"/>
              <a:t>Class </a:t>
            </a:r>
            <a:r>
              <a:rPr lang="en-US" altLang="en-US" b="1">
                <a:latin typeface="Courier New" panose="02070309020205020404" pitchFamily="49" charset="0"/>
              </a:rPr>
              <a:t>JFrame()</a:t>
            </a:r>
            <a:endParaRPr lang="en-US" altLang="en-US" b="1"/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B1074742-D4F9-403F-AFA1-CD601DFE8F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i="1"/>
              <a:t>Normal behavior</a:t>
            </a:r>
            <a:r>
              <a:rPr lang="en-US" altLang="en-US" sz="2000"/>
              <a:t> dari frame ketika ditekan tombol close adalah </a:t>
            </a:r>
            <a:r>
              <a:rPr lang="en-US" altLang="en-US" sz="2000" i="1">
                <a:latin typeface="Times New Roman" panose="02020603050405020304" pitchFamily="18" charset="0"/>
              </a:rPr>
              <a:t>“</a:t>
            </a:r>
            <a:r>
              <a:rPr lang="en-US" altLang="en-US" sz="2000" i="1"/>
              <a:t>keep running the application</a:t>
            </a:r>
            <a:r>
              <a:rPr lang="en-US" altLang="en-US" sz="2000" i="1">
                <a:latin typeface="Times New Roman" panose="02020603050405020304" pitchFamily="18" charset="0"/>
              </a:rPr>
              <a:t>”</a:t>
            </a:r>
            <a:endParaRPr lang="en-US" altLang="en-US" sz="2000" i="1"/>
          </a:p>
          <a:p>
            <a:pPr>
              <a:lnSpc>
                <a:spcPct val="90000"/>
              </a:lnSpc>
            </a:pPr>
            <a:r>
              <a:rPr lang="en-US" altLang="en-US" sz="2000"/>
              <a:t>Untuk merubahnya, digunakan method </a:t>
            </a:r>
            <a:r>
              <a:rPr lang="en-US" altLang="en-US" sz="2000">
                <a:latin typeface="Courier New" panose="02070309020205020404" pitchFamily="49" charset="0"/>
              </a:rPr>
              <a:t>setDefaultCloseOperation()</a:t>
            </a:r>
            <a:r>
              <a:rPr lang="en-US" altLang="en-US" sz="2000"/>
              <a:t> dengan pilihan argumen dan operasi sbb :</a:t>
            </a:r>
          </a:p>
          <a:p>
            <a:pPr lvl="1">
              <a:lnSpc>
                <a:spcPct val="9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EXIT_ON_CLOSE 	     </a:t>
            </a:r>
            <a:r>
              <a:rPr lang="en-US" altLang="en-US" sz="1800">
                <a:sym typeface="Wingdings" panose="05000000000000000000" pitchFamily="2" charset="2"/>
              </a:rPr>
              <a:t>   Keluar dari program</a:t>
            </a:r>
            <a:endParaRPr lang="en-US" altLang="en-US" sz="1800"/>
          </a:p>
          <a:p>
            <a:pPr lvl="1">
              <a:lnSpc>
                <a:spcPct val="9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DISPOSE_ON_CLOSE    </a:t>
            </a:r>
            <a:r>
              <a:rPr lang="en-US" altLang="en-US" sz="1800">
                <a:sym typeface="Wingdings" panose="05000000000000000000" pitchFamily="2" charset="2"/>
              </a:rPr>
              <a:t>  Close &amp; Dispose frame, tetapi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sym typeface="Wingdings" panose="05000000000000000000" pitchFamily="2" charset="2"/>
              </a:rPr>
              <a:t>					  aplikasi tetap berjalan</a:t>
            </a:r>
            <a:endParaRPr lang="en-US" altLang="en-US" sz="1800"/>
          </a:p>
          <a:p>
            <a:pPr lvl="1">
              <a:lnSpc>
                <a:spcPct val="9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DO_NOTHING_ON_CLOSE </a:t>
            </a:r>
            <a:r>
              <a:rPr lang="en-US" altLang="en-US" sz="1800">
                <a:sym typeface="Wingdings" panose="05000000000000000000" pitchFamily="2" charset="2"/>
              </a:rPr>
              <a:t>  Frame tetap terbuka &amp; aplikasi 				  tetap berjalan</a:t>
            </a:r>
            <a:endParaRPr lang="en-US" altLang="en-US" sz="1800"/>
          </a:p>
          <a:p>
            <a:pPr lvl="1">
              <a:lnSpc>
                <a:spcPct val="9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HIDE_ON_CLOSE	     </a:t>
            </a:r>
            <a:r>
              <a:rPr lang="en-US" altLang="en-US" sz="1800">
                <a:sym typeface="Wingdings" panose="05000000000000000000" pitchFamily="2" charset="2"/>
              </a:rPr>
              <a:t>  Frame ditutup &amp; aplikasi tetap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sym typeface="Wingdings" panose="05000000000000000000" pitchFamily="2" charset="2"/>
              </a:rPr>
              <a:t>					  berjalan</a:t>
            </a:r>
            <a:r>
              <a:rPr lang="en-US" altLang="en-US" sz="1800">
                <a:latin typeface="Courier New" panose="02070309020205020404" pitchFamily="49" charset="0"/>
                <a:sym typeface="Wingdings" panose="05000000000000000000" pitchFamily="2" charset="2"/>
              </a:rPr>
              <a:t> </a:t>
            </a:r>
            <a:endParaRPr lang="en-US" altLang="en-US" sz="1800" i="1"/>
          </a:p>
          <a:p>
            <a:pPr>
              <a:lnSpc>
                <a:spcPct val="90000"/>
              </a:lnSpc>
            </a:pPr>
            <a:r>
              <a:rPr lang="en-US" altLang="en-US" sz="2000"/>
              <a:t>Jika frame tsb bertindak sebagai user interface utama, maka perilaku yang umumnya diharapkan adalah </a:t>
            </a:r>
            <a:r>
              <a:rPr lang="en-US" altLang="en-US" sz="2000">
                <a:latin typeface="Courier New" panose="02070309020205020404" pitchFamily="49" charset="0"/>
              </a:rPr>
              <a:t>EXIT_ON_CLOSE</a:t>
            </a:r>
            <a:endParaRPr lang="en-US" altLang="en-US" sz="200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 sz="28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8A9E2983-7C43-405B-BFF1-160C77ACF3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r>
              <a:rPr lang="en-US" altLang="en-US" b="1"/>
              <a:t>Class </a:t>
            </a:r>
            <a:r>
              <a:rPr lang="en-US" altLang="en-US" b="1">
                <a:latin typeface="Courier New" panose="02070309020205020404" pitchFamily="49" charset="0"/>
              </a:rPr>
              <a:t>JWindow()</a:t>
            </a:r>
            <a:endParaRPr lang="en-US" altLang="en-US" b="1"/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8E990327-6161-491B-97B2-75A1D6D379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Cara untuk membuat sebuah window mirip dengan membuat frame.  Bedanya, bahwa window tidak memiliki title serta tombol untuk minimize, maximize dan close.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Method untuk mengeset posisi dan ukuran window adalah :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setBounds(int, int, int, int)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	</a:t>
            </a:r>
            <a:r>
              <a:rPr lang="en-US" altLang="en-US" sz="2000">
                <a:sym typeface="Wingdings" panose="05000000000000000000" pitchFamily="2" charset="2"/>
              </a:rPr>
              <a:t> dengan 4 argumen : posisi (x, y) serta ukuran window lebar X tinggi</a:t>
            </a: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400"/>
              <a:t>Untuk meng-cover interaksi user thd window dibutuhkan class-class untuk Event Handling yang ada pada paket</a:t>
            </a:r>
            <a:r>
              <a:rPr lang="en-US" altLang="en-US" sz="2000"/>
              <a:t> </a:t>
            </a:r>
            <a:r>
              <a:rPr lang="en-US" altLang="en-US" sz="2000">
                <a:latin typeface="Courier New" panose="02070309020205020404" pitchFamily="49" charset="0"/>
              </a:rPr>
              <a:t>java.awt.event</a:t>
            </a:r>
            <a:endParaRPr lang="en-US" altLang="en-US" sz="20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E726230B-EFFA-451B-B58A-EAA0BBFB1C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982663"/>
            <a:ext cx="8162925" cy="641350"/>
          </a:xfrm>
        </p:spPr>
        <p:txBody>
          <a:bodyPr/>
          <a:lstStyle/>
          <a:p>
            <a:r>
              <a:rPr lang="en-US" altLang="en-US" sz="3600"/>
              <a:t>Contoh : </a:t>
            </a:r>
            <a:r>
              <a:rPr lang="en-US" altLang="en-US" sz="3600" b="1"/>
              <a:t>SimpleWindow.java</a:t>
            </a:r>
            <a:endParaRPr lang="en-US" altLang="en-US" sz="3600"/>
          </a:p>
        </p:txBody>
      </p:sp>
      <p:sp>
        <p:nvSpPr>
          <p:cNvPr id="52228" name="Text Box 4">
            <a:extLst>
              <a:ext uri="{FF2B5EF4-FFF2-40B4-BE49-F238E27FC236}">
                <a16:creationId xmlns:a16="http://schemas.microsoft.com/office/drawing/2014/main" id="{5DB4CA81-8F04-44EF-BCFF-EAB4BECFC788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381000" y="1828800"/>
            <a:ext cx="8110538" cy="41910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import javax.swing.JWindow;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public class SimpleWindow extends JWindow {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public SimpleWindow(){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	super();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	setBounds(250,225,300,150);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public static void main(String[] args) {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SimpleWindow sw = new SimpleWindow();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sw.setVisible(true);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for(int i=0; i&lt;100000; i++)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	    System.out.print(i + " ");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sw.setVisible(false);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System.exit(0);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}</a:t>
            </a:r>
          </a:p>
        </p:txBody>
      </p:sp>
      <p:pic>
        <p:nvPicPr>
          <p:cNvPr id="52229" name="Picture 5">
            <a:extLst>
              <a:ext uri="{FF2B5EF4-FFF2-40B4-BE49-F238E27FC236}">
                <a16:creationId xmlns:a16="http://schemas.microsoft.com/office/drawing/2014/main" id="{6F7169A7-2F59-4BAB-9600-27E28565C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800600"/>
            <a:ext cx="2743200" cy="182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99F45720-7BBD-4318-BF5E-B226AB4958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/>
              <a:t>Membuat Komponen Button:</a:t>
            </a:r>
            <a:r>
              <a:rPr lang="en-US" altLang="en-US" b="1"/>
              <a:t>  </a:t>
            </a:r>
            <a:br>
              <a:rPr lang="en-US" altLang="en-US" b="1"/>
            </a:br>
            <a:r>
              <a:rPr lang="en-US" altLang="en-US" b="1"/>
              <a:t> Class </a:t>
            </a:r>
            <a:r>
              <a:rPr lang="en-US" altLang="en-US" b="1">
                <a:latin typeface="Courier New" panose="02070309020205020404" pitchFamily="49" charset="0"/>
              </a:rPr>
              <a:t>JButton()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E0B017E0-2DBE-4F79-91AE-2C51C43E5E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Button dalam Swing bisa memiliki fitur berupa teks, icon grafis atau kombinasi antara keduanya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Memiliki 3 constructor, yaitu :</a:t>
            </a:r>
            <a:r>
              <a:rPr lang="en-US" altLang="en-US" sz="2800"/>
              <a:t> </a:t>
            </a:r>
            <a:endParaRPr lang="en-US" altLang="en-US" sz="2400"/>
          </a:p>
          <a:p>
            <a:pPr lvl="1">
              <a:lnSpc>
                <a:spcPct val="9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JButton(String)		</a:t>
            </a:r>
            <a:r>
              <a:rPr lang="en-US" altLang="en-US" sz="2000">
                <a:latin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altLang="en-US" sz="2000">
                <a:sym typeface="Wingdings" panose="05000000000000000000" pitchFamily="2" charset="2"/>
              </a:rPr>
              <a:t>specified text</a:t>
            </a:r>
            <a:endParaRPr lang="en-US" altLang="en-US" sz="200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JButton(Icon)</a:t>
            </a:r>
            <a:r>
              <a:rPr lang="en-US" altLang="en-US" sz="2000"/>
              <a:t>			</a:t>
            </a:r>
            <a:r>
              <a:rPr lang="en-US" altLang="en-US" sz="2000">
                <a:latin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altLang="en-US" sz="2000">
                <a:sym typeface="Wingdings" panose="05000000000000000000" pitchFamily="2" charset="2"/>
              </a:rPr>
              <a:t>specified icon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JButton(String, Icon)	</a:t>
            </a:r>
            <a:r>
              <a:rPr lang="en-US" altLang="en-US" sz="2000">
                <a:latin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altLang="en-US" sz="2000">
                <a:sym typeface="Wingdings" panose="05000000000000000000" pitchFamily="2" charset="2"/>
              </a:rPr>
              <a:t>specified text &amp; icon</a:t>
            </a: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400"/>
              <a:t>Selanjutnya, komponen tsb harus ditambahkan ke sebuah container sederhana (misalnya panel dari class </a:t>
            </a:r>
            <a:r>
              <a:rPr lang="en-US" altLang="en-US" sz="2400">
                <a:latin typeface="Courier New" panose="02070309020205020404" pitchFamily="49" charset="0"/>
              </a:rPr>
              <a:t>JPanel</a:t>
            </a:r>
            <a:r>
              <a:rPr lang="en-US" altLang="en-US" sz="2400"/>
              <a:t>) dengan menggunakan method </a:t>
            </a:r>
            <a:r>
              <a:rPr lang="en-US" altLang="en-US" sz="2400">
                <a:latin typeface="Courier New" panose="02070309020205020404" pitchFamily="49" charset="0"/>
              </a:rPr>
              <a:t>add(Component)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E7844DC4-B523-4628-ADF3-36510583A1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/>
              <a:t>Membuat Komponen Button:</a:t>
            </a:r>
            <a:r>
              <a:rPr lang="en-US" altLang="en-US" b="1"/>
              <a:t>  </a:t>
            </a:r>
            <a:br>
              <a:rPr lang="en-US" altLang="en-US" b="1"/>
            </a:br>
            <a:r>
              <a:rPr lang="en-US" altLang="en-US" b="1"/>
              <a:t> Class </a:t>
            </a:r>
            <a:r>
              <a:rPr lang="en-US" altLang="en-US" b="1">
                <a:latin typeface="Courier New" panose="02070309020205020404" pitchFamily="49" charset="0"/>
              </a:rPr>
              <a:t>JButton()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8CDEFF3D-434F-4965-9FE3-81F104E35D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00"/>
              <a:t>Sebagian besar container yang lain dalam Swing (frame, window, applet, dan dialog box) tidak memperkenankan komponen ditambahkan secara langsung pada container tsb. </a:t>
            </a:r>
          </a:p>
          <a:p>
            <a:pPr>
              <a:lnSpc>
                <a:spcPct val="90000"/>
              </a:lnSpc>
            </a:pPr>
            <a:r>
              <a:rPr lang="en-US" altLang="en-US" sz="2600"/>
              <a:t>Maka langkah-langkah untuk menambahkan komponen dalam GUI adalah sbb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Buat sebuah panel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Tambahkan komponen ke panel dgn method</a:t>
            </a:r>
            <a:r>
              <a:rPr lang="en-US" altLang="en-US" sz="2200">
                <a:latin typeface="Courier New" panose="02070309020205020404" pitchFamily="49" charset="0"/>
              </a:rPr>
              <a:t> add(Component) 		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Tambahkan panel ke container utama dgn method </a:t>
            </a:r>
            <a:r>
              <a:rPr lang="en-US" altLang="en-US" sz="2200">
                <a:latin typeface="Courier New" panose="02070309020205020404" pitchFamily="49" charset="0"/>
              </a:rPr>
              <a:t>setContentPane(Container)</a:t>
            </a:r>
            <a:r>
              <a:rPr lang="en-US" altLang="en-US" sz="2200"/>
              <a:t> </a:t>
            </a:r>
            <a:r>
              <a:rPr lang="en-US" altLang="en-US" sz="2200">
                <a:sym typeface="Wingdings" panose="05000000000000000000" pitchFamily="2" charset="2"/>
              </a:rPr>
              <a:t>dgn panel tsb sebagai argumen</a:t>
            </a:r>
            <a:endParaRPr lang="en-US" altLang="en-US" sz="2200"/>
          </a:p>
          <a:p>
            <a:pPr>
              <a:lnSpc>
                <a:spcPct val="90000"/>
              </a:lnSpc>
            </a:pPr>
            <a:endParaRPr lang="en-US" altLang="en-US" sz="22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6307450F-1700-4BFC-AD46-0354678EAC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312738"/>
            <a:ext cx="8162925" cy="1311275"/>
          </a:xfrm>
        </p:spPr>
        <p:txBody>
          <a:bodyPr/>
          <a:lstStyle/>
          <a:p>
            <a:r>
              <a:rPr lang="en-US" altLang="en-US" sz="3600"/>
              <a:t>Contoh : </a:t>
            </a:r>
            <a:r>
              <a:rPr lang="en-US" altLang="en-US" sz="3600" b="1"/>
              <a:t>Buttons.java</a:t>
            </a:r>
            <a:br>
              <a:rPr lang="en-US" altLang="en-US" sz="3600" b="1"/>
            </a:br>
            <a:endParaRPr lang="en-US" altLang="en-US"/>
          </a:p>
        </p:txBody>
      </p:sp>
      <p:sp>
        <p:nvSpPr>
          <p:cNvPr id="57348" name="Text Box 4">
            <a:extLst>
              <a:ext uri="{FF2B5EF4-FFF2-40B4-BE49-F238E27FC236}">
                <a16:creationId xmlns:a16="http://schemas.microsoft.com/office/drawing/2014/main" id="{8018EDCD-E71B-4BF7-96B4-AAA48C23B485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838200" y="1371600"/>
            <a:ext cx="8110538" cy="41910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import javax.swing.*;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8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public class Buttons extends JFrame {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JButton abort = new JButton("Abort");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JButton retry = new JButton("Retry");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JButton fail = new JButton("Fail");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8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public Buttons(){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	super("Buttons");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	setSize(80,140);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	setDefaultCloseOperation(JFrame.EXIT_ON_CLOSE);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	JPanel pane = new JPanel();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	pane.add(abort);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	pane.add(retry);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	pane.add(fail);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	setContentPane(pane);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8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public static void main(String[] args) {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  Buttons rb = new Buttons();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  rb.show();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}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}</a:t>
            </a:r>
          </a:p>
        </p:txBody>
      </p:sp>
      <p:pic>
        <p:nvPicPr>
          <p:cNvPr id="57349" name="Picture 5">
            <a:extLst>
              <a:ext uri="{FF2B5EF4-FFF2-40B4-BE49-F238E27FC236}">
                <a16:creationId xmlns:a16="http://schemas.microsoft.com/office/drawing/2014/main" id="{CDCBE3D4-3EC8-4D47-8584-6525D7A87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724400"/>
            <a:ext cx="1357313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428AB932-8D91-4BD3-875A-94C3E86214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312738"/>
            <a:ext cx="8162925" cy="1311275"/>
          </a:xfrm>
        </p:spPr>
        <p:txBody>
          <a:bodyPr/>
          <a:lstStyle/>
          <a:p>
            <a:r>
              <a:rPr lang="en-US" altLang="en-US" sz="4000" b="1"/>
              <a:t>Menambahkan komponen ke sebuah Applet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38E3F180-6649-4557-B537-F5AC7FD9BF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Contoh : </a:t>
            </a:r>
            <a:r>
              <a:rPr lang="en-US" altLang="en-US" sz="2400" b="1"/>
              <a:t>ButtonApplet.java</a:t>
            </a:r>
          </a:p>
          <a:p>
            <a:pPr>
              <a:lnSpc>
                <a:spcPct val="90000"/>
              </a:lnSpc>
            </a:pPr>
            <a:endParaRPr lang="en-US" altLang="en-US" sz="2400" b="1"/>
          </a:p>
          <a:p>
            <a:pPr>
              <a:lnSpc>
                <a:spcPct val="90000"/>
              </a:lnSpc>
            </a:pPr>
            <a:endParaRPr lang="en-US" altLang="en-US" sz="2400" b="1"/>
          </a:p>
          <a:p>
            <a:pPr>
              <a:lnSpc>
                <a:spcPct val="90000"/>
              </a:lnSpc>
            </a:pPr>
            <a:endParaRPr lang="en-US" altLang="en-US" sz="2400" b="1"/>
          </a:p>
          <a:p>
            <a:pPr>
              <a:lnSpc>
                <a:spcPct val="90000"/>
              </a:lnSpc>
            </a:pPr>
            <a:endParaRPr lang="en-US" altLang="en-US" sz="2400" b="1"/>
          </a:p>
          <a:p>
            <a:pPr>
              <a:lnSpc>
                <a:spcPct val="90000"/>
              </a:lnSpc>
            </a:pPr>
            <a:endParaRPr lang="en-US" altLang="en-US" sz="2400" b="1"/>
          </a:p>
          <a:p>
            <a:pPr>
              <a:lnSpc>
                <a:spcPct val="90000"/>
              </a:lnSpc>
            </a:pPr>
            <a:endParaRPr lang="en-US" altLang="en-US" sz="2400" b="1"/>
          </a:p>
          <a:p>
            <a:pPr>
              <a:lnSpc>
                <a:spcPct val="90000"/>
              </a:lnSpc>
            </a:pPr>
            <a:endParaRPr lang="en-US" altLang="en-US" sz="2400" b="1"/>
          </a:p>
          <a:p>
            <a:pPr>
              <a:lnSpc>
                <a:spcPct val="90000"/>
              </a:lnSpc>
            </a:pPr>
            <a:endParaRPr lang="en-US" altLang="en-US" sz="2400" b="1"/>
          </a:p>
          <a:p>
            <a:pPr>
              <a:lnSpc>
                <a:spcPct val="90000"/>
              </a:lnSpc>
            </a:pPr>
            <a:r>
              <a:rPr lang="en-US" altLang="en-US" sz="2400"/>
              <a:t>Tag HTML untuk menampilkan applet tsb</a:t>
            </a:r>
            <a:endParaRPr lang="en-US" altLang="en-US" sz="2400" b="1"/>
          </a:p>
        </p:txBody>
      </p:sp>
      <p:sp>
        <p:nvSpPr>
          <p:cNvPr id="58374" name="Text Box 6">
            <a:extLst>
              <a:ext uri="{FF2B5EF4-FFF2-40B4-BE49-F238E27FC236}">
                <a16:creationId xmlns:a16="http://schemas.microsoft.com/office/drawing/2014/main" id="{904E729D-FCFB-406E-A52E-ACD3331DF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463" y="2286000"/>
            <a:ext cx="8110537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600" b="1">
                <a:latin typeface="Courier New" panose="02070309020205020404" pitchFamily="49" charset="0"/>
              </a:rPr>
              <a:t>import javax.swing.*;</a:t>
            </a:r>
          </a:p>
          <a:p>
            <a:pPr>
              <a:lnSpc>
                <a:spcPct val="90000"/>
              </a:lnSpc>
            </a:pPr>
            <a:endParaRPr lang="en-US" altLang="en-US" sz="8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600" b="1">
                <a:latin typeface="Courier New" panose="02070309020205020404" pitchFamily="49" charset="0"/>
              </a:rPr>
              <a:t>public class ButtonApplet extends JApplet {</a:t>
            </a:r>
          </a:p>
          <a:p>
            <a:pPr>
              <a:lnSpc>
                <a:spcPct val="90000"/>
              </a:lnSpc>
            </a:pPr>
            <a:r>
              <a:rPr lang="en-US" altLang="en-US" sz="1600" b="1">
                <a:latin typeface="Courier New" panose="02070309020205020404" pitchFamily="49" charset="0"/>
              </a:rPr>
              <a:t>	JButton abort = new JButton("Abort");</a:t>
            </a:r>
          </a:p>
          <a:p>
            <a:pPr>
              <a:lnSpc>
                <a:spcPct val="90000"/>
              </a:lnSpc>
            </a:pPr>
            <a:r>
              <a:rPr lang="en-US" altLang="en-US" sz="1600" b="1">
                <a:latin typeface="Courier New" panose="02070309020205020404" pitchFamily="49" charset="0"/>
              </a:rPr>
              <a:t>	JButton retry = new JButton("Retry");</a:t>
            </a:r>
          </a:p>
          <a:p>
            <a:pPr>
              <a:lnSpc>
                <a:spcPct val="90000"/>
              </a:lnSpc>
            </a:pPr>
            <a:r>
              <a:rPr lang="en-US" altLang="en-US" sz="1600" b="1">
                <a:latin typeface="Courier New" panose="02070309020205020404" pitchFamily="49" charset="0"/>
              </a:rPr>
              <a:t>	JButton fail = new JButton("Fail");</a:t>
            </a:r>
          </a:p>
          <a:p>
            <a:pPr>
              <a:lnSpc>
                <a:spcPct val="90000"/>
              </a:lnSpc>
            </a:pPr>
            <a:endParaRPr lang="en-US" altLang="en-US" sz="8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600" b="1">
                <a:latin typeface="Courier New" panose="02070309020205020404" pitchFamily="49" charset="0"/>
              </a:rPr>
              <a:t>	public void init(){</a:t>
            </a:r>
          </a:p>
          <a:p>
            <a:pPr>
              <a:lnSpc>
                <a:spcPct val="90000"/>
              </a:lnSpc>
            </a:pPr>
            <a:r>
              <a:rPr lang="en-US" altLang="en-US" sz="1600" b="1">
                <a:latin typeface="Courier New" panose="02070309020205020404" pitchFamily="49" charset="0"/>
              </a:rPr>
              <a:t>		JPanel pane = new JPanel();</a:t>
            </a:r>
          </a:p>
          <a:p>
            <a:pPr>
              <a:lnSpc>
                <a:spcPct val="90000"/>
              </a:lnSpc>
            </a:pPr>
            <a:r>
              <a:rPr lang="en-US" altLang="en-US" sz="1600" b="1">
                <a:latin typeface="Courier New" panose="02070309020205020404" pitchFamily="49" charset="0"/>
              </a:rPr>
              <a:t>		pane.add(abort);</a:t>
            </a:r>
          </a:p>
          <a:p>
            <a:pPr>
              <a:lnSpc>
                <a:spcPct val="90000"/>
              </a:lnSpc>
            </a:pPr>
            <a:r>
              <a:rPr lang="en-US" altLang="en-US" sz="1600" b="1">
                <a:latin typeface="Courier New" panose="02070309020205020404" pitchFamily="49" charset="0"/>
              </a:rPr>
              <a:t>		pane.add(retry);</a:t>
            </a:r>
          </a:p>
          <a:p>
            <a:pPr>
              <a:lnSpc>
                <a:spcPct val="90000"/>
              </a:lnSpc>
            </a:pPr>
            <a:r>
              <a:rPr lang="en-US" altLang="en-US" sz="1600" b="1">
                <a:latin typeface="Courier New" panose="02070309020205020404" pitchFamily="49" charset="0"/>
              </a:rPr>
              <a:t>		pane.add(fail);</a:t>
            </a:r>
          </a:p>
          <a:p>
            <a:pPr>
              <a:lnSpc>
                <a:spcPct val="90000"/>
              </a:lnSpc>
            </a:pPr>
            <a:r>
              <a:rPr lang="en-US" altLang="en-US" sz="1600" b="1">
                <a:latin typeface="Courier New" panose="02070309020205020404" pitchFamily="49" charset="0"/>
              </a:rPr>
              <a:t>		setContentPane(pane);</a:t>
            </a:r>
          </a:p>
          <a:p>
            <a:pPr>
              <a:lnSpc>
                <a:spcPct val="90000"/>
              </a:lnSpc>
            </a:pPr>
            <a:r>
              <a:rPr lang="en-US" altLang="en-US" sz="1600" b="1"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</a:pPr>
            <a:r>
              <a:rPr lang="en-US" altLang="en-US" sz="1600" b="1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en-US" sz="1600" b="1">
              <a:latin typeface="Courier New" panose="02070309020205020404" pitchFamily="49" charset="0"/>
            </a:endParaRPr>
          </a:p>
        </p:txBody>
      </p:sp>
      <p:sp>
        <p:nvSpPr>
          <p:cNvPr id="58376" name="Text Box 8">
            <a:extLst>
              <a:ext uri="{FF2B5EF4-FFF2-40B4-BE49-F238E27FC236}">
                <a16:creationId xmlns:a16="http://schemas.microsoft.com/office/drawing/2014/main" id="{9679CC2C-FFA8-4A7A-ADEA-DA009B644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943600"/>
            <a:ext cx="8153400" cy="61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&lt;applet code="ButtonApplet.class" width="80" height="140"&gt;</a:t>
            </a:r>
          </a:p>
          <a:p>
            <a:pPr>
              <a:lnSpc>
                <a:spcPct val="90000"/>
              </a:lnSpc>
            </a:pPr>
            <a:r>
              <a:rPr lang="en-US" altLang="en-US" sz="1800" b="1">
                <a:latin typeface="Courier New" panose="02070309020205020404" pitchFamily="49" charset="0"/>
              </a:rPr>
              <a:t>&lt;/applet&gt;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 autoUpdateAnimBg="0"/>
      <p:bldP spid="58376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506F1CCE-82A9-474E-AD62-D2321CA89B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922338"/>
            <a:ext cx="8162925" cy="701675"/>
          </a:xfrm>
        </p:spPr>
        <p:txBody>
          <a:bodyPr/>
          <a:lstStyle/>
          <a:p>
            <a:r>
              <a:rPr lang="en-US" altLang="en-US" sz="4000" b="1"/>
              <a:t>Bekerja dengan Komponen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627ABA6F-FEA0-4FD1-9B52-B87261B2DD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Method yang sering digunakan :</a:t>
            </a:r>
            <a:endParaRPr lang="en-US" altLang="en-US" sz="2600"/>
          </a:p>
          <a:p>
            <a:pPr lvl="1">
              <a:lnSpc>
                <a:spcPct val="90000"/>
              </a:lnSpc>
            </a:pPr>
            <a:r>
              <a:rPr lang="en-US" altLang="en-US" sz="2200">
                <a:latin typeface="Courier New" panose="02070309020205020404" pitchFamily="49" charset="0"/>
              </a:rPr>
              <a:t>setEnabled(boolean)</a:t>
            </a:r>
          </a:p>
          <a:p>
            <a:pPr lvl="1">
              <a:lnSpc>
                <a:spcPct val="90000"/>
              </a:lnSpc>
            </a:pPr>
            <a:r>
              <a:rPr lang="en-US" altLang="en-US" sz="2200">
                <a:latin typeface="Courier New" panose="02070309020205020404" pitchFamily="49" charset="0"/>
              </a:rPr>
              <a:t>isEnabled()</a:t>
            </a:r>
          </a:p>
          <a:p>
            <a:pPr lvl="1">
              <a:lnSpc>
                <a:spcPct val="90000"/>
              </a:lnSpc>
            </a:pPr>
            <a:r>
              <a:rPr lang="en-US" altLang="en-US" sz="2200">
                <a:latin typeface="Courier New" panose="02070309020205020404" pitchFamily="49" charset="0"/>
              </a:rPr>
              <a:t>setVisible(boolean)</a:t>
            </a:r>
          </a:p>
          <a:p>
            <a:pPr lvl="1">
              <a:lnSpc>
                <a:spcPct val="90000"/>
              </a:lnSpc>
            </a:pPr>
            <a:r>
              <a:rPr lang="en-US" altLang="en-US" sz="2200">
                <a:latin typeface="Courier New" panose="02070309020205020404" pitchFamily="49" charset="0"/>
              </a:rPr>
              <a:t>isVisible()</a:t>
            </a:r>
          </a:p>
          <a:p>
            <a:pPr lvl="1">
              <a:lnSpc>
                <a:spcPct val="90000"/>
              </a:lnSpc>
            </a:pPr>
            <a:r>
              <a:rPr lang="en-US" altLang="en-US" sz="2200">
                <a:latin typeface="Courier New" panose="02070309020205020404" pitchFamily="49" charset="0"/>
              </a:rPr>
              <a:t>setSize(int, int)</a:t>
            </a:r>
          </a:p>
          <a:p>
            <a:pPr lvl="1">
              <a:lnSpc>
                <a:spcPct val="90000"/>
              </a:lnSpc>
            </a:pPr>
            <a:r>
              <a:rPr lang="en-US" altLang="en-US" sz="2200">
                <a:latin typeface="Courier New" panose="02070309020205020404" pitchFamily="49" charset="0"/>
              </a:rPr>
              <a:t>setSize(Dimension)</a:t>
            </a:r>
          </a:p>
          <a:p>
            <a:pPr lvl="1">
              <a:lnSpc>
                <a:spcPct val="90000"/>
              </a:lnSpc>
            </a:pPr>
            <a:r>
              <a:rPr lang="en-US" altLang="en-US" sz="2200">
                <a:latin typeface="Courier New" panose="02070309020205020404" pitchFamily="49" charset="0"/>
              </a:rPr>
              <a:t>getSize()</a:t>
            </a:r>
          </a:p>
          <a:p>
            <a:pPr lvl="1">
              <a:lnSpc>
                <a:spcPct val="90000"/>
              </a:lnSpc>
            </a:pPr>
            <a:r>
              <a:rPr lang="en-US" altLang="en-US" sz="2200">
                <a:latin typeface="Courier New" panose="02070309020205020404" pitchFamily="49" charset="0"/>
              </a:rPr>
              <a:t>setText()</a:t>
            </a:r>
          </a:p>
          <a:p>
            <a:pPr lvl="1">
              <a:lnSpc>
                <a:spcPct val="90000"/>
              </a:lnSpc>
            </a:pPr>
            <a:r>
              <a:rPr lang="en-US" altLang="en-US" sz="2200">
                <a:latin typeface="Courier New" panose="02070309020205020404" pitchFamily="49" charset="0"/>
              </a:rPr>
              <a:t>getText()</a:t>
            </a:r>
          </a:p>
          <a:p>
            <a:pPr lvl="1">
              <a:lnSpc>
                <a:spcPct val="90000"/>
              </a:lnSpc>
            </a:pPr>
            <a:r>
              <a:rPr lang="en-US" altLang="en-US" sz="2200">
                <a:latin typeface="Courier New" panose="02070309020205020404" pitchFamily="49" charset="0"/>
              </a:rPr>
              <a:t>setValue()	</a:t>
            </a:r>
          </a:p>
          <a:p>
            <a:pPr lvl="1">
              <a:lnSpc>
                <a:spcPct val="90000"/>
              </a:lnSpc>
            </a:pPr>
            <a:r>
              <a:rPr lang="en-US" altLang="en-US" sz="2200">
                <a:latin typeface="Courier New" panose="02070309020205020404" pitchFamily="49" charset="0"/>
              </a:rPr>
              <a:t>getValue()</a:t>
            </a:r>
          </a:p>
          <a:p>
            <a:pPr lvl="1">
              <a:lnSpc>
                <a:spcPct val="90000"/>
              </a:lnSpc>
            </a:pPr>
            <a:endParaRPr lang="en-US" altLang="en-US" sz="2400"/>
          </a:p>
        </p:txBody>
      </p:sp>
      <p:sp>
        <p:nvSpPr>
          <p:cNvPr id="59396" name="Text Box 4">
            <a:extLst>
              <a:ext uri="{FF2B5EF4-FFF2-40B4-BE49-F238E27FC236}">
                <a16:creationId xmlns:a16="http://schemas.microsoft.com/office/drawing/2014/main" id="{EA067815-D0E7-43C1-BD31-744D7F41A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5791200"/>
            <a:ext cx="4495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>
                <a:latin typeface="Verdana" panose="020B0604030504040204" pitchFamily="34" charset="0"/>
              </a:rPr>
              <a:t>utk komponen yg menyimpan sebuah nilai numerik</a:t>
            </a:r>
          </a:p>
        </p:txBody>
      </p:sp>
      <p:sp>
        <p:nvSpPr>
          <p:cNvPr id="59397" name="Text Box 5">
            <a:extLst>
              <a:ext uri="{FF2B5EF4-FFF2-40B4-BE49-F238E27FC236}">
                <a16:creationId xmlns:a16="http://schemas.microsoft.com/office/drawing/2014/main" id="{B2868C12-F626-4B25-9013-886F4CFFD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953000"/>
            <a:ext cx="4343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>
                <a:latin typeface="Verdana" panose="020B0604030504040204" pitchFamily="34" charset="0"/>
              </a:rPr>
              <a:t>untuk komponen yang </a:t>
            </a:r>
          </a:p>
          <a:p>
            <a:pPr algn="ctr"/>
            <a:r>
              <a:rPr lang="en-US" altLang="en-US" sz="2000">
                <a:latin typeface="Verdana" panose="020B0604030504040204" pitchFamily="34" charset="0"/>
              </a:rPr>
              <a:t>berbasis teks</a:t>
            </a:r>
          </a:p>
        </p:txBody>
      </p:sp>
      <p:sp>
        <p:nvSpPr>
          <p:cNvPr id="59399" name="Line 7">
            <a:extLst>
              <a:ext uri="{FF2B5EF4-FFF2-40B4-BE49-F238E27FC236}">
                <a16:creationId xmlns:a16="http://schemas.microsoft.com/office/drawing/2014/main" id="{C839E6B3-07A9-48C9-A411-A32C694E78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5181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400" name="Line 8">
            <a:extLst>
              <a:ext uri="{FF2B5EF4-FFF2-40B4-BE49-F238E27FC236}">
                <a16:creationId xmlns:a16="http://schemas.microsoft.com/office/drawing/2014/main" id="{31C15741-F06F-4714-A962-799EBD8E77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51816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401" name="Line 9">
            <a:extLst>
              <a:ext uri="{FF2B5EF4-FFF2-40B4-BE49-F238E27FC236}">
                <a16:creationId xmlns:a16="http://schemas.microsoft.com/office/drawing/2014/main" id="{E0D20FE2-0912-4D61-9ECB-75C83B33FE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59436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402" name="Line 10">
            <a:extLst>
              <a:ext uri="{FF2B5EF4-FFF2-40B4-BE49-F238E27FC236}">
                <a16:creationId xmlns:a16="http://schemas.microsoft.com/office/drawing/2014/main" id="{DE9EBCF5-5C01-4819-8FC2-DA58937C507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943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6EAC75DD-AC06-4B5B-AB80-85E099D41A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/>
              <a:t>Membuat Icon bergambar :</a:t>
            </a:r>
            <a:r>
              <a:rPr lang="en-US" altLang="en-US"/>
              <a:t> </a:t>
            </a:r>
            <a:r>
              <a:rPr lang="en-US" altLang="en-US" b="1"/>
              <a:t>Objek </a:t>
            </a:r>
            <a:r>
              <a:rPr lang="en-US" altLang="en-US" b="1">
                <a:latin typeface="Courier New" panose="02070309020205020404" pitchFamily="49" charset="0"/>
              </a:rPr>
              <a:t>ImageIcon()</a:t>
            </a:r>
            <a:endParaRPr lang="en-US" altLang="en-US"/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717155FE-1EAC-43C0-99F2-EC93B7B38F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Dengan </a:t>
            </a:r>
            <a:r>
              <a:rPr lang="en-US" altLang="en-US">
                <a:latin typeface="Courier New" panose="02070309020205020404" pitchFamily="49" charset="0"/>
              </a:rPr>
              <a:t>ImageIcon()</a:t>
            </a:r>
            <a:r>
              <a:rPr lang="en-US" altLang="en-US"/>
              <a:t>, Swing juga mensupport penggunaan icon grafis (biasanya file gambar berformat </a:t>
            </a:r>
            <a:r>
              <a:rPr lang="en-US" altLang="en-US">
                <a:latin typeface="Courier New" panose="02070309020205020404" pitchFamily="49" charset="0"/>
              </a:rPr>
              <a:t>.GIF</a:t>
            </a:r>
            <a:r>
              <a:rPr lang="en-US" altLang="en-US"/>
              <a:t> sebagai parameternya) pada berbagai komponen seperti button dan label.</a:t>
            </a:r>
          </a:p>
        </p:txBody>
      </p:sp>
    </p:spTree>
  </p:cSld>
  <p:clrMapOvr>
    <a:masterClrMapping/>
  </p:clrMapOvr>
  <p:transition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AFA56FA1-2E6D-406F-B5D6-279F677C8D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162925" cy="701675"/>
          </a:xfrm>
        </p:spPr>
        <p:txBody>
          <a:bodyPr/>
          <a:lstStyle/>
          <a:p>
            <a:r>
              <a:rPr lang="en-US" altLang="en-US" sz="4000"/>
              <a:t>Contoh : </a:t>
            </a:r>
            <a:r>
              <a:rPr lang="en-US" altLang="en-US" sz="4000" b="1"/>
              <a:t>Icons.java</a:t>
            </a:r>
          </a:p>
        </p:txBody>
      </p:sp>
      <p:sp>
        <p:nvSpPr>
          <p:cNvPr id="67587" name="Text Box 3">
            <a:extLst>
              <a:ext uri="{FF2B5EF4-FFF2-40B4-BE49-F238E27FC236}">
                <a16:creationId xmlns:a16="http://schemas.microsoft.com/office/drawing/2014/main" id="{F1E39EE4-A406-42E9-8333-47731290FB5E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609600" y="1143000"/>
            <a:ext cx="8261350" cy="41910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import javax.swing.*;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8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public class Icons extends JFrame {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	JButton[] buttons = new JButton[10];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8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	public Icons(){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		super("Icons");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		//setSize(335,318);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		setDefaultCloseOperation(JFrame.EXIT_ON_CLOSE);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		JPanel pane = new JPanel();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		ImageIcon icon = new ImageIcon("so00850a.gif");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		for(int i = 0; i &lt; 10; i++) {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			buttons[i] = new JButton(icon);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			pane.add(buttons[i]);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		}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		setContentPane(pane);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		pack();			//pengganti setSize()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		show();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8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   public static void main(String[] args) {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       Icons rb = new Icons();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   }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60ABD-80D2-4CFB-9F0C-985E2E47C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2" y="798102"/>
            <a:ext cx="8250692" cy="769441"/>
          </a:xfrm>
        </p:spPr>
        <p:txBody>
          <a:bodyPr/>
          <a:lstStyle/>
          <a:p>
            <a:r>
              <a:rPr lang="en-US" b="1" dirty="0" err="1"/>
              <a:t>Contoh</a:t>
            </a:r>
            <a:r>
              <a:rPr lang="en-US" b="1" dirty="0"/>
              <a:t> Java GUI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F44C9D-1914-4F8D-9F95-A94BA7D861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786" y="1796145"/>
            <a:ext cx="6772613" cy="5034970"/>
          </a:xfrm>
        </p:spPr>
      </p:pic>
    </p:spTree>
    <p:extLst>
      <p:ext uri="{BB962C8B-B14F-4D97-AF65-F5344CB8AC3E}">
        <p14:creationId xmlns:p14="http://schemas.microsoft.com/office/powerpoint/2010/main" val="251296375"/>
      </p:ext>
    </p:extLst>
  </p:cSld>
  <p:clrMapOvr>
    <a:masterClrMapping/>
  </p:clrMapOvr>
  <p:transition>
    <p:rand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9BD3989C-2571-4912-8AAC-F2709AD746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252413"/>
            <a:ext cx="8162925" cy="1371600"/>
          </a:xfrm>
        </p:spPr>
        <p:txBody>
          <a:bodyPr/>
          <a:lstStyle/>
          <a:p>
            <a:r>
              <a:rPr lang="en-US" altLang="en-US" sz="4000" b="1"/>
              <a:t>Membuat Label :</a:t>
            </a:r>
            <a:br>
              <a:rPr lang="en-US" altLang="en-US" b="1"/>
            </a:br>
            <a:r>
              <a:rPr lang="en-US" altLang="en-US" b="1"/>
              <a:t>Class </a:t>
            </a:r>
            <a:r>
              <a:rPr lang="en-US" altLang="en-US" b="1">
                <a:latin typeface="Courier New" panose="02070309020205020404" pitchFamily="49" charset="0"/>
              </a:rPr>
              <a:t>JLabel()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548937CC-FD68-4B53-BCA4-15987AAD0B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200"/>
              <a:t>Untuk memberi keterangan tentang kegunaan sebuah komponen pada suatu interface; tidak bisa diedit oleh user.</a:t>
            </a:r>
          </a:p>
          <a:p>
            <a:pPr>
              <a:lnSpc>
                <a:spcPct val="90000"/>
              </a:lnSpc>
            </a:pPr>
            <a:r>
              <a:rPr lang="en-US" altLang="en-US" sz="2200"/>
              <a:t>Bisa berisi informasi teks, icon atau keduanya</a:t>
            </a:r>
          </a:p>
          <a:p>
            <a:pPr>
              <a:lnSpc>
                <a:spcPct val="90000"/>
              </a:lnSpc>
            </a:pPr>
            <a:r>
              <a:rPr lang="en-US" altLang="en-US" sz="2200"/>
              <a:t>Memiliki 3 constructor, yaitu :</a:t>
            </a:r>
          </a:p>
          <a:p>
            <a:pPr lvl="1">
              <a:lnSpc>
                <a:spcPct val="90000"/>
              </a:lnSpc>
            </a:pPr>
            <a:r>
              <a:rPr lang="en-US" altLang="en-US" sz="1900">
                <a:latin typeface="Courier New" panose="02070309020205020404" pitchFamily="49" charset="0"/>
              </a:rPr>
              <a:t>JLabel(String)</a:t>
            </a:r>
            <a:r>
              <a:rPr lang="en-US" altLang="en-US" sz="1900"/>
              <a:t>	 </a:t>
            </a:r>
            <a:r>
              <a:rPr lang="en-US" altLang="en-US" sz="1900">
                <a:sym typeface="Wingdings" panose="05000000000000000000" pitchFamily="2" charset="2"/>
              </a:rPr>
              <a:t> specified text</a:t>
            </a:r>
            <a:endParaRPr lang="en-US" altLang="en-US" sz="1900"/>
          </a:p>
          <a:p>
            <a:pPr lvl="1">
              <a:lnSpc>
                <a:spcPct val="90000"/>
              </a:lnSpc>
            </a:pPr>
            <a:r>
              <a:rPr lang="en-US" altLang="en-US" sz="1900">
                <a:latin typeface="Courier New" panose="02070309020205020404" pitchFamily="49" charset="0"/>
              </a:rPr>
              <a:t>JLabel(String, int) </a:t>
            </a:r>
            <a:r>
              <a:rPr lang="en-US" altLang="en-US" sz="1900">
                <a:sym typeface="Wingdings" panose="05000000000000000000" pitchFamily="2" charset="2"/>
              </a:rPr>
              <a:t> specified text &amp; alignment</a:t>
            </a:r>
            <a:endParaRPr lang="en-US" altLang="en-US" sz="1900"/>
          </a:p>
          <a:p>
            <a:pPr lvl="1">
              <a:lnSpc>
                <a:spcPct val="90000"/>
              </a:lnSpc>
            </a:pPr>
            <a:r>
              <a:rPr lang="en-US" altLang="en-US" sz="1900">
                <a:latin typeface="Courier New" panose="02070309020205020404" pitchFamily="49" charset="0"/>
              </a:rPr>
              <a:t>JLabel(String, Icon, int)</a:t>
            </a:r>
            <a:r>
              <a:rPr lang="en-US" altLang="en-US" sz="1900"/>
              <a:t>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900">
                <a:sym typeface="Wingdings" panose="05000000000000000000" pitchFamily="2" charset="2"/>
              </a:rPr>
              <a:t>		 specified text, icon &amp; alignment (LEFT, RIGHT OR 	    CENTER as default)</a:t>
            </a:r>
            <a:endParaRPr lang="en-US" altLang="en-US" sz="1900"/>
          </a:p>
          <a:p>
            <a:pPr>
              <a:lnSpc>
                <a:spcPct val="90000"/>
              </a:lnSpc>
            </a:pPr>
            <a:r>
              <a:rPr lang="en-US" altLang="en-US" sz="2200"/>
              <a:t>Method untuk mengeset dan mendapatkan isi label : 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setText(String) &amp; setIcon(Icon)	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getText() &amp; getIcon()	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8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F1C11F72-3FCA-4E92-98FC-B3A2F5A65D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252413"/>
            <a:ext cx="8162925" cy="1371600"/>
          </a:xfrm>
        </p:spPr>
        <p:txBody>
          <a:bodyPr/>
          <a:lstStyle/>
          <a:p>
            <a:r>
              <a:rPr lang="en-US" altLang="en-US" sz="4000" b="1"/>
              <a:t>Membuat Text Field :</a:t>
            </a:r>
            <a:br>
              <a:rPr lang="en-US" altLang="en-US" b="1"/>
            </a:br>
            <a:r>
              <a:rPr lang="en-US" altLang="en-US" b="1"/>
              <a:t>Class </a:t>
            </a:r>
            <a:r>
              <a:rPr lang="en-US" altLang="en-US" b="1">
                <a:latin typeface="Courier New" panose="02070309020205020404" pitchFamily="49" charset="0"/>
              </a:rPr>
              <a:t>JTextField()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1F2B3094-AC47-4A9F-840F-3657C159C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200"/>
              <a:t>Adalah sebuah area pada suatu interface di mana user bisa memasukkan teks melalui keyboard.</a:t>
            </a:r>
          </a:p>
          <a:p>
            <a:pPr>
              <a:lnSpc>
                <a:spcPct val="90000"/>
              </a:lnSpc>
            </a:pPr>
            <a:r>
              <a:rPr lang="en-US" altLang="en-US" sz="2200"/>
              <a:t>Hanya bisa menerima satu baris input.</a:t>
            </a:r>
          </a:p>
          <a:p>
            <a:pPr>
              <a:lnSpc>
                <a:spcPct val="90000"/>
              </a:lnSpc>
            </a:pPr>
            <a:r>
              <a:rPr lang="en-US" altLang="en-US" sz="2200"/>
              <a:t>Memiliki 3 constructor, yaitu :</a:t>
            </a:r>
          </a:p>
          <a:p>
            <a:pPr lvl="1">
              <a:lnSpc>
                <a:spcPct val="90000"/>
              </a:lnSpc>
            </a:pPr>
            <a:r>
              <a:rPr lang="en-US" altLang="en-US" sz="1900">
                <a:latin typeface="Courier New" panose="02070309020205020404" pitchFamily="49" charset="0"/>
              </a:rPr>
              <a:t>JTextField()			</a:t>
            </a:r>
            <a:r>
              <a:rPr lang="en-US" altLang="en-US" sz="1900">
                <a:sym typeface="Wingdings" panose="05000000000000000000" pitchFamily="2" charset="2"/>
              </a:rPr>
              <a:t> empty text field</a:t>
            </a:r>
            <a:endParaRPr lang="en-US" altLang="en-US" sz="1900"/>
          </a:p>
          <a:p>
            <a:pPr lvl="1">
              <a:lnSpc>
                <a:spcPct val="90000"/>
              </a:lnSpc>
            </a:pPr>
            <a:r>
              <a:rPr lang="en-US" altLang="en-US" sz="1900">
                <a:latin typeface="Courier New" panose="02070309020205020404" pitchFamily="49" charset="0"/>
              </a:rPr>
              <a:t>JTextField(int)		</a:t>
            </a:r>
            <a:r>
              <a:rPr lang="en-US" altLang="en-US" sz="1900">
                <a:sym typeface="Wingdings" panose="05000000000000000000" pitchFamily="2" charset="2"/>
              </a:rPr>
              <a:t> specified width</a:t>
            </a:r>
            <a:endParaRPr lang="en-US" altLang="en-US" sz="1900"/>
          </a:p>
          <a:p>
            <a:pPr lvl="1">
              <a:lnSpc>
                <a:spcPct val="90000"/>
              </a:lnSpc>
            </a:pPr>
            <a:r>
              <a:rPr lang="en-US" altLang="en-US" sz="1900">
                <a:latin typeface="Courier New" panose="02070309020205020404" pitchFamily="49" charset="0"/>
              </a:rPr>
              <a:t>JTextField(String, int)	</a:t>
            </a:r>
            <a:r>
              <a:rPr lang="en-US" altLang="en-US" sz="1900">
                <a:sym typeface="Wingdings" panose="05000000000000000000" pitchFamily="2" charset="2"/>
              </a:rPr>
              <a:t> specified text &amp; width</a:t>
            </a:r>
            <a:endParaRPr lang="en-US" altLang="en-US" sz="1900"/>
          </a:p>
          <a:p>
            <a:pPr>
              <a:lnSpc>
                <a:spcPct val="90000"/>
              </a:lnSpc>
            </a:pPr>
            <a:r>
              <a:rPr lang="en-US" altLang="en-US" sz="2200"/>
              <a:t>TextField dan TextArea merupakan turunan dari superclass </a:t>
            </a:r>
            <a:r>
              <a:rPr lang="en-US" altLang="en-US" sz="2200">
                <a:latin typeface="Courier New" panose="02070309020205020404" pitchFamily="49" charset="0"/>
              </a:rPr>
              <a:t>JTextComponent</a:t>
            </a:r>
            <a:r>
              <a:rPr lang="en-US" altLang="en-US" sz="2200"/>
              <a:t> yang bersama-sama memiliki beberapa method sbb : 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setEditable(boolean)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isEditable(boolean)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setText(String) &amp; getText() 	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getSelectedText() 		</a:t>
            </a:r>
            <a:r>
              <a:rPr lang="en-US" altLang="en-US" sz="2000">
                <a:latin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altLang="en-US" sz="2000">
                <a:sym typeface="Wingdings" panose="05000000000000000000" pitchFamily="2" charset="2"/>
              </a:rPr>
              <a:t>the highlighted text</a:t>
            </a:r>
            <a:endParaRPr lang="en-US" altLang="en-US" sz="24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DA5E15E2-08B9-47B1-97A9-2C2DC2C70D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252413"/>
            <a:ext cx="8162925" cy="1371600"/>
          </a:xfrm>
        </p:spPr>
        <p:txBody>
          <a:bodyPr/>
          <a:lstStyle/>
          <a:p>
            <a:r>
              <a:rPr lang="en-US" altLang="en-US" sz="4000" b="1"/>
              <a:t>Membuat Password Field :</a:t>
            </a:r>
            <a:br>
              <a:rPr lang="en-US" altLang="en-US" b="1"/>
            </a:br>
            <a:r>
              <a:rPr lang="en-US" altLang="en-US" b="1"/>
              <a:t>Class </a:t>
            </a:r>
            <a:r>
              <a:rPr lang="en-US" altLang="en-US" b="1">
                <a:latin typeface="Courier New" panose="02070309020205020404" pitchFamily="49" charset="0"/>
              </a:rPr>
              <a:t>JPasswordField()</a:t>
            </a:r>
            <a:endParaRPr lang="en-US" altLang="en-US"/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4172AF1A-F06D-49BC-B04B-CD3C92C89F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Merupakan turunan dari class </a:t>
            </a:r>
            <a:r>
              <a:rPr lang="en-US" altLang="en-US" sz="2800">
                <a:latin typeface="Courier New" panose="02070309020205020404" pitchFamily="49" charset="0"/>
              </a:rPr>
              <a:t>JTextField;</a:t>
            </a:r>
            <a:r>
              <a:rPr lang="en-US" altLang="en-US" sz="2800"/>
              <a:t> memiliki constructor yang sama dengan class parentnya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Digunakan untuk menyembunyikan detil karakter yang diketikkan oleh user, sebagai gantinya diganti dengan karakter </a:t>
            </a:r>
            <a:r>
              <a:rPr lang="en-US" altLang="en-US" sz="2800">
                <a:latin typeface="Times New Roman" panose="02020603050405020304" pitchFamily="18" charset="0"/>
              </a:rPr>
              <a:t>‘</a:t>
            </a:r>
            <a:r>
              <a:rPr lang="en-US" altLang="en-US" sz="2800">
                <a:latin typeface="Courier New" panose="02070309020205020404" pitchFamily="49" charset="0"/>
              </a:rPr>
              <a:t>*</a:t>
            </a:r>
            <a:r>
              <a:rPr lang="en-US" altLang="en-US" sz="2800">
                <a:latin typeface="Times New Roman" panose="02020603050405020304" pitchFamily="18" charset="0"/>
              </a:rPr>
              <a:t>’</a:t>
            </a:r>
            <a:r>
              <a:rPr lang="en-US" altLang="en-US" sz="2800"/>
              <a:t> (secara default)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Method </a:t>
            </a:r>
            <a:r>
              <a:rPr lang="en-US" altLang="en-US" sz="2800">
                <a:latin typeface="Courier New" panose="02070309020205020404" pitchFamily="49" charset="0"/>
              </a:rPr>
              <a:t>setEchoChar(char)</a:t>
            </a:r>
            <a:r>
              <a:rPr lang="en-US" altLang="en-US" sz="2800"/>
              <a:t> untuk merubah tampilan karakter default dengan karakter tertentu (char)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026">
            <a:extLst>
              <a:ext uri="{FF2B5EF4-FFF2-40B4-BE49-F238E27FC236}">
                <a16:creationId xmlns:a16="http://schemas.microsoft.com/office/drawing/2014/main" id="{F9A745E7-0BB2-4ABB-AE68-3D5543BB55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252413"/>
            <a:ext cx="8162925" cy="1371600"/>
          </a:xfrm>
        </p:spPr>
        <p:txBody>
          <a:bodyPr/>
          <a:lstStyle/>
          <a:p>
            <a:r>
              <a:rPr lang="en-US" altLang="en-US" sz="4000" b="1"/>
              <a:t>Membuat Text Area :</a:t>
            </a:r>
            <a:br>
              <a:rPr lang="en-US" altLang="en-US" b="1"/>
            </a:br>
            <a:r>
              <a:rPr lang="en-US" altLang="en-US" b="1"/>
              <a:t>Class </a:t>
            </a:r>
            <a:r>
              <a:rPr lang="en-US" altLang="en-US" b="1">
                <a:latin typeface="Courier New" panose="02070309020205020404" pitchFamily="49" charset="0"/>
              </a:rPr>
              <a:t>JTextArea()</a:t>
            </a:r>
          </a:p>
        </p:txBody>
      </p:sp>
      <p:sp>
        <p:nvSpPr>
          <p:cNvPr id="74755" name="Rectangle 1027">
            <a:extLst>
              <a:ext uri="{FF2B5EF4-FFF2-40B4-BE49-F238E27FC236}">
                <a16:creationId xmlns:a16="http://schemas.microsoft.com/office/drawing/2014/main" id="{FF4981D9-86A1-4101-BAFA-D8250FA66A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200"/>
              <a:t>Serupa dengan text field, di mana user bisa memasukkan teks melalui keyboard, namun bisa menerima lebih dari satu baris input.</a:t>
            </a:r>
          </a:p>
          <a:p>
            <a:pPr>
              <a:lnSpc>
                <a:spcPct val="90000"/>
              </a:lnSpc>
            </a:pPr>
            <a:r>
              <a:rPr lang="en-US" altLang="en-US" sz="2200"/>
              <a:t>Memiliki 2 constructor, yaitu :</a:t>
            </a:r>
          </a:p>
          <a:p>
            <a:pPr lvl="1">
              <a:lnSpc>
                <a:spcPct val="90000"/>
              </a:lnSpc>
            </a:pPr>
            <a:r>
              <a:rPr lang="en-US" altLang="en-US" sz="1900">
                <a:latin typeface="Courier New" panose="02070309020205020404" pitchFamily="49" charset="0"/>
              </a:rPr>
              <a:t>JTextArea(int, int)	</a:t>
            </a:r>
            <a:r>
              <a:rPr lang="en-US" altLang="en-US" sz="1900">
                <a:sym typeface="Wingdings" panose="05000000000000000000" pitchFamily="2" charset="2"/>
              </a:rPr>
              <a:t> specified rows &amp; columns</a:t>
            </a:r>
            <a:endParaRPr lang="en-US" altLang="en-US" sz="1900"/>
          </a:p>
          <a:p>
            <a:pPr lvl="1">
              <a:lnSpc>
                <a:spcPct val="90000"/>
              </a:lnSpc>
            </a:pPr>
            <a:r>
              <a:rPr lang="en-US" altLang="en-US" sz="1900">
                <a:latin typeface="Courier New" panose="02070309020205020404" pitchFamily="49" charset="0"/>
              </a:rPr>
              <a:t>JTextArea(String, int, int)	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900">
                <a:sym typeface="Wingdings" panose="05000000000000000000" pitchFamily="2" charset="2"/>
              </a:rPr>
              <a:t>					 specified text, rows &amp; columns</a:t>
            </a:r>
            <a:endParaRPr lang="en-US" altLang="en-US" sz="1900"/>
          </a:p>
          <a:p>
            <a:pPr>
              <a:lnSpc>
                <a:spcPct val="90000"/>
              </a:lnSpc>
            </a:pPr>
            <a:r>
              <a:rPr lang="en-US" altLang="en-US" sz="2200"/>
              <a:t>Tambahan method pada class </a:t>
            </a:r>
            <a:r>
              <a:rPr lang="en-US" altLang="en-US" sz="2200">
                <a:latin typeface="Courier New" panose="02070309020205020404" pitchFamily="49" charset="0"/>
              </a:rPr>
              <a:t>JTextArea()</a:t>
            </a:r>
            <a:r>
              <a:rPr lang="en-US" altLang="en-US" sz="2200"/>
              <a:t> : 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append(String)</a:t>
            </a:r>
            <a:r>
              <a:rPr lang="en-US" altLang="en-US" sz="2000"/>
              <a:t>	</a:t>
            </a:r>
            <a:r>
              <a:rPr lang="en-US" altLang="en-US" sz="2000">
                <a:sym typeface="Wingdings" panose="05000000000000000000" pitchFamily="2" charset="2"/>
              </a:rPr>
              <a:t> at the end of the current text</a:t>
            </a:r>
            <a:endParaRPr lang="en-US" altLang="en-US" sz="2000"/>
          </a:p>
          <a:p>
            <a:pPr lvl="1">
              <a:lnSpc>
                <a:spcPct val="9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insert(String)	</a:t>
            </a:r>
            <a:r>
              <a:rPr lang="en-US" altLang="en-US" sz="2000">
                <a:latin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altLang="en-US" sz="2000">
                <a:sym typeface="Wingdings" panose="05000000000000000000" pitchFamily="2" charset="2"/>
              </a:rPr>
              <a:t>at the indicated position</a:t>
            </a:r>
            <a:endParaRPr lang="en-US" altLang="en-US" sz="200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setLineWrap(boolean)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setWrapStyleWord(boolean) 	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49AD7BF2-B3EC-4A7C-8364-3F54AB851B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922338"/>
            <a:ext cx="8162925" cy="701675"/>
          </a:xfrm>
        </p:spPr>
        <p:txBody>
          <a:bodyPr/>
          <a:lstStyle/>
          <a:p>
            <a:r>
              <a:rPr lang="en-US" altLang="en-US" sz="4000"/>
              <a:t>Contoh : </a:t>
            </a:r>
            <a:r>
              <a:rPr lang="en-US" altLang="en-US" sz="4000" b="1"/>
              <a:t>Form.java</a:t>
            </a:r>
          </a:p>
        </p:txBody>
      </p:sp>
      <p:sp>
        <p:nvSpPr>
          <p:cNvPr id="70659" name="Text Box 3">
            <a:extLst>
              <a:ext uri="{FF2B5EF4-FFF2-40B4-BE49-F238E27FC236}">
                <a16:creationId xmlns:a16="http://schemas.microsoft.com/office/drawing/2014/main" id="{02F61B65-D5A7-4623-8CAC-2A72CA479A26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457200" y="1905000"/>
            <a:ext cx="8261350" cy="41910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import javax.swing.*;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public class Form extends JFrame {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JTextField username = new JTextField(15);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JPasswordField password = new JPasswordField(15);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JTextArea comments = new JTextArea(4,15);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public Form() {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	super("Feedback Form");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	setSize(260,160);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	setDefaultCloseOperation(JFrame.EXIT_ON_CLOSE);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	JPanel pane = new JPanel();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	JLabel usernameLabel = new JLabel("Username : ");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	JLabel passwordLabel = new JLabel("Password : ");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	JLabel commentsLabel = new JLabel("Comments : ");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	comments.setLineWrap(true);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	comments.setWrapStyleWord(true);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	//password.setEchoChar('#');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	</a:t>
            </a:r>
          </a:p>
        </p:txBody>
      </p:sp>
    </p:spTree>
  </p:cSld>
  <p:clrMapOvr>
    <a:masterClrMapping/>
  </p:clrMapOvr>
  <p:transition>
    <p:rand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BD450222-11E7-4711-8ABA-EBA0CA131F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922338"/>
            <a:ext cx="8162925" cy="701675"/>
          </a:xfrm>
        </p:spPr>
        <p:txBody>
          <a:bodyPr/>
          <a:lstStyle/>
          <a:p>
            <a:r>
              <a:rPr lang="en-US" altLang="en-US" sz="4000"/>
              <a:t>Contoh : </a:t>
            </a:r>
            <a:r>
              <a:rPr lang="en-US" altLang="en-US" sz="4000" b="1"/>
              <a:t>Form.java </a:t>
            </a:r>
            <a:r>
              <a:rPr lang="en-US" altLang="en-US" sz="3200"/>
              <a:t>(lanjutan)</a:t>
            </a:r>
          </a:p>
        </p:txBody>
      </p:sp>
      <p:sp>
        <p:nvSpPr>
          <p:cNvPr id="62468" name="Text Box 4">
            <a:extLst>
              <a:ext uri="{FF2B5EF4-FFF2-40B4-BE49-F238E27FC236}">
                <a16:creationId xmlns:a16="http://schemas.microsoft.com/office/drawing/2014/main" id="{7E3AD322-A023-4670-AC0D-BF68D7ED6F5F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1033463" y="2209800"/>
            <a:ext cx="8110537" cy="41910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	//JScrollPane scroll = new JScrollPane(comments,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		ScrollPaneConstants.VERTICAL_SCROLLBAR_AS_NEEDED,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		ScrollPaneConstants.HORIZONTAL_SCROLLBAR_NEVER);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	pane.add(usernameLabel);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	pane.add(username);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	pane.add(passwordLabel);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	pane.add(password);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	pane.add(commentsLabel);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	pane.add(comments);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	pane.add(scroll);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	setContentPane(pane);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	show();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public static void main(String[] args) {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  Form input = new Form();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}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}</a:t>
            </a:r>
          </a:p>
        </p:txBody>
      </p:sp>
      <p:pic>
        <p:nvPicPr>
          <p:cNvPr id="62469" name="Picture 5">
            <a:extLst>
              <a:ext uri="{FF2B5EF4-FFF2-40B4-BE49-F238E27FC236}">
                <a16:creationId xmlns:a16="http://schemas.microsoft.com/office/drawing/2014/main" id="{CD96B6B9-A02C-4593-8B42-4C5512FAF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276600"/>
            <a:ext cx="2362200" cy="146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A53DFE1D-A9BE-40A5-BC07-BC3530BA6F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252413"/>
            <a:ext cx="8162925" cy="1371600"/>
          </a:xfrm>
        </p:spPr>
        <p:txBody>
          <a:bodyPr/>
          <a:lstStyle/>
          <a:p>
            <a:r>
              <a:rPr lang="en-US" altLang="en-US" sz="4000" b="1"/>
              <a:t>Membuat Scroll Pane :</a:t>
            </a:r>
            <a:br>
              <a:rPr lang="en-US" altLang="en-US" b="1"/>
            </a:br>
            <a:r>
              <a:rPr lang="en-US" altLang="en-US" b="1"/>
              <a:t>Class </a:t>
            </a:r>
            <a:r>
              <a:rPr lang="en-US" altLang="en-US" b="1">
                <a:latin typeface="Courier New" panose="02070309020205020404" pitchFamily="49" charset="0"/>
              </a:rPr>
              <a:t>JScrollPane()</a:t>
            </a:r>
            <a:endParaRPr lang="en-US" altLang="en-US"/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66FE7052-5DDF-453A-B9CA-464642AFA0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00"/>
              <a:t>Berbeda dengan paket AWT, text area pada Swing tidak secara otomatis menyertakan scroll bar.</a:t>
            </a:r>
          </a:p>
          <a:p>
            <a:pPr>
              <a:lnSpc>
                <a:spcPct val="90000"/>
              </a:lnSpc>
            </a:pPr>
            <a:r>
              <a:rPr lang="en-US" altLang="en-US" sz="2600"/>
              <a:t>Untuk itu, Swing memperkenalkan sebuah container baru untuk meng-hold komponen yang bisa di-scroll, yaitu </a:t>
            </a:r>
            <a:r>
              <a:rPr lang="en-US" altLang="en-US" sz="2600">
                <a:latin typeface="Courier New" panose="02070309020205020404" pitchFamily="49" charset="0"/>
              </a:rPr>
              <a:t>JScrollPane()</a:t>
            </a:r>
            <a:r>
              <a:rPr lang="en-US" altLang="en-US" sz="260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2600"/>
              <a:t>Memiliki 2 constructor, yaitu :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JScrollPane(Component)	</a:t>
            </a:r>
            <a:r>
              <a:rPr lang="en-US" altLang="en-US" sz="2000">
                <a:sym typeface="Wingdings" panose="05000000000000000000" pitchFamily="2" charset="2"/>
              </a:rPr>
              <a:t> specified component</a:t>
            </a:r>
            <a:endParaRPr lang="en-US" altLang="en-US" sz="2000"/>
          </a:p>
          <a:p>
            <a:pPr lvl="1">
              <a:lnSpc>
                <a:spcPct val="9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JScrollPane(Component, int, int)	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ym typeface="Wingdings" panose="05000000000000000000" pitchFamily="2" charset="2"/>
              </a:rPr>
              <a:t>	 specified component serta konfigurasi untuk scroll  	  bar vertikal &amp; horisontal</a:t>
            </a:r>
            <a:endParaRPr lang="en-US" altLang="en-US" sz="2000"/>
          </a:p>
          <a:p>
            <a:pPr>
              <a:lnSpc>
                <a:spcPct val="90000"/>
              </a:lnSpc>
            </a:pP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EE744688-ABF8-4527-9355-72757096BE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252413"/>
            <a:ext cx="8162925" cy="1371600"/>
          </a:xfrm>
        </p:spPr>
        <p:txBody>
          <a:bodyPr/>
          <a:lstStyle/>
          <a:p>
            <a:r>
              <a:rPr lang="en-US" altLang="en-US" sz="4000" b="1"/>
              <a:t>Membuat Scroll Pane :</a:t>
            </a:r>
            <a:br>
              <a:rPr lang="en-US" altLang="en-US" b="1"/>
            </a:br>
            <a:r>
              <a:rPr lang="en-US" altLang="en-US" b="1"/>
              <a:t>Class </a:t>
            </a:r>
            <a:r>
              <a:rPr lang="en-US" altLang="en-US" b="1">
                <a:latin typeface="Courier New" panose="02070309020205020404" pitchFamily="49" charset="0"/>
              </a:rPr>
              <a:t>JScrollPane()</a:t>
            </a:r>
            <a:endParaRPr lang="en-US" altLang="en-US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0619B363-1146-40F9-93A6-49737B41D4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/>
              <a:t>Scrollbar dikonfigurasikan menggunakan class variabel dari interface </a:t>
            </a:r>
            <a:r>
              <a:rPr lang="en-US" altLang="en-US" sz="2000">
                <a:latin typeface="Courier New" panose="02070309020205020404" pitchFamily="49" charset="0"/>
              </a:rPr>
              <a:t>ScrollPaneConstants</a:t>
            </a:r>
            <a:r>
              <a:rPr lang="en-US" altLang="en-US" sz="2000"/>
              <a:t> sbb : </a:t>
            </a:r>
          </a:p>
          <a:p>
            <a:pPr lvl="1"/>
            <a:r>
              <a:rPr lang="en-US" altLang="en-US" sz="1800">
                <a:latin typeface="Courier New" panose="02070309020205020404" pitchFamily="49" charset="0"/>
              </a:rPr>
              <a:t>VERTICAL_SCROLLBAR_ALWAYS</a:t>
            </a:r>
          </a:p>
          <a:p>
            <a:pPr lvl="1"/>
            <a:r>
              <a:rPr lang="en-US" altLang="en-US" sz="1800">
                <a:latin typeface="Courier New" panose="02070309020205020404" pitchFamily="49" charset="0"/>
              </a:rPr>
              <a:t>VERTICAL_SCROLLBAR_AS_NEEDED</a:t>
            </a:r>
          </a:p>
          <a:p>
            <a:pPr lvl="1"/>
            <a:r>
              <a:rPr lang="en-US" altLang="en-US" sz="1800">
                <a:latin typeface="Courier New" panose="02070309020205020404" pitchFamily="49" charset="0"/>
              </a:rPr>
              <a:t>VERTICAL_SCROLLBAR_NEVER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>
                <a:sym typeface="Wingdings" panose="05000000000000000000" pitchFamily="2" charset="2"/>
              </a:rPr>
              <a:t> Konfigurasi yang sama untuk scroll bar horizontal</a:t>
            </a:r>
            <a:endParaRPr lang="en-US" altLang="en-US" sz="2000"/>
          </a:p>
          <a:p>
            <a:r>
              <a:rPr lang="en-US" altLang="en-US" sz="2000" u="sng"/>
              <a:t>Contoh</a:t>
            </a:r>
            <a:r>
              <a:rPr lang="en-US" altLang="en-US" sz="2000"/>
              <a:t> : membuat sebuah text area dengan sebuah scrollbar vertikal, tanpa scrollbar horisontal, kemudian ditambahkan ke  sebuah content pane</a:t>
            </a:r>
            <a:endParaRPr lang="en-US" altLang="en-US" sz="2000">
              <a:latin typeface="Courier New" panose="02070309020205020404" pitchFamily="49" charset="0"/>
            </a:endParaRPr>
          </a:p>
        </p:txBody>
      </p:sp>
      <p:sp>
        <p:nvSpPr>
          <p:cNvPr id="78852" name="Text Box 4">
            <a:extLst>
              <a:ext uri="{FF2B5EF4-FFF2-40B4-BE49-F238E27FC236}">
                <a16:creationId xmlns:a16="http://schemas.microsoft.com/office/drawing/2014/main" id="{EC833298-50B6-4249-8D3F-FA375E969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029200"/>
            <a:ext cx="8305800" cy="202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b="1">
                <a:latin typeface="Courier New" panose="02070309020205020404" pitchFamily="49" charset="0"/>
              </a:rPr>
              <a:t>JPane pane = new JPanel();</a:t>
            </a:r>
          </a:p>
          <a:p>
            <a:pPr>
              <a:lnSpc>
                <a:spcPct val="90000"/>
              </a:lnSpc>
            </a:pPr>
            <a:r>
              <a:rPr lang="en-US" altLang="en-US" sz="1600" b="1">
                <a:latin typeface="Courier New" panose="02070309020205020404" pitchFamily="49" charset="0"/>
              </a:rPr>
              <a:t>JTextArea comments = new JTextArea(5,15); </a:t>
            </a:r>
          </a:p>
          <a:p>
            <a:pPr>
              <a:lnSpc>
                <a:spcPct val="90000"/>
              </a:lnSpc>
            </a:pPr>
            <a:r>
              <a:rPr lang="en-US" altLang="en-US" sz="1600" b="1">
                <a:latin typeface="Courier New" panose="02070309020205020404" pitchFamily="49" charset="0"/>
              </a:rPr>
              <a:t>JScrollPane scroll = new JScrollPane(comments,		ScrollPaneConstants.VERTICAL_SCROLLBAR_ALWAYS,	ScrollPaneConstants.HORIZONTAL_SCROLLBAR_NEVER);</a:t>
            </a:r>
          </a:p>
          <a:p>
            <a:pPr>
              <a:lnSpc>
                <a:spcPct val="90000"/>
              </a:lnSpc>
            </a:pPr>
            <a:r>
              <a:rPr lang="en-US" altLang="en-US" sz="1600" b="1">
                <a:latin typeface="Courier New" panose="02070309020205020404" pitchFamily="49" charset="0"/>
              </a:rPr>
              <a:t>pane.add(scroll);</a:t>
            </a:r>
          </a:p>
          <a:p>
            <a:pPr>
              <a:lnSpc>
                <a:spcPct val="90000"/>
              </a:lnSpc>
            </a:pPr>
            <a:r>
              <a:rPr lang="en-US" altLang="en-US" sz="1600" b="1">
                <a:latin typeface="Courier New" panose="02070309020205020404" pitchFamily="49" charset="0"/>
              </a:rPr>
              <a:t>setContentPane(pane);</a:t>
            </a:r>
          </a:p>
          <a:p>
            <a:pPr>
              <a:spcBef>
                <a:spcPct val="50000"/>
              </a:spcBef>
            </a:pPr>
            <a:endParaRPr lang="en-US" altLang="en-US" sz="16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 autoUpdateAnimBg="0"/>
      <p:bldP spid="78852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C36F02F1-4481-49D3-A277-306F3ED5C5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252413"/>
            <a:ext cx="8162925" cy="1371600"/>
          </a:xfrm>
        </p:spPr>
        <p:txBody>
          <a:bodyPr/>
          <a:lstStyle/>
          <a:p>
            <a:r>
              <a:rPr lang="en-US" altLang="en-US" sz="4000" b="1"/>
              <a:t>Membuat Scroll Bar :</a:t>
            </a:r>
            <a:br>
              <a:rPr lang="en-US" altLang="en-US" b="1"/>
            </a:br>
            <a:r>
              <a:rPr lang="en-US" altLang="en-US" b="1"/>
              <a:t>Class </a:t>
            </a:r>
            <a:r>
              <a:rPr lang="en-US" altLang="en-US" b="1">
                <a:latin typeface="Courier New" panose="02070309020205020404" pitchFamily="49" charset="0"/>
              </a:rPr>
              <a:t>JScrollBar()</a:t>
            </a:r>
            <a:endParaRPr lang="en-US" altLang="en-US"/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23D26569-2411-4D41-ADBA-EE79DB856C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Scroll bar adalah komponen yang membolehkan sebuah nilai dipilih dengan cara menggerakkan sebuah kotak di antara 2 panah.  Beberapa komponen seperti text area dan scrolling list memiliki fungsi scroll bar secara </a:t>
            </a:r>
            <a:r>
              <a:rPr lang="en-US" altLang="en-US" sz="2000" i="1"/>
              <a:t>built in</a:t>
            </a:r>
            <a:r>
              <a:rPr lang="en-US" altLang="en-US" sz="200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Memiliki 2 constructor, yaitu :</a:t>
            </a:r>
          </a:p>
          <a:p>
            <a:pPr lvl="1">
              <a:lnSpc>
                <a:spcPct val="9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JScrollBar(int)	</a:t>
            </a:r>
            <a:r>
              <a:rPr lang="en-US" altLang="en-US" sz="1800">
                <a:sym typeface="Wingdings" panose="05000000000000000000" pitchFamily="2" charset="2"/>
              </a:rPr>
              <a:t> specified orientation</a:t>
            </a:r>
            <a:endParaRPr lang="en-US" altLang="en-US" sz="1800"/>
          </a:p>
          <a:p>
            <a:pPr lvl="1">
              <a:lnSpc>
                <a:spcPct val="9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JScrollBar(int, int, int, int, int) 	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sym typeface="Wingdings" panose="05000000000000000000" pitchFamily="2" charset="2"/>
              </a:rPr>
              <a:t>	 specified orientation, nilai awal, ukuran scroll box (0 utk pilihan ukuran default), nilai minimum &amp; maksimum.</a:t>
            </a:r>
            <a:endParaRPr lang="en-US" altLang="en-US" sz="1800"/>
          </a:p>
          <a:p>
            <a:pPr>
              <a:lnSpc>
                <a:spcPct val="90000"/>
              </a:lnSpc>
            </a:pPr>
            <a:r>
              <a:rPr lang="en-US" altLang="en-US" sz="2000"/>
              <a:t>Orientasi scrollbar diindikasikan oleh class variabel dari JScrollBar berupa : </a:t>
            </a:r>
            <a:r>
              <a:rPr lang="en-US" altLang="en-US" sz="2000">
                <a:latin typeface="Courier New" panose="02070309020205020404" pitchFamily="49" charset="0"/>
              </a:rPr>
              <a:t>HORIZONTAL </a:t>
            </a:r>
            <a:r>
              <a:rPr lang="en-US" altLang="en-US" sz="2000"/>
              <a:t>dan</a:t>
            </a:r>
            <a:r>
              <a:rPr lang="en-US" altLang="en-US" sz="2000">
                <a:latin typeface="Courier New" panose="02070309020205020404" pitchFamily="49" charset="0"/>
              </a:rPr>
              <a:t> VERTICAL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Contoh 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JScrollBar bar = new JScrollBar(JScrollBar.HORIZONTAL, 33, 0, 10, 50)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sym typeface="Wingdings" panose="05000000000000000000" pitchFamily="2" charset="2"/>
              </a:rPr>
              <a:t> Membuat sebuah scroll bar horizontal dengan nilai minimum 10, maksimum 50 dan nilai awal 33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7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0319E0F1-A9AB-421C-A4D0-C281DC733D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434975"/>
            <a:ext cx="8805863" cy="1189038"/>
          </a:xfrm>
        </p:spPr>
        <p:txBody>
          <a:bodyPr/>
          <a:lstStyle/>
          <a:p>
            <a:r>
              <a:rPr lang="en-US" altLang="en-US" sz="3200" b="1"/>
              <a:t>Membuat Check Box &amp; Radio Button</a:t>
            </a:r>
            <a:r>
              <a:rPr lang="en-US" altLang="en-US" sz="4000" b="1"/>
              <a:t> : </a:t>
            </a:r>
            <a:r>
              <a:rPr lang="en-US" altLang="en-US" sz="3200" b="1"/>
              <a:t>Class </a:t>
            </a:r>
            <a:r>
              <a:rPr lang="en-US" altLang="en-US" sz="3200" b="1">
                <a:latin typeface="Courier New" panose="02070309020205020404" pitchFamily="49" charset="0"/>
              </a:rPr>
              <a:t>JCheckBox()&amp; JRadioButton()</a:t>
            </a:r>
            <a:endParaRPr lang="en-US" altLang="en-US" sz="3200"/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E7D93DC3-3A88-40CD-9168-CE0A393D3A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Digunakan untuk menyatakan pilihan ya/tidak atau on/off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Kedua komponen tsb berbeda hanya dari tampilannya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Keduanya hanya memiliki 2 kemungkinan nilai : terpilih atau tidak terpilih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Keduanya juga bisa dibuat dalam kelompok sehingga hanya salah satu komponen dalam grup yang boleh dipilih pada satu waktu. 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Check box ditandai dengan tanda cek jika terpilih sedangkan radio button berupa sebuah lingkaran dengan titik hitam di dalamnya.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Keduanya memiliki beberapa method turunan di antaranya</a:t>
            </a:r>
          </a:p>
          <a:p>
            <a:pPr lvl="1">
              <a:lnSpc>
                <a:spcPct val="9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setSelected(boolean)</a:t>
            </a:r>
            <a:endParaRPr lang="en-US" altLang="en-US" sz="1800"/>
          </a:p>
          <a:p>
            <a:pPr lvl="1">
              <a:lnSpc>
                <a:spcPct val="9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isSelected()</a:t>
            </a:r>
            <a:endParaRPr lang="en-US" altLang="en-US" sz="18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1696D51-CF2B-4A05-A1F4-F377FDF320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854572"/>
            <a:ext cx="8162925" cy="769441"/>
          </a:xfrm>
        </p:spPr>
        <p:txBody>
          <a:bodyPr/>
          <a:lstStyle/>
          <a:p>
            <a:r>
              <a:rPr lang="en-US" altLang="en-US" b="1" dirty="0"/>
              <a:t>Java - AWT</a:t>
            </a:r>
            <a:endParaRPr lang="en-US" altLang="en-US" dirty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3B45B75-4700-4FE8-93AB-C7B3B7E7E2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AWT </a:t>
            </a:r>
            <a:r>
              <a:rPr lang="en-US" altLang="en-US" sz="2800" dirty="0" err="1"/>
              <a:t>merupakan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produk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pertama</a:t>
            </a:r>
            <a:r>
              <a:rPr lang="en-US" altLang="en-US" sz="2800" dirty="0"/>
              <a:t> GUI </a:t>
            </a:r>
            <a:r>
              <a:rPr lang="en-US" altLang="en-US" sz="2800" dirty="0" err="1"/>
              <a:t>dari</a:t>
            </a:r>
            <a:r>
              <a:rPr lang="en-US" altLang="en-US" sz="2800" dirty="0"/>
              <a:t> Java</a:t>
            </a:r>
          </a:p>
          <a:p>
            <a:pPr>
              <a:lnSpc>
                <a:spcPct val="90000"/>
              </a:lnSpc>
            </a:pPr>
            <a:r>
              <a:rPr lang="en-US" altLang="en-US" sz="2800" dirty="0" err="1"/>
              <a:t>Terdapat</a:t>
            </a:r>
            <a:r>
              <a:rPr lang="en-US" altLang="en-US" sz="2800" dirty="0"/>
              <a:t> 12 packages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</p:spTree>
  </p:cSld>
  <p:clrMapOvr>
    <a:masterClrMapping/>
  </p:clrMapOvr>
  <p:transition>
    <p:rand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>
            <a:extLst>
              <a:ext uri="{FF2B5EF4-FFF2-40B4-BE49-F238E27FC236}">
                <a16:creationId xmlns:a16="http://schemas.microsoft.com/office/drawing/2014/main" id="{283D796B-D386-40EB-A320-CBD88A2505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Memiliki 6 constructor, yaitu :</a:t>
            </a:r>
          </a:p>
          <a:p>
            <a:pPr lvl="1">
              <a:lnSpc>
                <a:spcPct val="9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JCheckBox(String)</a:t>
            </a:r>
          </a:p>
          <a:p>
            <a:pPr lvl="1">
              <a:lnSpc>
                <a:spcPct val="9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JCheckBox(String, boolean)</a:t>
            </a:r>
          </a:p>
          <a:p>
            <a:pPr lvl="1">
              <a:lnSpc>
                <a:spcPct val="9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JCheckBox(Icon)</a:t>
            </a:r>
          </a:p>
          <a:p>
            <a:pPr lvl="1">
              <a:lnSpc>
                <a:spcPct val="9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JCheckBox(Icon, boolean)</a:t>
            </a:r>
          </a:p>
          <a:p>
            <a:pPr lvl="1">
              <a:lnSpc>
                <a:spcPct val="9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JCheckBox(String, Icon)</a:t>
            </a:r>
          </a:p>
          <a:p>
            <a:pPr lvl="1">
              <a:lnSpc>
                <a:spcPct val="9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JCheckBox(String, Icon, boolean)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ym typeface="Wingdings" panose="05000000000000000000" pitchFamily="2" charset="2"/>
              </a:rPr>
              <a:t> Constructor  yang sama untuk class </a:t>
            </a:r>
            <a:r>
              <a:rPr lang="en-US" altLang="en-US" sz="2000">
                <a:latin typeface="Courier New" panose="02070309020205020404" pitchFamily="49" charset="0"/>
                <a:sym typeface="Wingdings" panose="05000000000000000000" pitchFamily="2" charset="2"/>
              </a:rPr>
              <a:t>JRadioButton()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000"/>
              <a:t>Secara normal keduanya adalah </a:t>
            </a:r>
            <a:r>
              <a:rPr lang="en-US" altLang="en-US" sz="2000" i="1"/>
              <a:t>nonexclusive </a:t>
            </a:r>
            <a:r>
              <a:rPr lang="en-US" altLang="en-US" sz="2000"/>
              <a:t>(bisa dipilih lebih dari satu secara bersamaan).  Untuk membuatnya </a:t>
            </a:r>
            <a:r>
              <a:rPr lang="en-US" altLang="en-US" sz="2000" i="1"/>
              <a:t>exclusive</a:t>
            </a:r>
            <a:r>
              <a:rPr lang="en-US" altLang="en-US" sz="2000"/>
              <a:t>, maka komponen yang saling ber-relasi dikelompokkan dalam sebuah grup dengan cara membuat sebuah class objek : </a:t>
            </a:r>
            <a:r>
              <a:rPr lang="en-US" altLang="en-US" sz="2000">
                <a:latin typeface="Courier New" panose="02070309020205020404" pitchFamily="49" charset="0"/>
              </a:rPr>
              <a:t>ButtonGroup()</a:t>
            </a:r>
            <a:r>
              <a:rPr lang="en-US" altLang="en-US" sz="2000"/>
              <a:t>.</a:t>
            </a:r>
            <a:endParaRPr lang="en-US" altLang="en-US" sz="2800"/>
          </a:p>
        </p:txBody>
      </p:sp>
      <p:sp>
        <p:nvSpPr>
          <p:cNvPr id="60423" name="Rectangle 7">
            <a:extLst>
              <a:ext uri="{FF2B5EF4-FFF2-40B4-BE49-F238E27FC236}">
                <a16:creationId xmlns:a16="http://schemas.microsoft.com/office/drawing/2014/main" id="{756B2CF4-BC10-4058-A425-4727815DD9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434975"/>
            <a:ext cx="8805863" cy="1189038"/>
          </a:xfrm>
          <a:noFill/>
          <a:ln/>
        </p:spPr>
        <p:txBody>
          <a:bodyPr/>
          <a:lstStyle/>
          <a:p>
            <a:r>
              <a:rPr lang="en-US" altLang="en-US" sz="3200" b="1"/>
              <a:t>Membuat Check Box &amp; Radio Button</a:t>
            </a:r>
            <a:r>
              <a:rPr lang="en-US" altLang="en-US" sz="4000" b="1"/>
              <a:t> : </a:t>
            </a:r>
            <a:r>
              <a:rPr lang="en-US" altLang="en-US" sz="3200" b="1"/>
              <a:t>Class </a:t>
            </a:r>
            <a:r>
              <a:rPr lang="en-US" altLang="en-US" sz="3200" b="1">
                <a:latin typeface="Courier New" panose="02070309020205020404" pitchFamily="49" charset="0"/>
              </a:rPr>
              <a:t>JCheckBox()&amp; JRadioButton()</a:t>
            </a:r>
            <a:endParaRPr lang="en-US" altLang="en-US" sz="32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F648A31A-6D9D-4112-BF4A-58B854F34A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162925" cy="641350"/>
          </a:xfrm>
        </p:spPr>
        <p:txBody>
          <a:bodyPr/>
          <a:lstStyle/>
          <a:p>
            <a:r>
              <a:rPr lang="en-US" altLang="en-US" sz="3600"/>
              <a:t>Contoh : </a:t>
            </a:r>
            <a:r>
              <a:rPr lang="en-US" altLang="en-US" sz="3600" b="1"/>
              <a:t>ChooseTeam.java</a:t>
            </a:r>
            <a:endParaRPr lang="en-US" altLang="en-US" sz="3600"/>
          </a:p>
        </p:txBody>
      </p:sp>
      <p:sp>
        <p:nvSpPr>
          <p:cNvPr id="95235" name="Text Box 3">
            <a:extLst>
              <a:ext uri="{FF2B5EF4-FFF2-40B4-BE49-F238E27FC236}">
                <a16:creationId xmlns:a16="http://schemas.microsoft.com/office/drawing/2014/main" id="{FCF3A877-9865-4B82-A7F0-74586161EF8B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457200" y="914400"/>
            <a:ext cx="8110538" cy="41910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import javax.swing.*;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6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public class ChooseTeam extends JFrame {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JRadioButton[] teams = new JRadioButton[4];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6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	</a:t>
            </a:r>
            <a:r>
              <a:rPr lang="en-US" altLang="en-US" sz="1600" b="1">
                <a:latin typeface="Courier New" panose="02070309020205020404" pitchFamily="49" charset="0"/>
              </a:rPr>
              <a:t>public ChooseTeam() {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	super("Choose Team");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	setSize(140,190);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	setDefaultCloseOperation(JFrame.EXIT_ON_CLOSE);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6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		</a:t>
            </a:r>
            <a:r>
              <a:rPr lang="en-US" altLang="en-US" sz="1600" b="1">
                <a:latin typeface="Courier New" panose="02070309020205020404" pitchFamily="49" charset="0"/>
              </a:rPr>
              <a:t>teams[0] = new JRadioButton("Colorado");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	teams[1] = new JRadioButton("Dallas", true);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	teams[2] = new JRadioButton("New Jersey");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	teams[3] = new JRadioButton("Philadelphia");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6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	JPanel pane = new JPanel();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	ButtonGroup group = new ButtonGroup();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	for(int i = 0; i &lt; teams.length; i++) {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		group.add(teams[i]);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		pane.add(teams[i]);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	}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	setContentPane(pane);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	show();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6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public static void main(String[] args) {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 ChooseTeam ct = new ChooseTeam();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}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}</a:t>
            </a:r>
          </a:p>
        </p:txBody>
      </p:sp>
      <p:pic>
        <p:nvPicPr>
          <p:cNvPr id="95237" name="Picture 5">
            <a:extLst>
              <a:ext uri="{FF2B5EF4-FFF2-40B4-BE49-F238E27FC236}">
                <a16:creationId xmlns:a16="http://schemas.microsoft.com/office/drawing/2014/main" id="{20974A36-AFD9-4646-83AD-793283C82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191000"/>
            <a:ext cx="1455738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A0BF3496-4AA4-4FF6-AA3B-668A54CFD4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12738"/>
            <a:ext cx="8805863" cy="1311275"/>
          </a:xfrm>
        </p:spPr>
        <p:txBody>
          <a:bodyPr/>
          <a:lstStyle/>
          <a:p>
            <a:r>
              <a:rPr lang="en-US" altLang="en-US" sz="3000" b="1"/>
              <a:t>Membuat List Drop-Down &amp; Combo Box:</a:t>
            </a:r>
            <a:r>
              <a:rPr lang="en-US" altLang="en-US" sz="4000" b="1"/>
              <a:t> Class </a:t>
            </a:r>
            <a:r>
              <a:rPr lang="en-US" altLang="en-US" sz="4000" b="1">
                <a:latin typeface="Courier New" panose="02070309020205020404" pitchFamily="49" charset="0"/>
              </a:rPr>
              <a:t>JComboBox()</a:t>
            </a:r>
            <a:endParaRPr lang="en-US" altLang="en-US" sz="4000"/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0F50B156-201F-40E7-9780-E068EDAEB6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Kedua komponen tsb dibuat dari class </a:t>
            </a:r>
            <a:r>
              <a:rPr lang="en-US" altLang="en-US" sz="2000">
                <a:latin typeface="Courier New" panose="02070309020205020404" pitchFamily="49" charset="0"/>
              </a:rPr>
              <a:t>JComboBox()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List Drop-Down disebut juga choice-list adalah komponen yang membolehkan sebuah nilai diambil dari sebuah list.  List dikonfigurasikan agar tampil hanya jika user meng-klik komponen tsb, sehingga menghemat ruang pada GUI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Combo Box adalah list drop-down dengan tambahan fitur berupa sebuah text field yang disediakan untuk menerima respon dari user, jika pilihannya tidak ada dalam list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Langkah untuk membuat list drop-down :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Gunakan constructor </a:t>
            </a:r>
            <a:r>
              <a:rPr lang="en-US" altLang="en-US" sz="1800">
                <a:latin typeface="Courier New" panose="02070309020205020404" pitchFamily="49" charset="0"/>
              </a:rPr>
              <a:t>JComboBox() </a:t>
            </a:r>
            <a:r>
              <a:rPr lang="en-US" altLang="en-US" sz="1800"/>
              <a:t>tanpa argumen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Panggil method </a:t>
            </a:r>
            <a:r>
              <a:rPr lang="en-US" altLang="en-US" sz="1800">
                <a:latin typeface="Courier New" panose="02070309020205020404" pitchFamily="49" charset="0"/>
              </a:rPr>
              <a:t>addItem(Object) </a:t>
            </a:r>
            <a:r>
              <a:rPr lang="en-US" altLang="en-US" sz="1800"/>
              <a:t>untuk menambahkan tiap item ke dalam list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Jika method </a:t>
            </a:r>
            <a:r>
              <a:rPr lang="en-US" altLang="en-US" sz="2000">
                <a:latin typeface="Courier New" panose="02070309020205020404" pitchFamily="49" charset="0"/>
              </a:rPr>
              <a:t>setEditable()</a:t>
            </a:r>
            <a:r>
              <a:rPr lang="en-US" altLang="en-US" sz="2000"/>
              <a:t> diset dengan argumen </a:t>
            </a:r>
            <a:r>
              <a:rPr lang="en-US" altLang="en-US" sz="2000">
                <a:latin typeface="Courier New" panose="02070309020205020404" pitchFamily="49" charset="0"/>
              </a:rPr>
              <a:t>true</a:t>
            </a:r>
            <a:r>
              <a:rPr lang="en-US" altLang="en-US" sz="2000"/>
              <a:t>, maka list drop-down berubah menjadi combo box.</a:t>
            </a:r>
          </a:p>
          <a:p>
            <a:pPr lvl="1">
              <a:lnSpc>
                <a:spcPct val="90000"/>
              </a:lnSpc>
            </a:pPr>
            <a:endParaRPr lang="en-US" altLang="en-US" sz="1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347ED774-5838-4A25-B9C0-CC92F70F98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/>
              <a:t>Memiliki beberapa method untuk mengontrol list drop-down atau combo box, di antaranya :</a:t>
            </a:r>
          </a:p>
          <a:p>
            <a:pPr lvl="1"/>
            <a:r>
              <a:rPr lang="en-US" altLang="en-US" sz="1800">
                <a:latin typeface="Courier New" panose="02070309020205020404" pitchFamily="49" charset="0"/>
              </a:rPr>
              <a:t>getItemAt(int)		</a:t>
            </a:r>
            <a:r>
              <a:rPr lang="en-US" altLang="en-US" sz="1800">
                <a:sym typeface="Wingdings" panose="05000000000000000000" pitchFamily="2" charset="2"/>
              </a:rPr>
              <a:t> return the text of the list</a:t>
            </a:r>
            <a:endParaRPr lang="en-US" altLang="en-US" sz="1800"/>
          </a:p>
          <a:p>
            <a:pPr lvl="1"/>
            <a:r>
              <a:rPr lang="en-US" altLang="en-US" sz="1800">
                <a:latin typeface="Courier New" panose="02070309020205020404" pitchFamily="49" charset="0"/>
              </a:rPr>
              <a:t>getItemCount() 	</a:t>
            </a:r>
            <a:r>
              <a:rPr lang="en-US" altLang="en-US" sz="1800">
                <a:sym typeface="Wingdings" panose="05000000000000000000" pitchFamily="2" charset="2"/>
              </a:rPr>
              <a:t> return the number of item</a:t>
            </a:r>
            <a:endParaRPr lang="en-US" altLang="en-US" sz="1800">
              <a:latin typeface="Courier New" panose="02070309020205020404" pitchFamily="49" charset="0"/>
            </a:endParaRPr>
          </a:p>
          <a:p>
            <a:pPr lvl="1"/>
            <a:r>
              <a:rPr lang="en-US" altLang="en-US" sz="1800">
                <a:latin typeface="Courier New" panose="02070309020205020404" pitchFamily="49" charset="0"/>
              </a:rPr>
              <a:t>getSelectedIndex() 	</a:t>
            </a:r>
            <a:r>
              <a:rPr lang="en-US" altLang="en-US" sz="1800">
                <a:sym typeface="Wingdings" panose="05000000000000000000" pitchFamily="2" charset="2"/>
              </a:rPr>
              <a:t> return the index position of 				    	    the currently selected item</a:t>
            </a:r>
            <a:endParaRPr lang="en-US" altLang="en-US" sz="1800">
              <a:latin typeface="Courier New" panose="02070309020205020404" pitchFamily="49" charset="0"/>
            </a:endParaRPr>
          </a:p>
          <a:p>
            <a:pPr lvl="1"/>
            <a:r>
              <a:rPr lang="en-US" altLang="en-US" sz="1800">
                <a:latin typeface="Courier New" panose="02070309020205020404" pitchFamily="49" charset="0"/>
              </a:rPr>
              <a:t>getSelectedItem() 	</a:t>
            </a:r>
            <a:r>
              <a:rPr lang="en-US" altLang="en-US" sz="1800">
                <a:sym typeface="Wingdings" panose="05000000000000000000" pitchFamily="2" charset="2"/>
              </a:rPr>
              <a:t> return the text of the currently 				    selected item</a:t>
            </a:r>
            <a:endParaRPr lang="en-US" altLang="en-US" sz="1800">
              <a:latin typeface="Courier New" panose="02070309020205020404" pitchFamily="49" charset="0"/>
            </a:endParaRPr>
          </a:p>
          <a:p>
            <a:pPr lvl="1"/>
            <a:r>
              <a:rPr lang="en-US" altLang="en-US" sz="1800">
                <a:latin typeface="Courier New" panose="02070309020205020404" pitchFamily="49" charset="0"/>
              </a:rPr>
              <a:t>setSelectedIndex(int)	</a:t>
            </a:r>
            <a:r>
              <a:rPr lang="en-US" altLang="en-US" sz="1800">
                <a:sym typeface="Wingdings" panose="05000000000000000000" pitchFamily="2" charset="2"/>
              </a:rPr>
              <a:t> select item at the indicated 				  	    index position</a:t>
            </a:r>
            <a:endParaRPr lang="en-US" altLang="en-US" sz="1800">
              <a:latin typeface="Courier New" panose="02070309020205020404" pitchFamily="49" charset="0"/>
            </a:endParaRPr>
          </a:p>
          <a:p>
            <a:pPr lvl="1"/>
            <a:r>
              <a:rPr lang="en-US" altLang="en-US" sz="1800">
                <a:latin typeface="Courier New" panose="02070309020205020404" pitchFamily="49" charset="0"/>
              </a:rPr>
              <a:t>setSelectedIndex(Object) </a:t>
            </a:r>
            <a:r>
              <a:rPr lang="en-US" altLang="en-US" sz="1800">
                <a:sym typeface="Wingdings" panose="05000000000000000000" pitchFamily="2" charset="2"/>
              </a:rPr>
              <a:t> select the specified object</a:t>
            </a:r>
          </a:p>
          <a:p>
            <a:pPr lvl="1"/>
            <a:r>
              <a:rPr lang="en-US" altLang="en-US" sz="1800">
                <a:latin typeface="Courier New" panose="02070309020205020404" pitchFamily="49" charset="0"/>
              </a:rPr>
              <a:t>setMaximumRowCount(int) </a:t>
            </a:r>
            <a:r>
              <a:rPr lang="en-US" altLang="en-US" sz="1800">
                <a:sym typeface="Wingdings" panose="05000000000000000000" pitchFamily="2" charset="2"/>
              </a:rPr>
              <a:t> set the number of rows in the 			combo box that are displayed at one time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88F21FC4-8B50-480C-AB8E-6A921E89C1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434975"/>
            <a:ext cx="8805863" cy="1189038"/>
          </a:xfrm>
          <a:noFill/>
          <a:ln/>
        </p:spPr>
        <p:txBody>
          <a:bodyPr/>
          <a:lstStyle/>
          <a:p>
            <a:r>
              <a:rPr lang="en-US" altLang="en-US" sz="3200" b="1"/>
              <a:t>Membuat Check Box &amp; Radio Button</a:t>
            </a:r>
            <a:r>
              <a:rPr lang="en-US" altLang="en-US" sz="4000" b="1"/>
              <a:t> : </a:t>
            </a:r>
            <a:r>
              <a:rPr lang="en-US" altLang="en-US" sz="3200" b="1"/>
              <a:t>Class </a:t>
            </a:r>
            <a:r>
              <a:rPr lang="en-US" altLang="en-US" sz="3200" b="1">
                <a:latin typeface="Courier New" panose="02070309020205020404" pitchFamily="49" charset="0"/>
              </a:rPr>
              <a:t>JCheckBox()&amp; JRadioButton()</a:t>
            </a:r>
            <a:endParaRPr lang="en-US" altLang="en-US" sz="3200"/>
          </a:p>
        </p:txBody>
      </p:sp>
    </p:spTree>
  </p:cSld>
  <p:clrMapOvr>
    <a:masterClrMapping/>
  </p:clrMapOvr>
  <p:transition>
    <p:random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E07AE1FF-29CF-45CE-B181-93DDA1C30B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162925" cy="641350"/>
          </a:xfrm>
        </p:spPr>
        <p:txBody>
          <a:bodyPr/>
          <a:lstStyle/>
          <a:p>
            <a:r>
              <a:rPr lang="en-US" altLang="en-US" sz="3600"/>
              <a:t>Contoh : </a:t>
            </a:r>
            <a:r>
              <a:rPr lang="en-US" altLang="en-US" sz="3600" b="1"/>
              <a:t>Expiration.java</a:t>
            </a:r>
            <a:endParaRPr lang="en-US" altLang="en-US" sz="3600"/>
          </a:p>
        </p:txBody>
      </p:sp>
      <p:sp>
        <p:nvSpPr>
          <p:cNvPr id="100355" name="Text Box 3">
            <a:extLst>
              <a:ext uri="{FF2B5EF4-FFF2-40B4-BE49-F238E27FC236}">
                <a16:creationId xmlns:a16="http://schemas.microsoft.com/office/drawing/2014/main" id="{A6C7802B-A374-4FF0-B6AA-97003E340EA1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457200" y="914400"/>
            <a:ext cx="8110538" cy="41910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import javax.swing.*;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6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public class Expiration extends JFrame {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JComboBox monthBox = new JComboBox();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JComboBox yearBox = new JComboBox();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6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public Expiration() {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	super("Expiration Date");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	setSize(220,90);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	setDefaultCloseOperation(JFrame.EXIT_ON_CLOSE);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6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	JPanel pane = new JPanel();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	JLabel exp = new JLabel("Expiration Date");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	pane.add(exp);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	for(int i = 1; i &lt; 13; i++)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		monthBox.addItem("" + i);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	for(int i = 2000; i &lt; 2010; i++)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		yearBox.addItem("" + i);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	pane.add(monthBox);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	pane.add(yearBox);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	setContentPane(pane);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	show();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6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public static void main(String[] args) {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 Expiration ex = new Expiration();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}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pic>
        <p:nvPicPr>
          <p:cNvPr id="100356" name="Picture 4">
            <a:extLst>
              <a:ext uri="{FF2B5EF4-FFF2-40B4-BE49-F238E27FC236}">
                <a16:creationId xmlns:a16="http://schemas.microsoft.com/office/drawing/2014/main" id="{05D8C973-319B-414A-BF02-A2037C651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572000"/>
            <a:ext cx="2286000" cy="94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FFCAA1B-DEB2-4BE2-854F-A679458F1F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449759"/>
            <a:ext cx="8162925" cy="769441"/>
          </a:xfrm>
        </p:spPr>
        <p:txBody>
          <a:bodyPr/>
          <a:lstStyle/>
          <a:p>
            <a:r>
              <a:rPr lang="en-US" altLang="en-US" b="1" dirty="0"/>
              <a:t>Java AWT Controls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B70FAD9-7941-47D2-86E0-5F7F817E42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en-US" sz="2400" dirty="0"/>
              <a:t>UI Element : </a:t>
            </a:r>
            <a:r>
              <a:rPr lang="en-US" altLang="en-US" sz="2400" dirty="0" err="1"/>
              <a:t>terdapat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beberapa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elemen</a:t>
            </a:r>
            <a:r>
              <a:rPr lang="en-US" altLang="en-US" sz="2400" dirty="0"/>
              <a:t> visual yang </a:t>
            </a:r>
            <a:r>
              <a:rPr lang="en-US" altLang="en-US" sz="2400" dirty="0" err="1"/>
              <a:t>akan</a:t>
            </a:r>
            <a:r>
              <a:rPr lang="en-US" altLang="en-US" sz="2400" dirty="0"/>
              <a:t> user </a:t>
            </a:r>
            <a:r>
              <a:rPr lang="en-US" altLang="en-US" sz="2400" dirty="0" err="1"/>
              <a:t>selalu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lihat</a:t>
            </a:r>
            <a:r>
              <a:rPr lang="en-US" altLang="en-US" sz="2400" dirty="0"/>
              <a:t> dan </a:t>
            </a:r>
            <a:r>
              <a:rPr lang="en-US" altLang="en-US" sz="2400" dirty="0" err="1"/>
              <a:t>interaksi</a:t>
            </a:r>
            <a:endParaRPr lang="en-US" altLang="en-US" sz="24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en-US" sz="2400" dirty="0"/>
              <a:t>Layout : </a:t>
            </a:r>
            <a:r>
              <a:rPr lang="en-US" altLang="en-US" sz="2400" dirty="0" err="1"/>
              <a:t>mendefinisikan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bagaimana</a:t>
            </a:r>
            <a:r>
              <a:rPr lang="en-US" altLang="en-US" sz="2400" dirty="0"/>
              <a:t> element UI </a:t>
            </a:r>
            <a:r>
              <a:rPr lang="en-US" altLang="en-US" sz="2400" dirty="0" err="1"/>
              <a:t>seharusnya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diatur</a:t>
            </a:r>
            <a:r>
              <a:rPr lang="en-US" altLang="en-US" sz="2400" dirty="0"/>
              <a:t> pada layer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en-US" sz="2400" dirty="0" err="1"/>
              <a:t>Behaviour</a:t>
            </a:r>
            <a:r>
              <a:rPr lang="en-US" altLang="en-US" sz="2400" dirty="0"/>
              <a:t> : event yang </a:t>
            </a:r>
            <a:r>
              <a:rPr lang="en-US" altLang="en-US" sz="2400" dirty="0" err="1"/>
              <a:t>terjadi</a:t>
            </a:r>
            <a:r>
              <a:rPr lang="en-US" altLang="en-US" sz="2400" dirty="0"/>
              <a:t> Ketika user </a:t>
            </a:r>
            <a:r>
              <a:rPr lang="en-US" altLang="en-US" sz="2400" dirty="0" err="1"/>
              <a:t>berinteraksi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dengan</a:t>
            </a:r>
            <a:r>
              <a:rPr lang="en-US" altLang="en-US" sz="2400" dirty="0"/>
              <a:t> element UI</a:t>
            </a:r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C99BA1E-8204-4177-8D0A-CF26F9457D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457200"/>
            <a:ext cx="8162925" cy="762000"/>
          </a:xfrm>
        </p:spPr>
        <p:txBody>
          <a:bodyPr/>
          <a:lstStyle/>
          <a:p>
            <a:r>
              <a:rPr lang="en-US" altLang="en-US" b="1" dirty="0"/>
              <a:t>Event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7FA9CFD-52E3-46EC-B6D8-3DDE6270E6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en-US" sz="2400" dirty="0" err="1"/>
              <a:t>Perubahan</a:t>
            </a:r>
            <a:r>
              <a:rPr lang="en-US" altLang="en-US" sz="2400" dirty="0"/>
              <a:t> state/</a:t>
            </a:r>
            <a:r>
              <a:rPr lang="en-US" altLang="en-US" sz="2400" dirty="0" err="1"/>
              <a:t>keadaan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dari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objek</a:t>
            </a:r>
            <a:endParaRPr lang="en-US" altLang="en-US" sz="2400" dirty="0"/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en-US" sz="2400" dirty="0"/>
              <a:t>Event </a:t>
            </a:r>
            <a:r>
              <a:rPr lang="en-US" altLang="en-US" sz="2400" dirty="0" err="1"/>
              <a:t>diperoleh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dari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hasil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interaksi</a:t>
            </a:r>
            <a:r>
              <a:rPr lang="en-US" altLang="en-US" sz="2400" dirty="0"/>
              <a:t> user </a:t>
            </a:r>
            <a:r>
              <a:rPr lang="en-US" altLang="en-US" sz="2400" dirty="0" err="1"/>
              <a:t>dengan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komponen</a:t>
            </a:r>
            <a:r>
              <a:rPr lang="en-US" altLang="en-US" sz="2400" dirty="0"/>
              <a:t> GUI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en-US" sz="2400" dirty="0" err="1"/>
              <a:t>Contoh</a:t>
            </a:r>
            <a:r>
              <a:rPr lang="en-US" altLang="en-US" sz="2400" dirty="0"/>
              <a:t> : Ketika user </a:t>
            </a:r>
            <a:r>
              <a:rPr lang="en-US" altLang="en-US" sz="2400" dirty="0" err="1"/>
              <a:t>klik</a:t>
            </a:r>
            <a:r>
              <a:rPr lang="en-US" altLang="en-US" sz="2400" dirty="0"/>
              <a:t> pada button/</a:t>
            </a:r>
            <a:r>
              <a:rPr lang="en-US" altLang="en-US" sz="2400" dirty="0" err="1"/>
              <a:t>tombol</a:t>
            </a:r>
            <a:r>
              <a:rPr lang="en-US" altLang="en-US" sz="2400" dirty="0"/>
              <a:t> (</a:t>
            </a:r>
            <a:r>
              <a:rPr lang="en-US" altLang="en-US" sz="2400" dirty="0" err="1"/>
              <a:t>komponen</a:t>
            </a:r>
            <a:r>
              <a:rPr lang="en-US" altLang="en-US" sz="2400" dirty="0"/>
              <a:t> GUI) </a:t>
            </a:r>
            <a:r>
              <a:rPr lang="en-US" altLang="en-US" sz="2400" dirty="0" err="1"/>
              <a:t>maka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muncul</a:t>
            </a:r>
            <a:r>
              <a:rPr lang="en-US" altLang="en-US" sz="2400" dirty="0"/>
              <a:t> tulisan </a:t>
            </a:r>
            <a:r>
              <a:rPr lang="en-US" altLang="en-US" sz="2400" dirty="0" err="1"/>
              <a:t>peringatan</a:t>
            </a:r>
            <a:r>
              <a:rPr lang="en-US" altLang="en-US" sz="2400" dirty="0"/>
              <a:t> (</a:t>
            </a:r>
            <a:r>
              <a:rPr lang="en-US" altLang="en-US" sz="2400" dirty="0" err="1"/>
              <a:t>akan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terjadi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aktivitas</a:t>
            </a:r>
            <a:r>
              <a:rPr lang="en-US" altLang="en-US" sz="2400" dirty="0"/>
              <a:t> yang </a:t>
            </a:r>
            <a:r>
              <a:rPr lang="en-US" altLang="en-US" sz="2400" dirty="0" err="1"/>
              <a:t>diakibatkan</a:t>
            </a:r>
            <a:r>
              <a:rPr lang="en-US" altLang="en-US" sz="2400" dirty="0"/>
              <a:t> oleh event user </a:t>
            </a:r>
            <a:r>
              <a:rPr lang="en-US" altLang="en-US" sz="2400" dirty="0" err="1"/>
              <a:t>klik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tersebut</a:t>
            </a:r>
            <a:r>
              <a:rPr lang="en-US" altLang="en-US" sz="2400" dirty="0"/>
              <a:t>)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600D2F6-E841-4436-950B-F05205FEC2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381000"/>
            <a:ext cx="8162925" cy="762000"/>
          </a:xfrm>
        </p:spPr>
        <p:txBody>
          <a:bodyPr/>
          <a:lstStyle/>
          <a:p>
            <a:r>
              <a:rPr lang="en-US" altLang="en-US" b="1">
                <a:solidFill>
                  <a:schemeClr val="tx1"/>
                </a:solidFill>
              </a:rPr>
              <a:t>Java Foundation Classes</a:t>
            </a:r>
            <a:endParaRPr lang="en-US" altLang="en-US" b="1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B593DDE-69AA-497C-BAA3-C0DF329C240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3886200" y="1981200"/>
            <a:ext cx="45720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b="1"/>
              <a:t>AWT</a:t>
            </a:r>
            <a:r>
              <a:rPr lang="en-US" altLang="en-US" sz="2000"/>
              <a:t> - toolkit GUI yg asli</a:t>
            </a:r>
          </a:p>
          <a:p>
            <a:pPr>
              <a:lnSpc>
                <a:spcPct val="90000"/>
              </a:lnSpc>
            </a:pPr>
            <a:r>
              <a:rPr lang="en-US" altLang="en-US" sz="2000" b="1"/>
              <a:t>Swing</a:t>
            </a:r>
            <a:r>
              <a:rPr lang="en-US" altLang="en-US" sz="2000"/>
              <a:t> </a:t>
            </a:r>
            <a:r>
              <a:rPr lang="en-US" altLang="en-US" sz="2000">
                <a:latin typeface="Times New Roman" panose="02020603050405020304" pitchFamily="18" charset="0"/>
              </a:rPr>
              <a:t>–</a:t>
            </a:r>
            <a:r>
              <a:rPr lang="en-US" altLang="en-US" sz="2000"/>
              <a:t> toolkit GUI yg baru</a:t>
            </a:r>
          </a:p>
          <a:p>
            <a:pPr>
              <a:lnSpc>
                <a:spcPct val="90000"/>
              </a:lnSpc>
            </a:pPr>
            <a:r>
              <a:rPr lang="en-US" altLang="en-US" sz="2000" b="1"/>
              <a:t>Accessibility</a:t>
            </a:r>
            <a:r>
              <a:rPr lang="en-US" altLang="en-US" sz="2000"/>
              <a:t> </a:t>
            </a:r>
            <a:r>
              <a:rPr lang="en-US" altLang="en-US" sz="2000">
                <a:latin typeface="Times New Roman" panose="02020603050405020304" pitchFamily="18" charset="0"/>
              </a:rPr>
              <a:t>–</a:t>
            </a:r>
            <a:r>
              <a:rPr lang="en-US" altLang="en-US" sz="2000"/>
              <a:t> tool untuk mendevelop, membantu user  yg tertantang dg User Interface yg tradisional</a:t>
            </a:r>
          </a:p>
          <a:p>
            <a:pPr>
              <a:lnSpc>
                <a:spcPct val="90000"/>
              </a:lnSpc>
            </a:pPr>
            <a:r>
              <a:rPr lang="en-US" altLang="en-US" sz="2000" b="1"/>
              <a:t>2D API</a:t>
            </a:r>
            <a:r>
              <a:rPr lang="en-US" altLang="en-US" sz="2000"/>
              <a:t> </a:t>
            </a:r>
            <a:r>
              <a:rPr lang="en-US" altLang="en-US" sz="2000">
                <a:latin typeface="Times New Roman" panose="02020603050405020304" pitchFamily="18" charset="0"/>
              </a:rPr>
              <a:t>–</a:t>
            </a:r>
            <a:r>
              <a:rPr lang="en-US" altLang="en-US" sz="2000"/>
              <a:t> class-class untuk penggunaan yang lebih kompleks dari painting, shape, colour, dan fonts</a:t>
            </a:r>
          </a:p>
          <a:p>
            <a:pPr>
              <a:lnSpc>
                <a:spcPct val="90000"/>
              </a:lnSpc>
            </a:pPr>
            <a:r>
              <a:rPr lang="en-US" altLang="en-US" sz="2000" b="1"/>
              <a:t>Drag and Drop</a:t>
            </a:r>
            <a:r>
              <a:rPr lang="en-US" altLang="en-US" sz="2000"/>
              <a:t> </a:t>
            </a:r>
            <a:r>
              <a:rPr lang="en-US" altLang="en-US" sz="2000">
                <a:latin typeface="Times New Roman" panose="02020603050405020304" pitchFamily="18" charset="0"/>
              </a:rPr>
              <a:t>–</a:t>
            </a:r>
            <a:r>
              <a:rPr lang="en-US" altLang="en-US" sz="2000"/>
              <a:t> tool untuk mengimplementasikan transfer information antara aplikasi Java dan </a:t>
            </a:r>
            <a:r>
              <a:rPr lang="en-US" altLang="en-US" sz="2000" i="1"/>
              <a:t>native applications</a:t>
            </a:r>
          </a:p>
        </p:txBody>
      </p:sp>
      <p:sp>
        <p:nvSpPr>
          <p:cNvPr id="6148" name="Oval 4">
            <a:extLst>
              <a:ext uri="{FF2B5EF4-FFF2-40B4-BE49-F238E27FC236}">
                <a16:creationId xmlns:a16="http://schemas.microsoft.com/office/drawing/2014/main" id="{5CA52474-3C7E-4A3B-AA77-47088F03E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133600"/>
            <a:ext cx="2514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en-US">
                <a:solidFill>
                  <a:srgbClr val="660066"/>
                </a:solidFill>
                <a:latin typeface="Times New Roman" panose="02020603050405020304" pitchFamily="18" charset="0"/>
              </a:rPr>
              <a:t>AWT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9" name="Oval 5">
            <a:extLst>
              <a:ext uri="{FF2B5EF4-FFF2-40B4-BE49-F238E27FC236}">
                <a16:creationId xmlns:a16="http://schemas.microsoft.com/office/drawing/2014/main" id="{55628DD8-2D65-4D08-8999-B5019009E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743200"/>
            <a:ext cx="2514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en-US">
                <a:solidFill>
                  <a:srgbClr val="660066"/>
                </a:solidFill>
                <a:latin typeface="Times New Roman" panose="02020603050405020304" pitchFamily="18" charset="0"/>
              </a:rPr>
              <a:t>Swing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50" name="Oval 6">
            <a:extLst>
              <a:ext uri="{FF2B5EF4-FFF2-40B4-BE49-F238E27FC236}">
                <a16:creationId xmlns:a16="http://schemas.microsoft.com/office/drawing/2014/main" id="{4BEEC9C5-6254-4794-92A0-6A77F4DB0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191000"/>
            <a:ext cx="2514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en-US">
                <a:solidFill>
                  <a:srgbClr val="660066"/>
                </a:solidFill>
                <a:latin typeface="Times New Roman" panose="02020603050405020304" pitchFamily="18" charset="0"/>
              </a:rPr>
              <a:t>2D API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51" name="Oval 7">
            <a:extLst>
              <a:ext uri="{FF2B5EF4-FFF2-40B4-BE49-F238E27FC236}">
                <a16:creationId xmlns:a16="http://schemas.microsoft.com/office/drawing/2014/main" id="{6536FA16-9D23-491D-AED3-0BD4EA9FC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105400"/>
            <a:ext cx="2514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en-US">
                <a:solidFill>
                  <a:srgbClr val="660066"/>
                </a:solidFill>
                <a:latin typeface="Times New Roman" panose="02020603050405020304" pitchFamily="18" charset="0"/>
              </a:rPr>
              <a:t>Drag and Drop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52" name="Oval 8">
            <a:extLst>
              <a:ext uri="{FF2B5EF4-FFF2-40B4-BE49-F238E27FC236}">
                <a16:creationId xmlns:a16="http://schemas.microsoft.com/office/drawing/2014/main" id="{807EDA94-A91B-4257-93DB-5A765F95A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276600"/>
            <a:ext cx="2514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en-US">
                <a:solidFill>
                  <a:srgbClr val="660066"/>
                </a:solidFill>
                <a:latin typeface="Times New Roman" panose="02020603050405020304" pitchFamily="18" charset="0"/>
              </a:rPr>
              <a:t>Accessibility</a:t>
            </a:r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Bold Stripes">
  <a:themeElements>
    <a:clrScheme name="Bold Strip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Bold Stripes">
      <a:majorFont>
        <a:latin typeface="Verdana"/>
        <a:ea typeface=""/>
        <a:cs typeface="Times New Roman"/>
      </a:majorFont>
      <a:minorFont>
        <a:latin typeface="Verdana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Jester" pitchFamily="2" charset="0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Jester" pitchFamily="2" charset="0"/>
            <a:cs typeface="Times New Roman" panose="02020603050405020304" pitchFamily="18" charset="0"/>
          </a:defRPr>
        </a:defPPr>
      </a:lstStyle>
    </a:lnDef>
  </a:objectDefaults>
  <a:extraClrSchemeLst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Designs\Bold Stripes.pot</Template>
  <TotalTime>1536</TotalTime>
  <Words>4701</Words>
  <Application>Microsoft Office PowerPoint</Application>
  <PresentationFormat>On-screen Show (4:3)</PresentationFormat>
  <Paragraphs>641</Paragraphs>
  <Slides>64</Slides>
  <Notes>60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64</vt:i4>
      </vt:variant>
    </vt:vector>
  </HeadingPairs>
  <TitlesOfParts>
    <vt:vector size="77" baseType="lpstr">
      <vt:lpstr>Times New Roman</vt:lpstr>
      <vt:lpstr>Verdana</vt:lpstr>
      <vt:lpstr>Wingdings</vt:lpstr>
      <vt:lpstr>Jester</vt:lpstr>
      <vt:lpstr>Boulder</vt:lpstr>
      <vt:lpstr>Monotype Corsiva</vt:lpstr>
      <vt:lpstr>Tahoma</vt:lpstr>
      <vt:lpstr>Courier New</vt:lpstr>
      <vt:lpstr>Arial</vt:lpstr>
      <vt:lpstr>Georgia</vt:lpstr>
      <vt:lpstr>Bold Stripes</vt:lpstr>
      <vt:lpstr>Bitmap Image</vt:lpstr>
      <vt:lpstr>MS Organization Chart 2.0</vt:lpstr>
      <vt:lpstr>GRAPHICAL USER INTERFACE  ( ABSTRACT WINDOW TOOLKIT )</vt:lpstr>
      <vt:lpstr>Definisi GUI</vt:lpstr>
      <vt:lpstr>Definisi GUI</vt:lpstr>
      <vt:lpstr>Aplikasi Berbasis GUI</vt:lpstr>
      <vt:lpstr>Contoh Java GUI</vt:lpstr>
      <vt:lpstr>Java - AWT</vt:lpstr>
      <vt:lpstr>Java AWT Controls</vt:lpstr>
      <vt:lpstr>Event</vt:lpstr>
      <vt:lpstr>Java Foundation Classes</vt:lpstr>
      <vt:lpstr>Swing</vt:lpstr>
      <vt:lpstr>Why Swing?</vt:lpstr>
      <vt:lpstr>Swing Components… </vt:lpstr>
      <vt:lpstr>Swing Component…</vt:lpstr>
      <vt:lpstr>Swing Component…</vt:lpstr>
      <vt:lpstr>Swing Component…</vt:lpstr>
      <vt:lpstr>Swing Component…</vt:lpstr>
      <vt:lpstr>Swing Containers</vt:lpstr>
      <vt:lpstr>Swing Containers</vt:lpstr>
      <vt:lpstr>Top-Level Containers</vt:lpstr>
      <vt:lpstr>Container dengan kegunaan umum (General-Purpose)</vt:lpstr>
      <vt:lpstr>Container dengan kegunaan umum (General-Purpose)</vt:lpstr>
      <vt:lpstr>Container dengan kegunaan umum (General-Purpose)</vt:lpstr>
      <vt:lpstr>Containers dengan kegunaan umum (General-Purpose)</vt:lpstr>
      <vt:lpstr>Container dengan kegunaan khusus (Special-Purpose)</vt:lpstr>
      <vt:lpstr>Container dengan kegunaan khusus (Special-Purpose)</vt:lpstr>
      <vt:lpstr>Basic Controls </vt:lpstr>
      <vt:lpstr>Basic Controls </vt:lpstr>
      <vt:lpstr>Tampilan informasi yang tidak bisa diedit</vt:lpstr>
      <vt:lpstr>Tampilan informasi yang tidak bisa diedit</vt:lpstr>
      <vt:lpstr>Tampilan yang bisa diedit dari informasi terformat</vt:lpstr>
      <vt:lpstr>Tampilan yang bisa diedit dari informasi terformat</vt:lpstr>
      <vt:lpstr>Mensupport  Pluggable Look &amp; Feel</vt:lpstr>
      <vt:lpstr>Mensupport  Pluggable Look &amp; Feel</vt:lpstr>
      <vt:lpstr>Menu Hari ini…</vt:lpstr>
      <vt:lpstr>Membuat Aplikasi</vt:lpstr>
      <vt:lpstr>Membuat Interface</vt:lpstr>
      <vt:lpstr>Membuat Interface (lanjutan)</vt:lpstr>
      <vt:lpstr>Contoh : SimpleFrame.java</vt:lpstr>
      <vt:lpstr>Class JFrame()</vt:lpstr>
      <vt:lpstr>Class JFrame()</vt:lpstr>
      <vt:lpstr>Class JWindow()</vt:lpstr>
      <vt:lpstr>Contoh : SimpleWindow.java</vt:lpstr>
      <vt:lpstr>Membuat Komponen Button:    Class JButton()</vt:lpstr>
      <vt:lpstr>Membuat Komponen Button:    Class JButton()</vt:lpstr>
      <vt:lpstr>Contoh : Buttons.java </vt:lpstr>
      <vt:lpstr>Menambahkan komponen ke sebuah Applet</vt:lpstr>
      <vt:lpstr>Bekerja dengan Komponen</vt:lpstr>
      <vt:lpstr>Membuat Icon bergambar : Objek ImageIcon()</vt:lpstr>
      <vt:lpstr>Contoh : Icons.java</vt:lpstr>
      <vt:lpstr>Membuat Label : Class JLabel()</vt:lpstr>
      <vt:lpstr>Membuat Text Field : Class JTextField()</vt:lpstr>
      <vt:lpstr>Membuat Password Field : Class JPasswordField()</vt:lpstr>
      <vt:lpstr>Membuat Text Area : Class JTextArea()</vt:lpstr>
      <vt:lpstr>Contoh : Form.java</vt:lpstr>
      <vt:lpstr>Contoh : Form.java (lanjutan)</vt:lpstr>
      <vt:lpstr>Membuat Scroll Pane : Class JScrollPane()</vt:lpstr>
      <vt:lpstr>Membuat Scroll Pane : Class JScrollPane()</vt:lpstr>
      <vt:lpstr>Membuat Scroll Bar : Class JScrollBar()</vt:lpstr>
      <vt:lpstr>Membuat Check Box &amp; Radio Button : Class JCheckBox()&amp; JRadioButton()</vt:lpstr>
      <vt:lpstr>Membuat Check Box &amp; Radio Button : Class JCheckBox()&amp; JRadioButton()</vt:lpstr>
      <vt:lpstr>Contoh : ChooseTeam.java</vt:lpstr>
      <vt:lpstr>Membuat List Drop-Down &amp; Combo Box: Class JComboBox()</vt:lpstr>
      <vt:lpstr>Membuat Check Box &amp; Radio Button : Class JCheckBox()&amp; JRadioButton()</vt:lpstr>
      <vt:lpstr>Contoh : Expiration.java</vt:lpstr>
    </vt:vector>
  </TitlesOfParts>
  <Company>Tidak tahu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GUI with Swing</dc:title>
  <dc:creator>unknown</dc:creator>
  <cp:lastModifiedBy>nafandazahra@gmail.com</cp:lastModifiedBy>
  <cp:revision>189</cp:revision>
  <dcterms:created xsi:type="dcterms:W3CDTF">2002-12-26T23:12:23Z</dcterms:created>
  <dcterms:modified xsi:type="dcterms:W3CDTF">2021-06-14T09:58:42Z</dcterms:modified>
</cp:coreProperties>
</file>