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0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4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9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5FB34-FBFC-4796-A46A-5894DEE5E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4" r="-1" b="621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3968CC-EB94-4BC7-A8D1-3F8B88E0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Book Ratings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E874-3EBF-4DA2-8C9B-CCFE8940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Adam Jauregui</a:t>
            </a:r>
          </a:p>
        </p:txBody>
      </p:sp>
    </p:spTree>
    <p:extLst>
      <p:ext uri="{BB962C8B-B14F-4D97-AF65-F5344CB8AC3E}">
        <p14:creationId xmlns:p14="http://schemas.microsoft.com/office/powerpoint/2010/main" val="98516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16C93-526B-4BA2-B640-34448558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706132"/>
            <a:ext cx="4160520" cy="82391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E12790-BAD0-402E-8966-91F21060A4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696"/>
          <a:stretch/>
        </p:blipFill>
        <p:spPr>
          <a:xfrm>
            <a:off x="6940359" y="3770899"/>
            <a:ext cx="3204556" cy="27251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A7BDF2-9841-4A73-8675-F4D7A319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733" y="231040"/>
            <a:ext cx="8770571" cy="1041595"/>
          </a:xfrm>
        </p:spPr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pic>
        <p:nvPicPr>
          <p:cNvPr id="9" name="Content Placeholder 8" descr="A close up of a green screen&#10;&#10;Description automatically generated">
            <a:extLst>
              <a:ext uri="{FF2B5EF4-FFF2-40B4-BE49-F238E27FC236}">
                <a16:creationId xmlns:a16="http://schemas.microsoft.com/office/drawing/2014/main" id="{68CAA2C4-7050-4D1D-A925-03ECA4D19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" b="1760"/>
          <a:stretch/>
        </p:blipFill>
        <p:spPr>
          <a:xfrm>
            <a:off x="2398222" y="3770899"/>
            <a:ext cx="3204556" cy="2667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71FA6-8564-4088-9986-9E5D1F35B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0359" y="2706132"/>
            <a:ext cx="4160520" cy="823912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80E3C-3515-40F5-AB32-4770B174D9F0}"/>
              </a:ext>
            </a:extLst>
          </p:cNvPr>
          <p:cNvSpPr txBox="1"/>
          <p:nvPr/>
        </p:nvSpPr>
        <p:spPr>
          <a:xfrm>
            <a:off x="3600922" y="1259420"/>
            <a:ext cx="859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words according to each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0D4F1-6FDB-47DD-AF10-DAA774062B09}"/>
              </a:ext>
            </a:extLst>
          </p:cNvPr>
          <p:cNvSpPr txBox="1"/>
          <p:nvPr/>
        </p:nvSpPr>
        <p:spPr>
          <a:xfrm>
            <a:off x="2099733" y="2314937"/>
            <a:ext cx="8591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words are interesting to note: “rain,” “amen,” “continues,” “not,” and “series.” However, words such as “novel” and “book” may be irrelevant to the book description. Future models might want to consider them as stop words.</a:t>
            </a:r>
          </a:p>
        </p:txBody>
      </p:sp>
    </p:spTree>
    <p:extLst>
      <p:ext uri="{BB962C8B-B14F-4D97-AF65-F5344CB8AC3E}">
        <p14:creationId xmlns:p14="http://schemas.microsoft.com/office/powerpoint/2010/main" val="316252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5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59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1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54F590-3D98-4E1D-8FEF-E60F4FD9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1" name="Content Placeholder 6">
            <a:extLst>
              <a:ext uri="{FF2B5EF4-FFF2-40B4-BE49-F238E27FC236}">
                <a16:creationId xmlns:a16="http://schemas.microsoft.com/office/drawing/2014/main" id="{3FFC9D09-C154-4683-834F-1EB69EDE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Recommend either Random Forest or Gradient Boosting for text regression ML models.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Random Forest was more accurate, but Gradient Boosting takes considerable less computation time. (Author notes that the former would take hours to complete, while the latter took minutes).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With the Gradient Boosting model, we can predict a book’s recommendation rating with an average deviance of .29 using just its text description. That’s impressive. Future models can fine-tune that by adding more features to the model.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A1D8980-11B0-4CB0-B01E-1A607DC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blurry image of a library&#10;&#10;Description automatically generated">
            <a:extLst>
              <a:ext uri="{FF2B5EF4-FFF2-40B4-BE49-F238E27FC236}">
                <a16:creationId xmlns:a16="http://schemas.microsoft.com/office/drawing/2014/main" id="{7AC00DE9-8C8F-4A58-9EDC-D3502C31B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" r="-1" b="1466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631BB-2B2A-408B-9FEC-530E66E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en-US" dirty="0"/>
              <a:t>The 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0520-7DDA-49FF-8356-7E55226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Eras Light ITC" panose="020B0402030504020804" pitchFamily="34" charset="0"/>
              </a:rPr>
              <a:t>The aim of this project is to allow book publishers to uncover what a book’s average recommendation rating would be based off its text description.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Eras Light ITC" panose="020B0402030504020804" pitchFamily="34" charset="0"/>
              </a:rPr>
              <a:t>The project analyzes the text description of thousands of books from the book recommendation website </a:t>
            </a:r>
            <a:r>
              <a:rPr lang="en-US" i="1">
                <a:latin typeface="Eras Light ITC" panose="020B0402030504020804" pitchFamily="34" charset="0"/>
              </a:rPr>
              <a:t>Goodreads </a:t>
            </a:r>
            <a:r>
              <a:rPr lang="en-US">
                <a:latin typeface="Eras Light ITC" panose="020B0402030504020804" pitchFamily="34" charset="0"/>
              </a:rPr>
              <a:t>and decides the best machine learning model to predict book ratings.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207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B16DA-0906-446D-B863-CF933910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7631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Average Ratings of Books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5999D-BA05-40FA-8254-C7FC235595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309" y="2510443"/>
            <a:ext cx="4833216" cy="390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84AAAD-94DE-4F26-9115-047A486477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9392882"/>
              </p:ext>
            </p:extLst>
          </p:nvPr>
        </p:nvGraphicFramePr>
        <p:xfrm>
          <a:off x="6306161" y="3306833"/>
          <a:ext cx="4413530" cy="231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765">
                  <a:extLst>
                    <a:ext uri="{9D8B030D-6E8A-4147-A177-3AD203B41FA5}">
                      <a16:colId xmlns:a16="http://schemas.microsoft.com/office/drawing/2014/main" val="831218428"/>
                    </a:ext>
                  </a:extLst>
                </a:gridCol>
                <a:gridCol w="2206765">
                  <a:extLst>
                    <a:ext uri="{9D8B030D-6E8A-4147-A177-3AD203B41FA5}">
                      <a16:colId xmlns:a16="http://schemas.microsoft.com/office/drawing/2014/main" val="349957901"/>
                    </a:ext>
                  </a:extLst>
                </a:gridCol>
              </a:tblGrid>
              <a:tr h="462511">
                <a:tc>
                  <a:txBody>
                    <a:bodyPr/>
                    <a:lstStyle/>
                    <a:p>
                      <a:r>
                        <a:rPr lang="en-US" dirty="0"/>
                        <a:t>Summary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03484"/>
                  </a:ext>
                </a:extLst>
              </a:tr>
              <a:tr h="462511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2047"/>
                  </a:ext>
                </a:extLst>
              </a:tr>
              <a:tr h="462511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23636"/>
                  </a:ext>
                </a:extLst>
              </a:tr>
              <a:tr h="462511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22756"/>
                  </a:ext>
                </a:extLst>
              </a:tr>
              <a:tr h="462511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341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5FD9CB-F5CE-43FE-AF49-2D4557B22CCD}"/>
              </a:ext>
            </a:extLst>
          </p:cNvPr>
          <p:cNvSpPr txBox="1"/>
          <p:nvPr/>
        </p:nvSpPr>
        <p:spPr>
          <a:xfrm>
            <a:off x="1920240" y="1479665"/>
            <a:ext cx="877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truncated histogram of the distribution of the book’s average rating. It is approximately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32471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DECC6-F790-489F-A052-CAE0CF8AC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rating: &lt;4 stars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131499-9728-4A0B-9561-376036D1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>
            <a:normAutofit/>
          </a:bodyPr>
          <a:lstStyle/>
          <a:p>
            <a:r>
              <a:rPr lang="en-US" sz="1700" dirty="0"/>
              <a:t>Average rating: &gt;4 stars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8E0288-9FB4-44D2-8538-66F8B238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823912"/>
          </a:xfrm>
        </p:spPr>
        <p:txBody>
          <a:bodyPr/>
          <a:lstStyle/>
          <a:p>
            <a:pPr algn="ctr"/>
            <a:r>
              <a:rPr lang="en-US" dirty="0"/>
              <a:t>Word Cloud of Book Descriptions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02E5A5-179C-48E9-BB6E-133A9073E67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5A84C3-01B9-469D-8225-D4574826FE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40D552-F733-4C92-99DD-FA1BE760C6FB}"/>
              </a:ext>
            </a:extLst>
          </p:cNvPr>
          <p:cNvSpPr txBox="1"/>
          <p:nvPr/>
        </p:nvSpPr>
        <p:spPr>
          <a:xfrm>
            <a:off x="2094807" y="1266133"/>
            <a:ext cx="8596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the left we have a word cloud of books’ text description with an average rating of less than 4 stars. To the right is a word could of books’ text description with an average rating of 4 stars or more. There is undoubtedly a noticeable difference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29702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7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CF032-A2D0-4961-8951-56D58B00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Correlation Heatmap</a:t>
            </a:r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A16B571-1BF6-42A2-A01A-0D97CA402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r="2784" b="-2"/>
          <a:stretch/>
        </p:blipFill>
        <p:spPr bwMode="auto">
          <a:xfrm>
            <a:off x="193432" y="175846"/>
            <a:ext cx="5902568" cy="66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C746A-4ADE-43C9-BDDE-ACEB3405DEB0}"/>
              </a:ext>
            </a:extLst>
          </p:cNvPr>
          <p:cNvSpPr txBox="1"/>
          <p:nvPr/>
        </p:nvSpPr>
        <p:spPr>
          <a:xfrm>
            <a:off x="7657106" y="3220279"/>
            <a:ext cx="4023361" cy="238539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5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 darker colors are indicative of higher correlation. The variables “% 5 star votes,” “% 3 star votes,” and “% 2 star votes” are most associated with the target variable “rating.”</a:t>
            </a:r>
          </a:p>
        </p:txBody>
      </p:sp>
    </p:spTree>
    <p:extLst>
      <p:ext uri="{BB962C8B-B14F-4D97-AF65-F5344CB8AC3E}">
        <p14:creationId xmlns:p14="http://schemas.microsoft.com/office/powerpoint/2010/main" val="4765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2FFD-9769-4E81-8ABF-915A0A26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9EF47-BD06-47A8-B80F-022C79B8EBD8}"/>
              </a:ext>
            </a:extLst>
          </p:cNvPr>
          <p:cNvSpPr txBox="1"/>
          <p:nvPr/>
        </p:nvSpPr>
        <p:spPr>
          <a:xfrm>
            <a:off x="914400" y="2496720"/>
            <a:ext cx="5181599" cy="346751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700" b="0" i="0" u="none" strike="noStrike" spc="15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convert the text data in the “book description” column into a vector of numbers, which is the only way that we can model text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700" b="0" i="0" u="none" strike="noStrike" spc="15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“counts” how many times each word occurs and assigns a vector to each word. Within the cell is how many times the word happened in that text statement.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7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9F575F-5989-45E0-BBEB-7B5BD7B8FE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8687" y="1069451"/>
            <a:ext cx="5568114" cy="33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5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DC2BB3-92A5-480E-8F42-4F89B5F5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dirty="0"/>
              <a:t>Machine Learning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AEDD8-4118-445E-B661-F8DCC8F27E51}"/>
              </a:ext>
            </a:extLst>
          </p:cNvPr>
          <p:cNvSpPr txBox="1"/>
          <p:nvPr/>
        </p:nvSpPr>
        <p:spPr>
          <a:xfrm>
            <a:off x="992519" y="2312988"/>
            <a:ext cx="5271804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 5 different machine learning models:</a:t>
            </a:r>
          </a:p>
          <a:p>
            <a:pPr marL="45720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</a:p>
          <a:p>
            <a:pPr marL="45720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Machines</a:t>
            </a:r>
          </a:p>
          <a:p>
            <a:pPr marL="45720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Trees</a:t>
            </a:r>
          </a:p>
          <a:p>
            <a:pPr marL="45720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marL="45720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Boosting</a:t>
            </a:r>
          </a:p>
        </p:txBody>
      </p:sp>
      <p:sp>
        <p:nvSpPr>
          <p:cNvPr id="48" name="Freeform: Shape 4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E1431B2-7AF6-416C-8286-EC14E73D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6"/>
          <a:stretch/>
        </p:blipFill>
        <p:spPr>
          <a:xfrm>
            <a:off x="7203577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141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A0BEF6-26C5-4260-B385-C7C72EFF6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1" y="1945034"/>
            <a:ext cx="4160520" cy="823912"/>
          </a:xfrm>
        </p:spPr>
        <p:txBody>
          <a:bodyPr/>
          <a:lstStyle/>
          <a:p>
            <a:pPr algn="ctr"/>
            <a:r>
              <a:rPr lang="en-US" dirty="0" err="1"/>
              <a:t>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22DF1E-D6BC-4C7C-8581-FAA1A740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241" y="2768946"/>
            <a:ext cx="4160520" cy="2779361"/>
          </a:xfrm>
        </p:spPr>
        <p:txBody>
          <a:bodyPr/>
          <a:lstStyle/>
          <a:p>
            <a:pPr marL="514350" lvl="2" indent="-342900">
              <a:lnSpc>
                <a:spcPct val="140000"/>
              </a:lnSpc>
              <a:spcBef>
                <a:spcPts val="930"/>
              </a:spcBef>
              <a:buFont typeface="+mj-lt"/>
              <a:buAutoNum type="arabicPeriod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</a:p>
          <a:p>
            <a:pPr marL="514350" lvl="2" indent="-342900">
              <a:lnSpc>
                <a:spcPct val="140000"/>
              </a:lnSpc>
              <a:spcBef>
                <a:spcPts val="930"/>
              </a:spcBef>
              <a:buFont typeface="+mj-lt"/>
              <a:buAutoNum type="arabicPeriod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</a:t>
            </a:r>
          </a:p>
          <a:p>
            <a:pPr marL="514350" lvl="2" indent="-342900">
              <a:lnSpc>
                <a:spcPct val="140000"/>
              </a:lnSpc>
              <a:spcBef>
                <a:spcPts val="930"/>
              </a:spcBef>
              <a:buFont typeface="+mj-lt"/>
              <a:buAutoNum type="arabicPeriod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Trees</a:t>
            </a:r>
          </a:p>
          <a:p>
            <a:pPr marL="514350" lvl="2" indent="-342900">
              <a:lnSpc>
                <a:spcPct val="140000"/>
              </a:lnSpc>
              <a:spcBef>
                <a:spcPts val="930"/>
              </a:spcBef>
              <a:buFont typeface="+mj-lt"/>
              <a:buAutoNum type="arabicPeriod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marL="514350" lvl="2" indent="-342900">
              <a:lnSpc>
                <a:spcPct val="140000"/>
              </a:lnSpc>
              <a:spcBef>
                <a:spcPts val="930"/>
              </a:spcBef>
              <a:buFont typeface="+mj-lt"/>
              <a:buAutoNum type="arabicPeriod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Boosting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57CBF5-4D77-4405-9547-85EA46056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0288" y="1945034"/>
            <a:ext cx="4160520" cy="823912"/>
          </a:xfrm>
        </p:spPr>
        <p:txBody>
          <a:bodyPr/>
          <a:lstStyle/>
          <a:p>
            <a:pPr algn="ctr"/>
            <a:r>
              <a:rPr lang="en-US" dirty="0" err="1"/>
              <a:t>rmse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3485A-215A-4C10-A477-1317EC9C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88" y="2768946"/>
            <a:ext cx="4160520" cy="2779361"/>
          </a:xfrm>
        </p:spPr>
        <p:txBody>
          <a:bodyPr/>
          <a:lstStyle/>
          <a:p>
            <a:pPr marL="342900" indent="-342900" algn="ctr">
              <a:buFont typeface="+mj-lt"/>
              <a:buAutoNum type="arabicPeriod"/>
            </a:pPr>
            <a:r>
              <a:rPr lang="en-US" dirty="0"/>
              <a:t>0.482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0.305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0.398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0.292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0.298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041E0F-DBC6-45E0-9F86-64133785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7394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ML Models’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257C3-156F-4DF6-9E1A-3782EFA7775F}"/>
              </a:ext>
            </a:extLst>
          </p:cNvPr>
          <p:cNvSpPr txBox="1"/>
          <p:nvPr/>
        </p:nvSpPr>
        <p:spPr>
          <a:xfrm>
            <a:off x="2097591" y="1217988"/>
            <a:ext cx="841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used to judge each model’s results was root mean squared error (</a:t>
            </a:r>
            <a:r>
              <a:rPr lang="en-US" dirty="0" err="1"/>
              <a:t>RMSE</a:t>
            </a:r>
            <a:r>
              <a:rPr lang="en-US" dirty="0"/>
              <a:t>). This metric will show the average number of points each model was off in predicting a book’s average rating.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0074B-E8DB-49A1-871A-FFD1E137B11B}"/>
              </a:ext>
            </a:extLst>
          </p:cNvPr>
          <p:cNvSpPr txBox="1"/>
          <p:nvPr/>
        </p:nvSpPr>
        <p:spPr>
          <a:xfrm>
            <a:off x="2102490" y="5470735"/>
            <a:ext cx="8169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good rule of thumb is that a decent model should have an </a:t>
            </a:r>
            <a:r>
              <a:rPr lang="en-US" sz="1600" dirty="0" err="1"/>
              <a:t>RMSE</a:t>
            </a:r>
            <a:r>
              <a:rPr lang="en-US" sz="1600" dirty="0"/>
              <a:t> that is less than 10% of the mean (in our case, 4.01). Thus, all of our applies besides linear regression could be described at minimum as “decent.”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top two models by </a:t>
            </a:r>
            <a:r>
              <a:rPr lang="en-US" sz="1600" dirty="0" err="1"/>
              <a:t>RMSE</a:t>
            </a:r>
            <a:r>
              <a:rPr lang="en-US" sz="1600" dirty="0"/>
              <a:t> were Random Forest and Gradient Boosting.</a:t>
            </a:r>
          </a:p>
        </p:txBody>
      </p:sp>
    </p:spTree>
    <p:extLst>
      <p:ext uri="{BB962C8B-B14F-4D97-AF65-F5344CB8AC3E}">
        <p14:creationId xmlns:p14="http://schemas.microsoft.com/office/powerpoint/2010/main" val="23298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326D-0905-4B92-BE71-818F7BA4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Tuning the Hyperparameters with 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9E5F-955E-4E42-A197-DE6A5DEC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tuned the hyperparameters for our top 2 models: Random Forest and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to tune the parameters “n estimators,” “max depth,” and “max features.”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after tuning: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278E49-8980-4158-B357-C33B4913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257"/>
              </p:ext>
            </p:extLst>
          </p:nvPr>
        </p:nvGraphicFramePr>
        <p:xfrm>
          <a:off x="2148379" y="4769860"/>
          <a:ext cx="81233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511">
                  <a:extLst>
                    <a:ext uri="{9D8B030D-6E8A-4147-A177-3AD203B41FA5}">
                      <a16:colId xmlns:a16="http://schemas.microsoft.com/office/drawing/2014/main" val="2208184584"/>
                    </a:ext>
                  </a:extLst>
                </a:gridCol>
                <a:gridCol w="2943940">
                  <a:extLst>
                    <a:ext uri="{9D8B030D-6E8A-4147-A177-3AD203B41FA5}">
                      <a16:colId xmlns:a16="http://schemas.microsoft.com/office/drawing/2014/main" val="3482168742"/>
                    </a:ext>
                  </a:extLst>
                </a:gridCol>
                <a:gridCol w="2806930">
                  <a:extLst>
                    <a:ext uri="{9D8B030D-6E8A-4147-A177-3AD203B41FA5}">
                      <a16:colId xmlns:a16="http://schemas.microsoft.com/office/drawing/2014/main" val="481459911"/>
                    </a:ext>
                  </a:extLst>
                </a:gridCol>
              </a:tblGrid>
              <a:tr h="310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RMSE</a:t>
                      </a:r>
                      <a:r>
                        <a:rPr lang="en-US" dirty="0"/>
                        <a:t> (tuned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RMSE</a:t>
                      </a:r>
                      <a:r>
                        <a:rPr lang="en-US" dirty="0"/>
                        <a:t> (base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45690"/>
                  </a:ext>
                </a:extLst>
              </a:tr>
              <a:tr h="543278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0.292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548"/>
                  </a:ext>
                </a:extLst>
              </a:tr>
              <a:tr h="543278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0.298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1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844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D3822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828282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Corbel</vt:lpstr>
      <vt:lpstr>Eras Light ITC</vt:lpstr>
      <vt:lpstr>SketchLinesVTI</vt:lpstr>
      <vt:lpstr>Predicting Book Ratings with Machine Learning</vt:lpstr>
      <vt:lpstr>The Goal</vt:lpstr>
      <vt:lpstr>Average Ratings of Books</vt:lpstr>
      <vt:lpstr>Word Cloud of Book Descriptions</vt:lpstr>
      <vt:lpstr>Correlation Heatmap</vt:lpstr>
      <vt:lpstr>Natural Language Processing</vt:lpstr>
      <vt:lpstr>Machine Learning Models</vt:lpstr>
      <vt:lpstr>ML Models’ Results</vt:lpstr>
      <vt:lpstr>Tuning the Hyperparameters with Grid Search CV</vt:lpstr>
      <vt:lpstr>Feature Importance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Book Ratings with Machine Learning</dc:title>
  <dc:creator>Adam Jauregui</dc:creator>
  <cp:lastModifiedBy>Adam Jauregui</cp:lastModifiedBy>
  <cp:revision>1</cp:revision>
  <dcterms:created xsi:type="dcterms:W3CDTF">2020-08-26T05:04:55Z</dcterms:created>
  <dcterms:modified xsi:type="dcterms:W3CDTF">2020-08-26T05:05:01Z</dcterms:modified>
</cp:coreProperties>
</file>