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F42C-855D-6745-8C36-9F62B9309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C3635-31D6-4A00-1E90-B27D764D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3A4B7-9E05-7269-22FE-7A680D34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AFD3-3DAC-39BB-4F1E-746FE406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E71D-BCB0-DAAD-8323-654E596C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FB94-D258-83B4-15AA-79985299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5D3D6-F2C2-4D8C-614B-085123063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1B8A0-A026-543A-8B0E-359D6455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7FE4-C899-C8E7-41BE-F9254C73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8613-A631-81E2-511E-1B55B406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0D32-853B-50A3-1AF7-2B8876723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A189F-BFB1-FEB0-938E-F59B90F1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2B68-5643-5A46-5827-16873096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BAEF-5278-76C7-0357-B08C53F5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3B43-4A2E-89C1-193C-D9A595BD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121-5271-5AA4-AA77-73F2DB7F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1E10-BE9B-5865-CA2F-0F80D44B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D0E6-DA4D-9F39-5BFF-5CFE5B22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22AC-8F1C-B82B-AAE0-0D7FAF88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2A7B-5D13-A251-FD4F-986D061D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8196-28E2-87FF-97BA-567098D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15C20-65B4-BFF9-2631-BB30A06F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852B-1162-A9E9-65B8-F81AD0BF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EB0D-4718-85AD-602A-C4E5794C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42D0-D761-D9E8-B112-6A0BA084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D704-59BB-294F-83B9-3C7BAE75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4F6C-46E8-7441-C9C5-04783B8EF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806D5-8282-C222-D56F-43C0195F0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7450-F257-A37D-CF9A-8FAD438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03673-47D0-4032-8571-ED5F820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9D408-271F-F6FD-D4E3-D52FD5DF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3B4-37A0-15E6-4062-0FA0C154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34CC-90AC-084A-916D-54DE3B6A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AD944-E517-8B0F-5A9E-FD9264DD3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BBDFE-DB5A-CB97-1705-A699CC0C3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A2B9E-0063-B404-0DA1-D183A04E3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C4B86-939C-4259-5F2F-18757261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AB81B-D434-9C42-09CA-29AF7033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A61A4-F411-F583-46B5-58D4B477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7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C304-8158-0DA3-7AB2-9D59773E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CCF14-144D-3660-4557-01EFB7C4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BAA8A-9AE0-9366-2ABF-13A21920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A67EF-711F-FED7-5CB4-FFEA33B9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5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ED3D7-AA8C-BFE3-CE9F-296A6C92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707F-3066-9351-83B0-4C5F4B3B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09AA-2B6E-C6A9-D384-ACD62E26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13E-8708-BDF3-CF71-65D2537C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D704-5555-66FA-5C05-D68DA47E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60692-01E5-78CE-E8AC-7EC910DC1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8C07-E249-220B-36EA-8B3002C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FAC0-D44C-65D3-321A-D2266DEF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482D-6338-EE72-3C38-67100E93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0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7EE0-5243-1D7B-681F-999EADB5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1EB15-2128-D3FE-5990-B7292A9F8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EB8CB-9032-6990-6214-C1F770AC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C70F0-467E-7A92-97BB-A5F69E59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4FEBA-FF5F-A741-502B-C4CECBDA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AA8E-B921-194F-3A1F-CE1632C7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D7F0A-1659-4B29-310F-7E1252CE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2F00-2B34-5EE0-E22F-34118A84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F322-9515-8054-324E-1DA9ED68B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C41A-2797-A641-B4C2-4BF6768672A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C35C-4D58-8C7C-8E0E-8A2D07E2F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A02F-9118-1D55-56A9-5B3F78A87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A0A4-A0B4-6D47-9BF2-BC458ABE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2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88C3329-16D8-C369-8BFD-3690523C661A}"/>
              </a:ext>
            </a:extLst>
          </p:cNvPr>
          <p:cNvGrpSpPr/>
          <p:nvPr/>
        </p:nvGrpSpPr>
        <p:grpSpPr>
          <a:xfrm>
            <a:off x="882869" y="294290"/>
            <a:ext cx="6863255" cy="1650124"/>
            <a:chOff x="882869" y="294290"/>
            <a:chExt cx="6863255" cy="16501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E8398B-20B3-15CF-8EC1-56CC941C96C0}"/>
                </a:ext>
              </a:extLst>
            </p:cNvPr>
            <p:cNvSpPr/>
            <p:nvPr/>
          </p:nvSpPr>
          <p:spPr>
            <a:xfrm>
              <a:off x="882869" y="294290"/>
              <a:ext cx="6863255" cy="1650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/>
                <a:t>finance_pol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5A1AC2-65F9-CECC-748D-C6A998CFE58E}"/>
                </a:ext>
              </a:extLst>
            </p:cNvPr>
            <p:cNvSpPr/>
            <p:nvPr/>
          </p:nvSpPr>
          <p:spPr>
            <a:xfrm>
              <a:off x="1166649" y="735723"/>
              <a:ext cx="1317450" cy="9774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fiscal_year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2B065A-3D64-A75F-7B62-B474B0102A98}"/>
                </a:ext>
              </a:extLst>
            </p:cNvPr>
            <p:cNvSpPr/>
            <p:nvPr/>
          </p:nvSpPr>
          <p:spPr>
            <a:xfrm>
              <a:off x="2816770" y="735723"/>
              <a:ext cx="1317450" cy="9774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budget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7D6FE0-7D18-80C4-D0EC-1FA2EADED6FB}"/>
                </a:ext>
              </a:extLst>
            </p:cNvPr>
            <p:cNvSpPr/>
            <p:nvPr/>
          </p:nvSpPr>
          <p:spPr>
            <a:xfrm>
              <a:off x="4466891" y="735723"/>
              <a:ext cx="1317450" cy="9774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DDCC21-4DD2-1289-7B75-3BF806465CAF}"/>
                </a:ext>
              </a:extLst>
            </p:cNvPr>
            <p:cNvSpPr/>
            <p:nvPr/>
          </p:nvSpPr>
          <p:spPr>
            <a:xfrm>
              <a:off x="6117012" y="735723"/>
              <a:ext cx="1317450" cy="9774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ledger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3108E5-7665-759C-CDC3-90A969794C94}"/>
                </a:ext>
              </a:extLst>
            </p:cNvPr>
            <p:cNvCxnSpPr>
              <a:stCxn id="7" idx="1"/>
              <a:endCxn id="6" idx="3"/>
            </p:cNvCxnSpPr>
            <p:nvPr/>
          </p:nvCxnSpPr>
          <p:spPr>
            <a:xfrm flipH="1">
              <a:off x="5784341" y="1224455"/>
              <a:ext cx="3326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64D55F-327D-88ED-8914-ACE597AF3622}"/>
                </a:ext>
              </a:extLst>
            </p:cNvPr>
            <p:cNvCxnSpPr>
              <a:stCxn id="6" idx="1"/>
              <a:endCxn id="5" idx="3"/>
            </p:cNvCxnSpPr>
            <p:nvPr/>
          </p:nvCxnSpPr>
          <p:spPr>
            <a:xfrm flipH="1">
              <a:off x="4134220" y="1224455"/>
              <a:ext cx="3326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36951FB-F443-DB33-B759-623CB69FC29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484099" y="1224455"/>
              <a:ext cx="3326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302EB0-FE72-068D-F923-60031414BCDC}"/>
              </a:ext>
            </a:extLst>
          </p:cNvPr>
          <p:cNvSpPr/>
          <p:nvPr/>
        </p:nvSpPr>
        <p:spPr>
          <a:xfrm>
            <a:off x="1653548" y="2433146"/>
            <a:ext cx="1821947" cy="1555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transactions_pol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3BDBB-C887-89E9-05B4-902E01CC4B4C}"/>
              </a:ext>
            </a:extLst>
          </p:cNvPr>
          <p:cNvSpPr/>
          <p:nvPr/>
        </p:nvSpPr>
        <p:spPr>
          <a:xfrm>
            <a:off x="4472142" y="2525111"/>
            <a:ext cx="1629104" cy="1439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po_line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338E2-1896-98A2-E595-A4239F352BF6}"/>
              </a:ext>
            </a:extLst>
          </p:cNvPr>
          <p:cNvSpPr/>
          <p:nvPr/>
        </p:nvSpPr>
        <p:spPr>
          <a:xfrm>
            <a:off x="7002504" y="2525111"/>
            <a:ext cx="1629104" cy="1439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invoice_lines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7E4A6A-6604-E675-6C48-CD5B65337C71}"/>
              </a:ext>
            </a:extLst>
          </p:cNvPr>
          <p:cNvCxnSpPr>
            <a:cxnSpLocks/>
          </p:cNvCxnSpPr>
          <p:nvPr/>
        </p:nvCxnSpPr>
        <p:spPr>
          <a:xfrm flipH="1">
            <a:off x="9258010" y="2585545"/>
            <a:ext cx="332671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FC819-03E8-68B0-49F9-7260EEA4C9DE}"/>
              </a:ext>
            </a:extLst>
          </p:cNvPr>
          <p:cNvCxnSpPr>
            <a:cxnSpLocks/>
          </p:cNvCxnSpPr>
          <p:nvPr/>
        </p:nvCxnSpPr>
        <p:spPr>
          <a:xfrm flipH="1">
            <a:off x="7607889" y="2585545"/>
            <a:ext cx="332671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34099D-C263-2401-FE86-658E5AF23F61}"/>
              </a:ext>
            </a:extLst>
          </p:cNvPr>
          <p:cNvCxnSpPr>
            <a:cxnSpLocks/>
          </p:cNvCxnSpPr>
          <p:nvPr/>
        </p:nvCxnSpPr>
        <p:spPr>
          <a:xfrm flipH="1">
            <a:off x="5957768" y="2585545"/>
            <a:ext cx="332671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AA8630D-7F46-6116-80E7-7B09B1ABA1B2}"/>
              </a:ext>
            </a:extLst>
          </p:cNvPr>
          <p:cNvSpPr/>
          <p:nvPr/>
        </p:nvSpPr>
        <p:spPr>
          <a:xfrm>
            <a:off x="9899142" y="2651234"/>
            <a:ext cx="1792018" cy="1555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transactions_inv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6C1067-7DED-46D6-324A-66A28020D46D}"/>
              </a:ext>
            </a:extLst>
          </p:cNvPr>
          <p:cNvGrpSpPr/>
          <p:nvPr/>
        </p:nvGrpSpPr>
        <p:grpSpPr>
          <a:xfrm>
            <a:off x="4997670" y="5029198"/>
            <a:ext cx="6863255" cy="1650124"/>
            <a:chOff x="882869" y="294290"/>
            <a:chExt cx="6863255" cy="1650124"/>
          </a:xfrm>
          <a:solidFill>
            <a:schemeClr val="accent2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246B1A-B4CE-2EC5-EF11-5BCD6D4E1D0D}"/>
                </a:ext>
              </a:extLst>
            </p:cNvPr>
            <p:cNvSpPr/>
            <p:nvPr/>
          </p:nvSpPr>
          <p:spPr>
            <a:xfrm>
              <a:off x="882869" y="294290"/>
              <a:ext cx="6863255" cy="16501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/>
                <a:t>finance_inv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AE2C012-E449-4BA4-42AF-A4B91E79C110}"/>
                </a:ext>
              </a:extLst>
            </p:cNvPr>
            <p:cNvSpPr/>
            <p:nvPr/>
          </p:nvSpPr>
          <p:spPr>
            <a:xfrm>
              <a:off x="1166649" y="735723"/>
              <a:ext cx="1317450" cy="9774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fiscal_year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2B16FB-6EF4-52B6-3567-2C2EEA0288C9}"/>
                </a:ext>
              </a:extLst>
            </p:cNvPr>
            <p:cNvSpPr/>
            <p:nvPr/>
          </p:nvSpPr>
          <p:spPr>
            <a:xfrm>
              <a:off x="2816770" y="735723"/>
              <a:ext cx="1317450" cy="9774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budget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A4A31A-47BA-8295-3A16-D8A5A7B6C27F}"/>
                </a:ext>
              </a:extLst>
            </p:cNvPr>
            <p:cNvSpPr/>
            <p:nvPr/>
          </p:nvSpPr>
          <p:spPr>
            <a:xfrm>
              <a:off x="4466891" y="735723"/>
              <a:ext cx="1317450" cy="9774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487B97-0AB5-0BF0-A073-583D50C28F21}"/>
                </a:ext>
              </a:extLst>
            </p:cNvPr>
            <p:cNvSpPr/>
            <p:nvPr/>
          </p:nvSpPr>
          <p:spPr>
            <a:xfrm>
              <a:off x="6117012" y="735723"/>
              <a:ext cx="1317450" cy="9774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ledger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0F65CA4-1C1C-5434-3AC2-03C0DADCD2AC}"/>
                </a:ext>
              </a:extLst>
            </p:cNvPr>
            <p:cNvCxnSpPr>
              <a:stCxn id="41" idx="1"/>
              <a:endCxn id="40" idx="3"/>
            </p:cNvCxnSpPr>
            <p:nvPr/>
          </p:nvCxnSpPr>
          <p:spPr>
            <a:xfrm flipH="1">
              <a:off x="5784341" y="1224455"/>
              <a:ext cx="33267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C9BD061-4C23-6D4B-B8FE-99F7CFC49AAB}"/>
                </a:ext>
              </a:extLst>
            </p:cNvPr>
            <p:cNvCxnSpPr>
              <a:stCxn id="40" idx="1"/>
              <a:endCxn id="39" idx="3"/>
            </p:cNvCxnSpPr>
            <p:nvPr/>
          </p:nvCxnSpPr>
          <p:spPr>
            <a:xfrm flipH="1">
              <a:off x="4134220" y="1224455"/>
              <a:ext cx="33267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B763909-DC7C-60A3-BA97-0FE92DCDC5ED}"/>
                </a:ext>
              </a:extLst>
            </p:cNvPr>
            <p:cNvCxnSpPr>
              <a:stCxn id="39" idx="1"/>
              <a:endCxn id="38" idx="3"/>
            </p:cNvCxnSpPr>
            <p:nvPr/>
          </p:nvCxnSpPr>
          <p:spPr>
            <a:xfrm flipH="1">
              <a:off x="2484099" y="1224455"/>
              <a:ext cx="33267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697AE4-D653-FFD0-0277-759F2383FA39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6101246" y="3245070"/>
            <a:ext cx="901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21C96E-328A-1AF5-4C78-DA3C437FA82A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8631608" y="3245070"/>
            <a:ext cx="1267534" cy="183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B8E9C2-3E54-EF54-D94B-BAA1D6946752}"/>
              </a:ext>
            </a:extLst>
          </p:cNvPr>
          <p:cNvSpPr txBox="1"/>
          <p:nvPr/>
        </p:nvSpPr>
        <p:spPr>
          <a:xfrm>
            <a:off x="8532430" y="2712430"/>
            <a:ext cx="1614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source_invoice_line_id</a:t>
            </a:r>
            <a:br>
              <a:rPr lang="en-US" sz="1200" dirty="0"/>
            </a:br>
            <a:r>
              <a:rPr lang="en-US" sz="1200" dirty="0"/>
              <a:t>(only for Payment</a:t>
            </a:r>
            <a:br>
              <a:rPr lang="en-US" sz="1200" dirty="0"/>
            </a:br>
            <a:r>
              <a:rPr lang="en-US" sz="1200" dirty="0"/>
              <a:t> transactions)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61E7EC-5651-5159-5182-D6948B5E1B1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9265375" y="4206765"/>
            <a:ext cx="1529776" cy="1263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8F766C-987C-F30E-0068-D8F648613853}"/>
              </a:ext>
            </a:extLst>
          </p:cNvPr>
          <p:cNvSpPr txBox="1"/>
          <p:nvPr/>
        </p:nvSpPr>
        <p:spPr>
          <a:xfrm>
            <a:off x="9810228" y="4503956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from_fund_id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5B02F3-CC60-0A42-356B-74579C14B55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5940175" y="4206765"/>
            <a:ext cx="4854976" cy="146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CFA9128-4AFD-28A6-6EDB-726A9D69E480}"/>
              </a:ext>
            </a:extLst>
          </p:cNvPr>
          <p:cNvSpPr txBox="1"/>
          <p:nvPr/>
        </p:nvSpPr>
        <p:spPr>
          <a:xfrm>
            <a:off x="8436316" y="4379950"/>
            <a:ext cx="14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fiscal_year_id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C553DB-783C-1141-0103-A70651221D4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75495" y="3210912"/>
            <a:ext cx="996647" cy="34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DF119E-8FF8-44D9-65FD-A30F838D0FD8}"/>
              </a:ext>
            </a:extLst>
          </p:cNvPr>
          <p:cNvSpPr txBox="1"/>
          <p:nvPr/>
        </p:nvSpPr>
        <p:spPr>
          <a:xfrm>
            <a:off x="3217772" y="2612200"/>
            <a:ext cx="15167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source_po_line_id</a:t>
            </a:r>
            <a:r>
              <a:rPr lang="en-US" sz="1100" dirty="0"/>
              <a:t> </a:t>
            </a:r>
            <a:br>
              <a:rPr lang="en-US" sz="1100" dirty="0"/>
            </a:br>
            <a:r>
              <a:rPr lang="en-US" sz="1100" dirty="0"/>
              <a:t>(only for Encumbrance </a:t>
            </a:r>
            <a:br>
              <a:rPr lang="en-US" sz="1100" dirty="0"/>
            </a:br>
            <a:r>
              <a:rPr lang="en-US" sz="1100" dirty="0"/>
              <a:t>transactions)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E7C42788-F518-1CAC-E6CC-51DBD00017AB}"/>
              </a:ext>
            </a:extLst>
          </p:cNvPr>
          <p:cNvSpPr/>
          <p:nvPr/>
        </p:nvSpPr>
        <p:spPr>
          <a:xfrm>
            <a:off x="2753710" y="4025462"/>
            <a:ext cx="7546428" cy="560775"/>
          </a:xfrm>
          <a:custGeom>
            <a:avLst/>
            <a:gdLst>
              <a:gd name="connsiteX0" fmla="*/ 7546428 w 7546428"/>
              <a:gd name="connsiteY0" fmla="*/ 199697 h 560775"/>
              <a:gd name="connsiteX1" fmla="*/ 3710152 w 7546428"/>
              <a:gd name="connsiteY1" fmla="*/ 557048 h 560775"/>
              <a:gd name="connsiteX2" fmla="*/ 0 w 7546428"/>
              <a:gd name="connsiteY2" fmla="*/ 0 h 56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6428" h="560775">
                <a:moveTo>
                  <a:pt x="7546428" y="199697"/>
                </a:moveTo>
                <a:cubicBezTo>
                  <a:pt x="6257159" y="395014"/>
                  <a:pt x="4967890" y="590331"/>
                  <a:pt x="3710152" y="557048"/>
                </a:cubicBezTo>
                <a:cubicBezTo>
                  <a:pt x="2452414" y="523765"/>
                  <a:pt x="1226207" y="26188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4788D3-903C-9F33-4F3B-644540043509}"/>
              </a:ext>
            </a:extLst>
          </p:cNvPr>
          <p:cNvSpPr txBox="1"/>
          <p:nvPr/>
        </p:nvSpPr>
        <p:spPr>
          <a:xfrm>
            <a:off x="5722631" y="4287851"/>
            <a:ext cx="14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fiscal_year_id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FEBE8C-EDDA-31C3-761C-E5972949CEBA}"/>
              </a:ext>
            </a:extLst>
          </p:cNvPr>
          <p:cNvCxnSpPr/>
          <p:nvPr/>
        </p:nvCxnSpPr>
        <p:spPr>
          <a:xfrm flipV="1">
            <a:off x="2650434" y="1816443"/>
            <a:ext cx="2328938" cy="70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AB700E3-2575-833D-26CD-2BCBA2A990B8}"/>
              </a:ext>
            </a:extLst>
          </p:cNvPr>
          <p:cNvSpPr txBox="1"/>
          <p:nvPr/>
        </p:nvSpPr>
        <p:spPr>
          <a:xfrm>
            <a:off x="3000351" y="2004981"/>
            <a:ext cx="1629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from_fund_id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B0C729-E4E4-0A49-C8AC-638F2CD909D5}"/>
              </a:ext>
            </a:extLst>
          </p:cNvPr>
          <p:cNvCxnSpPr/>
          <p:nvPr/>
        </p:nvCxnSpPr>
        <p:spPr>
          <a:xfrm flipH="1" flipV="1">
            <a:off x="1977081" y="1495168"/>
            <a:ext cx="333633" cy="1090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625D42A-812E-FA51-B4CC-3418EC56C988}"/>
              </a:ext>
            </a:extLst>
          </p:cNvPr>
          <p:cNvSpPr txBox="1"/>
          <p:nvPr/>
        </p:nvSpPr>
        <p:spPr>
          <a:xfrm>
            <a:off x="923542" y="1969953"/>
            <a:ext cx="1580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fiscal_year_id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3DE146-0D0B-F289-9048-D9D8D8F413EC}"/>
              </a:ext>
            </a:extLst>
          </p:cNvPr>
          <p:cNvSpPr txBox="1"/>
          <p:nvPr/>
        </p:nvSpPr>
        <p:spPr>
          <a:xfrm>
            <a:off x="6092223" y="2651234"/>
            <a:ext cx="1085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poLineId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9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1239B9-ACD8-5096-4756-DC906178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209E4-4046-487E-8F69-6E026EC4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Purchase order created with “ongoing” order type</a:t>
            </a:r>
          </a:p>
          <a:p>
            <a:r>
              <a:rPr lang="en-US" dirty="0"/>
              <a:t>Purchase line created</a:t>
            </a:r>
          </a:p>
          <a:p>
            <a:r>
              <a:rPr lang="en-US" dirty="0"/>
              <a:t>Transaction of type “encumbrance” defines an encumbrance associated with a particular fund and a PO line/PO</a:t>
            </a:r>
          </a:p>
          <a:p>
            <a:r>
              <a:rPr lang="en-US" dirty="0"/>
              <a:t>Invoice created</a:t>
            </a:r>
          </a:p>
          <a:p>
            <a:r>
              <a:rPr lang="en-US" dirty="0"/>
              <a:t>Invoice line created</a:t>
            </a:r>
          </a:p>
          <a:p>
            <a:r>
              <a:rPr lang="en-US" dirty="0"/>
              <a:t>Payment transaction can be associated back to PO (payment knows its invoice line, invoice line knows its PO line)</a:t>
            </a:r>
          </a:p>
          <a:p>
            <a:r>
              <a:rPr lang="en-US" dirty="0"/>
              <a:t>At rollover, PO line data is overwritten and no longer valid?? Which part? The fund should stay the same one year to next, it’s the budget that changes. POs don’t have a direct link to a budget, as far as I can tell. Is it the actual PO line id or PO id that changes and thus breaks the link to the Invoice line?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218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Zoss, Ph.D.</dc:creator>
  <cp:lastModifiedBy>Angela Zoss, Ph.D.</cp:lastModifiedBy>
  <cp:revision>6</cp:revision>
  <dcterms:created xsi:type="dcterms:W3CDTF">2022-10-07T00:32:26Z</dcterms:created>
  <dcterms:modified xsi:type="dcterms:W3CDTF">2022-10-07T03:30:44Z</dcterms:modified>
</cp:coreProperties>
</file>