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6" r:id="rId4"/>
    <p:sldId id="277" r:id="rId5"/>
    <p:sldId id="278"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8AB76-246C-FB4B-ADF8-F2C415646717}"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C5D9052A-CC91-3B49-B2A3-BF9CCE80377D}">
      <dgm:prSet phldrT="[Text]"/>
      <dgm:spPr/>
      <dgm:t>
        <a:bodyPr/>
        <a:lstStyle/>
        <a:p>
          <a:r>
            <a:rPr lang="en-US" dirty="0"/>
            <a:t>Data Collection: </a:t>
          </a:r>
          <a:r>
            <a:rPr lang="en-US" b="0" i="0" u="none" dirty="0"/>
            <a:t>Records of students' education, training, and placement</a:t>
          </a:r>
          <a:endParaRPr lang="en-US" dirty="0"/>
        </a:p>
      </dgm:t>
    </dgm:pt>
    <dgm:pt modelId="{D6496695-C121-704E-A6A7-A0B8E2428762}" type="parTrans" cxnId="{9445C90A-4B2F-0A48-9113-BF3641A0016D}">
      <dgm:prSet/>
      <dgm:spPr/>
      <dgm:t>
        <a:bodyPr/>
        <a:lstStyle/>
        <a:p>
          <a:endParaRPr lang="en-US"/>
        </a:p>
      </dgm:t>
    </dgm:pt>
    <dgm:pt modelId="{5FFDE1EE-7CCF-CA42-945D-34F728197866}" type="sibTrans" cxnId="{9445C90A-4B2F-0A48-9113-BF3641A0016D}">
      <dgm:prSet/>
      <dgm:spPr/>
      <dgm:t>
        <a:bodyPr/>
        <a:lstStyle/>
        <a:p>
          <a:endParaRPr lang="en-US"/>
        </a:p>
      </dgm:t>
    </dgm:pt>
    <dgm:pt modelId="{A832C6AD-3B8F-5547-9405-0AEB109BB1B6}">
      <dgm:prSet phldrT="[Text]">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dirty="0"/>
            <a:t>Data Preprocessing: treat missing values “if there are any”, encode categorical variables (Y</a:t>
          </a:r>
          <a:r>
            <a:rPr lang="en-US" b="0" i="0" u="none" dirty="0"/>
            <a:t>es/No” , "Placed/Not Placed)</a:t>
          </a:r>
          <a:endParaRPr lang="en-US" dirty="0"/>
        </a:p>
      </dgm:t>
    </dgm:pt>
    <dgm:pt modelId="{83536958-2804-3546-8EAE-0CBDA3BA856B}" type="parTrans" cxnId="{C22A2C2E-ABFB-5C47-AF04-88FC554C1066}">
      <dgm:prSet/>
      <dgm:spPr/>
      <dgm:t>
        <a:bodyPr/>
        <a:lstStyle/>
        <a:p>
          <a:endParaRPr lang="en-US"/>
        </a:p>
      </dgm:t>
    </dgm:pt>
    <dgm:pt modelId="{064E5924-C230-0647-ABDF-3E219C78C1B2}" type="sibTrans" cxnId="{C22A2C2E-ABFB-5C47-AF04-88FC554C1066}">
      <dgm:prSet/>
      <dgm:spPr/>
      <dgm:t>
        <a:bodyPr/>
        <a:lstStyle/>
        <a:p>
          <a:endParaRPr lang="en-US"/>
        </a:p>
      </dgm:t>
    </dgm:pt>
    <dgm:pt modelId="{0AB2DC3C-A481-4149-B7F6-02166E9A57E8}">
      <dgm:prSet phldrT="[Text]"/>
      <dgm:spPr/>
      <dgm:t>
        <a:bodyPr/>
        <a:lstStyle/>
        <a:p>
          <a:r>
            <a:rPr lang="en-US" dirty="0"/>
            <a:t>Feature Selection: identify important features (CGPA, Aptitude Score, Soft Skills…)  </a:t>
          </a:r>
        </a:p>
      </dgm:t>
    </dgm:pt>
    <dgm:pt modelId="{B0F9AE66-B370-AE47-9FF0-148BBB150932}" type="parTrans" cxnId="{3ACEE509-9D2D-FA48-B7E9-E428E883703B}">
      <dgm:prSet/>
      <dgm:spPr/>
      <dgm:t>
        <a:bodyPr/>
        <a:lstStyle/>
        <a:p>
          <a:endParaRPr lang="en-US"/>
        </a:p>
      </dgm:t>
    </dgm:pt>
    <dgm:pt modelId="{ACA87D19-580F-3D40-BA2B-DEDC7741D7A5}" type="sibTrans" cxnId="{3ACEE509-9D2D-FA48-B7E9-E428E883703B}">
      <dgm:prSet/>
      <dgm:spPr/>
      <dgm:t>
        <a:bodyPr/>
        <a:lstStyle/>
        <a:p>
          <a:endParaRPr lang="en-US"/>
        </a:p>
      </dgm:t>
    </dgm:pt>
    <dgm:pt modelId="{D0868FA7-B209-4F4C-B17A-9579E693B1A4}">
      <dgm:prSet phldrT="[Text]">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dirty="0"/>
            <a:t>Train-Test Split: Split our Data: 80% Training and 20% Testing  </a:t>
          </a:r>
        </a:p>
      </dgm:t>
    </dgm:pt>
    <dgm:pt modelId="{4F156041-AE37-8041-9D44-7C816FF6426E}" type="parTrans" cxnId="{9F2A8397-1342-F049-B224-71139917E884}">
      <dgm:prSet/>
      <dgm:spPr/>
      <dgm:t>
        <a:bodyPr/>
        <a:lstStyle/>
        <a:p>
          <a:endParaRPr lang="en-US"/>
        </a:p>
      </dgm:t>
    </dgm:pt>
    <dgm:pt modelId="{174B1E54-D028-8948-AF73-3F7F99B834C7}" type="sibTrans" cxnId="{9F2A8397-1342-F049-B224-71139917E884}">
      <dgm:prSet/>
      <dgm:spPr/>
      <dgm:t>
        <a:bodyPr/>
        <a:lstStyle/>
        <a:p>
          <a:endParaRPr lang="en-US"/>
        </a:p>
      </dgm:t>
    </dgm:pt>
    <dgm:pt modelId="{573C19DB-871D-1D45-BA5B-7085EEA23088}">
      <dgm:prSet phldrT="[Text]"/>
      <dgm:spPr/>
      <dgm:t>
        <a:bodyPr/>
        <a:lstStyle/>
        <a:p>
          <a:r>
            <a:rPr lang="en-US" b="0" i="0" u="none" dirty="0"/>
            <a:t>Model Selection and Training: Selecting an algorithm: Random Forest, Decision Tree, or Logistic Regression. And use the training dataset to train the model. </a:t>
          </a:r>
          <a:endParaRPr lang="en-US" dirty="0"/>
        </a:p>
      </dgm:t>
    </dgm:pt>
    <dgm:pt modelId="{C89D8B01-FC55-D441-B60E-35AB782B2041}" type="parTrans" cxnId="{E62A90A8-7E50-3F48-85C6-88027DDC67B1}">
      <dgm:prSet/>
      <dgm:spPr/>
      <dgm:t>
        <a:bodyPr/>
        <a:lstStyle/>
        <a:p>
          <a:endParaRPr lang="en-US"/>
        </a:p>
      </dgm:t>
    </dgm:pt>
    <dgm:pt modelId="{F1904504-7F03-0E4B-BF57-E7127F1F8B82}" type="sibTrans" cxnId="{E62A90A8-7E50-3F48-85C6-88027DDC67B1}">
      <dgm:prSet/>
      <dgm:spPr/>
      <dgm:t>
        <a:bodyPr/>
        <a:lstStyle/>
        <a:p>
          <a:endParaRPr lang="en-US"/>
        </a:p>
      </dgm:t>
    </dgm:pt>
    <dgm:pt modelId="{5B94AEB7-CF33-7C48-8388-2334DA008E97}">
      <dgm:prSet>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b="0" i="0" u="none" dirty="0"/>
            <a:t>Model Evaluation: Evaluate performance using F1-Score, Accuracy, Precision, and Recall</a:t>
          </a:r>
          <a:endParaRPr lang="en-US" dirty="0"/>
        </a:p>
      </dgm:t>
    </dgm:pt>
    <dgm:pt modelId="{943E2323-0F7D-6046-B98D-AB20FF4B8DE1}" type="parTrans" cxnId="{4B49ED93-B7D9-5945-935E-654745F50E10}">
      <dgm:prSet/>
      <dgm:spPr/>
      <dgm:t>
        <a:bodyPr/>
        <a:lstStyle/>
        <a:p>
          <a:endParaRPr lang="en-US"/>
        </a:p>
      </dgm:t>
    </dgm:pt>
    <dgm:pt modelId="{420011BF-1A5A-0D40-8A43-D7E907D3D68B}" type="sibTrans" cxnId="{4B49ED93-B7D9-5945-935E-654745F50E10}">
      <dgm:prSet/>
      <dgm:spPr/>
      <dgm:t>
        <a:bodyPr/>
        <a:lstStyle/>
        <a:p>
          <a:endParaRPr lang="en-US"/>
        </a:p>
      </dgm:t>
    </dgm:pt>
    <dgm:pt modelId="{2C1CF151-DAC5-C343-A136-99FC53476A96}">
      <dgm:prSet>
        <dgm:style>
          <a:lnRef idx="2">
            <a:schemeClr val="accent1">
              <a:shade val="15000"/>
            </a:schemeClr>
          </a:lnRef>
          <a:fillRef idx="1">
            <a:schemeClr val="accent1"/>
          </a:fillRef>
          <a:effectRef idx="0">
            <a:schemeClr val="accent1"/>
          </a:effectRef>
          <a:fontRef idx="minor">
            <a:schemeClr val="lt1"/>
          </a:fontRef>
        </dgm:style>
      </dgm:prSet>
      <dgm:spPr/>
      <dgm:t>
        <a:bodyPr/>
        <a:lstStyle/>
        <a:p>
          <a:r>
            <a:rPr lang="en-US" b="0" i="0" u="none" dirty="0"/>
            <a:t>Tuning hyperparameters: Enhance the model's performance </a:t>
          </a:r>
          <a:endParaRPr lang="en-US" dirty="0"/>
        </a:p>
      </dgm:t>
    </dgm:pt>
    <dgm:pt modelId="{F311D07C-A1F2-E24B-9333-9D11384B9F62}" type="parTrans" cxnId="{8F04CA50-61DB-A349-9DB5-CF2C348BCF80}">
      <dgm:prSet/>
      <dgm:spPr/>
      <dgm:t>
        <a:bodyPr/>
        <a:lstStyle/>
        <a:p>
          <a:endParaRPr lang="en-US"/>
        </a:p>
      </dgm:t>
    </dgm:pt>
    <dgm:pt modelId="{41443F50-7472-9A4C-866B-7C016E6D94C1}" type="sibTrans" cxnId="{8F04CA50-61DB-A349-9DB5-CF2C348BCF80}">
      <dgm:prSet/>
      <dgm:spPr/>
      <dgm:t>
        <a:bodyPr/>
        <a:lstStyle/>
        <a:p>
          <a:endParaRPr lang="en-US"/>
        </a:p>
      </dgm:t>
    </dgm:pt>
    <dgm:pt modelId="{6FA53AC1-C744-AA46-8B60-0AD4933BD764}">
      <dgm:prSet>
        <dgm:style>
          <a:lnRef idx="2">
            <a:schemeClr val="accent2">
              <a:shade val="15000"/>
            </a:schemeClr>
          </a:lnRef>
          <a:fillRef idx="1">
            <a:schemeClr val="accent2"/>
          </a:fillRef>
          <a:effectRef idx="0">
            <a:schemeClr val="accent2"/>
          </a:effectRef>
          <a:fontRef idx="minor">
            <a:schemeClr val="lt1"/>
          </a:fontRef>
        </dgm:style>
      </dgm:prSet>
      <dgm:spPr/>
      <dgm:t>
        <a:bodyPr/>
        <a:lstStyle/>
        <a:p>
          <a:r>
            <a:rPr lang="en-US" b="0" i="0" u="none" dirty="0"/>
            <a:t>Deployment: Making predictions in real time using the learned model </a:t>
          </a:r>
          <a:endParaRPr lang="en-US" dirty="0"/>
        </a:p>
      </dgm:t>
    </dgm:pt>
    <dgm:pt modelId="{817ACFDE-5516-AE4D-9AC7-0E8134CDF9C3}" type="parTrans" cxnId="{A0848A75-8465-4C4D-B2A9-8797797F3BE7}">
      <dgm:prSet/>
      <dgm:spPr/>
      <dgm:t>
        <a:bodyPr/>
        <a:lstStyle/>
        <a:p>
          <a:endParaRPr lang="en-US"/>
        </a:p>
      </dgm:t>
    </dgm:pt>
    <dgm:pt modelId="{85B811A6-FA47-4949-B414-73F69977F5FB}" type="sibTrans" cxnId="{A0848A75-8465-4C4D-B2A9-8797797F3BE7}">
      <dgm:prSet/>
      <dgm:spPr/>
      <dgm:t>
        <a:bodyPr/>
        <a:lstStyle/>
        <a:p>
          <a:endParaRPr lang="en-US"/>
        </a:p>
      </dgm:t>
    </dgm:pt>
    <dgm:pt modelId="{59ED2A3D-74A9-2140-A0DF-5E4643E34876}" type="pres">
      <dgm:prSet presAssocID="{5498AB76-246C-FB4B-ADF8-F2C415646717}" presName="diagram" presStyleCnt="0">
        <dgm:presLayoutVars>
          <dgm:dir/>
          <dgm:resizeHandles val="exact"/>
        </dgm:presLayoutVars>
      </dgm:prSet>
      <dgm:spPr/>
    </dgm:pt>
    <dgm:pt modelId="{027932F7-C8B1-9E4B-9A81-EF6B23861CC0}" type="pres">
      <dgm:prSet presAssocID="{C5D9052A-CC91-3B49-B2A3-BF9CCE80377D}" presName="node" presStyleLbl="node1" presStyleIdx="0" presStyleCnt="8">
        <dgm:presLayoutVars>
          <dgm:bulletEnabled val="1"/>
        </dgm:presLayoutVars>
      </dgm:prSet>
      <dgm:spPr/>
    </dgm:pt>
    <dgm:pt modelId="{6066379D-1BA2-A543-A82A-18CF1992CC21}" type="pres">
      <dgm:prSet presAssocID="{5FFDE1EE-7CCF-CA42-945D-34F728197866}" presName="sibTrans" presStyleLbl="sibTrans2D1" presStyleIdx="0" presStyleCnt="7"/>
      <dgm:spPr/>
    </dgm:pt>
    <dgm:pt modelId="{0C0D7ED4-0301-AF4C-B6FF-7935DC4E9347}" type="pres">
      <dgm:prSet presAssocID="{5FFDE1EE-7CCF-CA42-945D-34F728197866}" presName="connectorText" presStyleLbl="sibTrans2D1" presStyleIdx="0" presStyleCnt="7"/>
      <dgm:spPr/>
    </dgm:pt>
    <dgm:pt modelId="{3A4E91A0-A265-944C-8DC3-B43B45AD026C}" type="pres">
      <dgm:prSet presAssocID="{A832C6AD-3B8F-5547-9405-0AEB109BB1B6}" presName="node" presStyleLbl="node1" presStyleIdx="1" presStyleCnt="8">
        <dgm:presLayoutVars>
          <dgm:bulletEnabled val="1"/>
        </dgm:presLayoutVars>
      </dgm:prSet>
      <dgm:spPr/>
    </dgm:pt>
    <dgm:pt modelId="{EE8AF5DE-BDC1-1D4C-91F1-C3CA100F7DAC}" type="pres">
      <dgm:prSet presAssocID="{064E5924-C230-0647-ABDF-3E219C78C1B2}" presName="sibTrans" presStyleLbl="sibTrans2D1" presStyleIdx="1" presStyleCnt="7"/>
      <dgm:spPr/>
    </dgm:pt>
    <dgm:pt modelId="{45B3EB93-E358-0740-B872-F3035132D201}" type="pres">
      <dgm:prSet presAssocID="{064E5924-C230-0647-ABDF-3E219C78C1B2}" presName="connectorText" presStyleLbl="sibTrans2D1" presStyleIdx="1" presStyleCnt="7"/>
      <dgm:spPr/>
    </dgm:pt>
    <dgm:pt modelId="{FA541685-5504-734B-BE6E-E8B6FB664732}" type="pres">
      <dgm:prSet presAssocID="{0AB2DC3C-A481-4149-B7F6-02166E9A57E8}" presName="node" presStyleLbl="node1" presStyleIdx="2" presStyleCnt="8">
        <dgm:presLayoutVars>
          <dgm:bulletEnabled val="1"/>
        </dgm:presLayoutVars>
      </dgm:prSet>
      <dgm:spPr/>
    </dgm:pt>
    <dgm:pt modelId="{BA3314EA-0F57-C64C-A817-208A6B4E7927}" type="pres">
      <dgm:prSet presAssocID="{ACA87D19-580F-3D40-BA2B-DEDC7741D7A5}" presName="sibTrans" presStyleLbl="sibTrans2D1" presStyleIdx="2" presStyleCnt="7"/>
      <dgm:spPr/>
    </dgm:pt>
    <dgm:pt modelId="{5EFA8608-8F56-1849-9881-0923E48820BB}" type="pres">
      <dgm:prSet presAssocID="{ACA87D19-580F-3D40-BA2B-DEDC7741D7A5}" presName="connectorText" presStyleLbl="sibTrans2D1" presStyleIdx="2" presStyleCnt="7"/>
      <dgm:spPr/>
    </dgm:pt>
    <dgm:pt modelId="{B099CF25-AC7E-BD47-BB9F-7237A7B1B4DA}" type="pres">
      <dgm:prSet presAssocID="{D0868FA7-B209-4F4C-B17A-9579E693B1A4}" presName="node" presStyleLbl="node1" presStyleIdx="3" presStyleCnt="8">
        <dgm:presLayoutVars>
          <dgm:bulletEnabled val="1"/>
        </dgm:presLayoutVars>
      </dgm:prSet>
      <dgm:spPr/>
    </dgm:pt>
    <dgm:pt modelId="{106B4089-A688-9242-A1A3-F21CB2701EC6}" type="pres">
      <dgm:prSet presAssocID="{174B1E54-D028-8948-AF73-3F7F99B834C7}" presName="sibTrans" presStyleLbl="sibTrans2D1" presStyleIdx="3" presStyleCnt="7"/>
      <dgm:spPr/>
    </dgm:pt>
    <dgm:pt modelId="{A0D3E10F-7E64-084C-B93B-5316169A14AE}" type="pres">
      <dgm:prSet presAssocID="{174B1E54-D028-8948-AF73-3F7F99B834C7}" presName="connectorText" presStyleLbl="sibTrans2D1" presStyleIdx="3" presStyleCnt="7"/>
      <dgm:spPr/>
    </dgm:pt>
    <dgm:pt modelId="{56D4FC42-E504-6649-B2B4-5C04A3268CED}" type="pres">
      <dgm:prSet presAssocID="{573C19DB-871D-1D45-BA5B-7085EEA23088}" presName="node" presStyleLbl="node1" presStyleIdx="4" presStyleCnt="8">
        <dgm:presLayoutVars>
          <dgm:bulletEnabled val="1"/>
        </dgm:presLayoutVars>
      </dgm:prSet>
      <dgm:spPr/>
    </dgm:pt>
    <dgm:pt modelId="{30F86888-1CE6-0043-8904-43387FBC2D20}" type="pres">
      <dgm:prSet presAssocID="{F1904504-7F03-0E4B-BF57-E7127F1F8B82}" presName="sibTrans" presStyleLbl="sibTrans2D1" presStyleIdx="4" presStyleCnt="7"/>
      <dgm:spPr/>
    </dgm:pt>
    <dgm:pt modelId="{0A81AF17-B895-9545-8AAA-ADBA76746EB0}" type="pres">
      <dgm:prSet presAssocID="{F1904504-7F03-0E4B-BF57-E7127F1F8B82}" presName="connectorText" presStyleLbl="sibTrans2D1" presStyleIdx="4" presStyleCnt="7"/>
      <dgm:spPr/>
    </dgm:pt>
    <dgm:pt modelId="{CC81510A-52BC-C44D-93B7-E95B5DD4DF37}" type="pres">
      <dgm:prSet presAssocID="{5B94AEB7-CF33-7C48-8388-2334DA008E97}" presName="node" presStyleLbl="node1" presStyleIdx="5" presStyleCnt="8">
        <dgm:presLayoutVars>
          <dgm:bulletEnabled val="1"/>
        </dgm:presLayoutVars>
      </dgm:prSet>
      <dgm:spPr/>
    </dgm:pt>
    <dgm:pt modelId="{177F9EC9-AE10-FD45-87B0-8B25B3A01593}" type="pres">
      <dgm:prSet presAssocID="{420011BF-1A5A-0D40-8A43-D7E907D3D68B}" presName="sibTrans" presStyleLbl="sibTrans2D1" presStyleIdx="5" presStyleCnt="7"/>
      <dgm:spPr/>
    </dgm:pt>
    <dgm:pt modelId="{8F0FBC6C-D0D8-4242-9BF1-4AB83253E518}" type="pres">
      <dgm:prSet presAssocID="{420011BF-1A5A-0D40-8A43-D7E907D3D68B}" presName="connectorText" presStyleLbl="sibTrans2D1" presStyleIdx="5" presStyleCnt="7"/>
      <dgm:spPr/>
    </dgm:pt>
    <dgm:pt modelId="{12BA7B77-2A55-9048-A5AB-05DACF4AB8A8}" type="pres">
      <dgm:prSet presAssocID="{2C1CF151-DAC5-C343-A136-99FC53476A96}" presName="node" presStyleLbl="node1" presStyleIdx="6" presStyleCnt="8">
        <dgm:presLayoutVars>
          <dgm:bulletEnabled val="1"/>
        </dgm:presLayoutVars>
      </dgm:prSet>
      <dgm:spPr/>
    </dgm:pt>
    <dgm:pt modelId="{2A49FB98-F2FF-D74F-ACCE-ED18E88C78F0}" type="pres">
      <dgm:prSet presAssocID="{41443F50-7472-9A4C-866B-7C016E6D94C1}" presName="sibTrans" presStyleLbl="sibTrans2D1" presStyleIdx="6" presStyleCnt="7"/>
      <dgm:spPr/>
    </dgm:pt>
    <dgm:pt modelId="{0E22AAE4-09A8-7E42-9CE0-D896C6D4B874}" type="pres">
      <dgm:prSet presAssocID="{41443F50-7472-9A4C-866B-7C016E6D94C1}" presName="connectorText" presStyleLbl="sibTrans2D1" presStyleIdx="6" presStyleCnt="7"/>
      <dgm:spPr/>
    </dgm:pt>
    <dgm:pt modelId="{8A93C2F5-4D40-2A4C-9C4B-2D7FA2B42589}" type="pres">
      <dgm:prSet presAssocID="{6FA53AC1-C744-AA46-8B60-0AD4933BD764}" presName="node" presStyleLbl="node1" presStyleIdx="7" presStyleCnt="8">
        <dgm:presLayoutVars>
          <dgm:bulletEnabled val="1"/>
        </dgm:presLayoutVars>
      </dgm:prSet>
      <dgm:spPr/>
    </dgm:pt>
  </dgm:ptLst>
  <dgm:cxnLst>
    <dgm:cxn modelId="{6C538F07-E48F-CB43-AF20-AC41A1080A4D}" type="presOf" srcId="{F1904504-7F03-0E4B-BF57-E7127F1F8B82}" destId="{0A81AF17-B895-9545-8AAA-ADBA76746EB0}" srcOrd="1" destOrd="0" presId="urn:microsoft.com/office/officeart/2005/8/layout/process5"/>
    <dgm:cxn modelId="{3ACEE509-9D2D-FA48-B7E9-E428E883703B}" srcId="{5498AB76-246C-FB4B-ADF8-F2C415646717}" destId="{0AB2DC3C-A481-4149-B7F6-02166E9A57E8}" srcOrd="2" destOrd="0" parTransId="{B0F9AE66-B370-AE47-9FF0-148BBB150932}" sibTransId="{ACA87D19-580F-3D40-BA2B-DEDC7741D7A5}"/>
    <dgm:cxn modelId="{9445C90A-4B2F-0A48-9113-BF3641A0016D}" srcId="{5498AB76-246C-FB4B-ADF8-F2C415646717}" destId="{C5D9052A-CC91-3B49-B2A3-BF9CCE80377D}" srcOrd="0" destOrd="0" parTransId="{D6496695-C121-704E-A6A7-A0B8E2428762}" sibTransId="{5FFDE1EE-7CCF-CA42-945D-34F728197866}"/>
    <dgm:cxn modelId="{C74A0424-7E7B-6B45-8F81-701D4D245C67}" type="presOf" srcId="{F1904504-7F03-0E4B-BF57-E7127F1F8B82}" destId="{30F86888-1CE6-0043-8904-43387FBC2D20}" srcOrd="0" destOrd="0" presId="urn:microsoft.com/office/officeart/2005/8/layout/process5"/>
    <dgm:cxn modelId="{C22A2C2E-ABFB-5C47-AF04-88FC554C1066}" srcId="{5498AB76-246C-FB4B-ADF8-F2C415646717}" destId="{A832C6AD-3B8F-5547-9405-0AEB109BB1B6}" srcOrd="1" destOrd="0" parTransId="{83536958-2804-3546-8EAE-0CBDA3BA856B}" sibTransId="{064E5924-C230-0647-ABDF-3E219C78C1B2}"/>
    <dgm:cxn modelId="{3C1CA736-A765-264F-B70B-CB6C0B11D101}" type="presOf" srcId="{2C1CF151-DAC5-C343-A136-99FC53476A96}" destId="{12BA7B77-2A55-9048-A5AB-05DACF4AB8A8}" srcOrd="0" destOrd="0" presId="urn:microsoft.com/office/officeart/2005/8/layout/process5"/>
    <dgm:cxn modelId="{70C78B3A-9675-D848-847D-A5E2551A1532}" type="presOf" srcId="{5FFDE1EE-7CCF-CA42-945D-34F728197866}" destId="{6066379D-1BA2-A543-A82A-18CF1992CC21}" srcOrd="0" destOrd="0" presId="urn:microsoft.com/office/officeart/2005/8/layout/process5"/>
    <dgm:cxn modelId="{8253AE43-77EF-EC4E-92B9-54FBCE3639DE}" type="presOf" srcId="{A832C6AD-3B8F-5547-9405-0AEB109BB1B6}" destId="{3A4E91A0-A265-944C-8DC3-B43B45AD026C}" srcOrd="0" destOrd="0" presId="urn:microsoft.com/office/officeart/2005/8/layout/process5"/>
    <dgm:cxn modelId="{AEF7C546-F984-AA4D-AC0D-6F65CB7DD23A}" type="presOf" srcId="{41443F50-7472-9A4C-866B-7C016E6D94C1}" destId="{2A49FB98-F2FF-D74F-ACCE-ED18E88C78F0}" srcOrd="0" destOrd="0" presId="urn:microsoft.com/office/officeart/2005/8/layout/process5"/>
    <dgm:cxn modelId="{EFA91E49-5B26-4749-B8B5-9468B1BC6199}" type="presOf" srcId="{5498AB76-246C-FB4B-ADF8-F2C415646717}" destId="{59ED2A3D-74A9-2140-A0DF-5E4643E34876}" srcOrd="0" destOrd="0" presId="urn:microsoft.com/office/officeart/2005/8/layout/process5"/>
    <dgm:cxn modelId="{8F04CA50-61DB-A349-9DB5-CF2C348BCF80}" srcId="{5498AB76-246C-FB4B-ADF8-F2C415646717}" destId="{2C1CF151-DAC5-C343-A136-99FC53476A96}" srcOrd="6" destOrd="0" parTransId="{F311D07C-A1F2-E24B-9333-9D11384B9F62}" sibTransId="{41443F50-7472-9A4C-866B-7C016E6D94C1}"/>
    <dgm:cxn modelId="{E4D54E59-CC61-E645-A16A-AC2AED18275D}" type="presOf" srcId="{ACA87D19-580F-3D40-BA2B-DEDC7741D7A5}" destId="{BA3314EA-0F57-C64C-A817-208A6B4E7927}" srcOrd="0" destOrd="0" presId="urn:microsoft.com/office/officeart/2005/8/layout/process5"/>
    <dgm:cxn modelId="{31A96D59-89F4-744D-8713-A765E83A212D}" type="presOf" srcId="{420011BF-1A5A-0D40-8A43-D7E907D3D68B}" destId="{8F0FBC6C-D0D8-4242-9BF1-4AB83253E518}" srcOrd="1" destOrd="0" presId="urn:microsoft.com/office/officeart/2005/8/layout/process5"/>
    <dgm:cxn modelId="{C0970E60-B5DF-7649-AD80-8668EFC695F5}" type="presOf" srcId="{0AB2DC3C-A481-4149-B7F6-02166E9A57E8}" destId="{FA541685-5504-734B-BE6E-E8B6FB664732}" srcOrd="0" destOrd="0" presId="urn:microsoft.com/office/officeart/2005/8/layout/process5"/>
    <dgm:cxn modelId="{72D45073-30EF-2548-B883-D1A8C25B748C}" type="presOf" srcId="{6FA53AC1-C744-AA46-8B60-0AD4933BD764}" destId="{8A93C2F5-4D40-2A4C-9C4B-2D7FA2B42589}" srcOrd="0" destOrd="0" presId="urn:microsoft.com/office/officeart/2005/8/layout/process5"/>
    <dgm:cxn modelId="{A0848A75-8465-4C4D-B2A9-8797797F3BE7}" srcId="{5498AB76-246C-FB4B-ADF8-F2C415646717}" destId="{6FA53AC1-C744-AA46-8B60-0AD4933BD764}" srcOrd="7" destOrd="0" parTransId="{817ACFDE-5516-AE4D-9AC7-0E8134CDF9C3}" sibTransId="{85B811A6-FA47-4949-B414-73F69977F5FB}"/>
    <dgm:cxn modelId="{3BC92979-171C-554A-AC57-E928258F4D63}" type="presOf" srcId="{C5D9052A-CC91-3B49-B2A3-BF9CCE80377D}" destId="{027932F7-C8B1-9E4B-9A81-EF6B23861CC0}" srcOrd="0" destOrd="0" presId="urn:microsoft.com/office/officeart/2005/8/layout/process5"/>
    <dgm:cxn modelId="{DD99BD7F-5338-BF47-9A1D-650BCBE26673}" type="presOf" srcId="{174B1E54-D028-8948-AF73-3F7F99B834C7}" destId="{106B4089-A688-9242-A1A3-F21CB2701EC6}" srcOrd="0" destOrd="0" presId="urn:microsoft.com/office/officeart/2005/8/layout/process5"/>
    <dgm:cxn modelId="{C73CE680-E0FB-3E47-9388-7E28F7224662}" type="presOf" srcId="{064E5924-C230-0647-ABDF-3E219C78C1B2}" destId="{45B3EB93-E358-0740-B872-F3035132D201}" srcOrd="1" destOrd="0" presId="urn:microsoft.com/office/officeart/2005/8/layout/process5"/>
    <dgm:cxn modelId="{C92F9689-96C5-5C49-BE83-97BCAC2D61C7}" type="presOf" srcId="{064E5924-C230-0647-ABDF-3E219C78C1B2}" destId="{EE8AF5DE-BDC1-1D4C-91F1-C3CA100F7DAC}" srcOrd="0" destOrd="0" presId="urn:microsoft.com/office/officeart/2005/8/layout/process5"/>
    <dgm:cxn modelId="{4B49ED93-B7D9-5945-935E-654745F50E10}" srcId="{5498AB76-246C-FB4B-ADF8-F2C415646717}" destId="{5B94AEB7-CF33-7C48-8388-2334DA008E97}" srcOrd="5" destOrd="0" parTransId="{943E2323-0F7D-6046-B98D-AB20FF4B8DE1}" sibTransId="{420011BF-1A5A-0D40-8A43-D7E907D3D68B}"/>
    <dgm:cxn modelId="{9F2A8397-1342-F049-B224-71139917E884}" srcId="{5498AB76-246C-FB4B-ADF8-F2C415646717}" destId="{D0868FA7-B209-4F4C-B17A-9579E693B1A4}" srcOrd="3" destOrd="0" parTransId="{4F156041-AE37-8041-9D44-7C816FF6426E}" sibTransId="{174B1E54-D028-8948-AF73-3F7F99B834C7}"/>
    <dgm:cxn modelId="{E62A90A8-7E50-3F48-85C6-88027DDC67B1}" srcId="{5498AB76-246C-FB4B-ADF8-F2C415646717}" destId="{573C19DB-871D-1D45-BA5B-7085EEA23088}" srcOrd="4" destOrd="0" parTransId="{C89D8B01-FC55-D441-B60E-35AB782B2041}" sibTransId="{F1904504-7F03-0E4B-BF57-E7127F1F8B82}"/>
    <dgm:cxn modelId="{1B6C15AA-1AC2-BD4C-834B-99DD6E2CA744}" type="presOf" srcId="{41443F50-7472-9A4C-866B-7C016E6D94C1}" destId="{0E22AAE4-09A8-7E42-9CE0-D896C6D4B874}" srcOrd="1" destOrd="0" presId="urn:microsoft.com/office/officeart/2005/8/layout/process5"/>
    <dgm:cxn modelId="{C870EAD1-A641-5549-95F5-84D5CC2770DB}" type="presOf" srcId="{573C19DB-871D-1D45-BA5B-7085EEA23088}" destId="{56D4FC42-E504-6649-B2B4-5C04A3268CED}" srcOrd="0" destOrd="0" presId="urn:microsoft.com/office/officeart/2005/8/layout/process5"/>
    <dgm:cxn modelId="{A47DBBDB-067D-4642-8E0D-B6DDBF5D97AE}" type="presOf" srcId="{5FFDE1EE-7CCF-CA42-945D-34F728197866}" destId="{0C0D7ED4-0301-AF4C-B6FF-7935DC4E9347}" srcOrd="1" destOrd="0" presId="urn:microsoft.com/office/officeart/2005/8/layout/process5"/>
    <dgm:cxn modelId="{6CC8BEDB-9EAD-854C-ACCB-BEE3674279A6}" type="presOf" srcId="{D0868FA7-B209-4F4C-B17A-9579E693B1A4}" destId="{B099CF25-AC7E-BD47-BB9F-7237A7B1B4DA}" srcOrd="0" destOrd="0" presId="urn:microsoft.com/office/officeart/2005/8/layout/process5"/>
    <dgm:cxn modelId="{6A94E8DF-BFDA-2847-8399-CB7B2F5749E7}" type="presOf" srcId="{174B1E54-D028-8948-AF73-3F7F99B834C7}" destId="{A0D3E10F-7E64-084C-B93B-5316169A14AE}" srcOrd="1" destOrd="0" presId="urn:microsoft.com/office/officeart/2005/8/layout/process5"/>
    <dgm:cxn modelId="{E8F639E8-C7A9-4041-9094-82385B01097B}" type="presOf" srcId="{ACA87D19-580F-3D40-BA2B-DEDC7741D7A5}" destId="{5EFA8608-8F56-1849-9881-0923E48820BB}" srcOrd="1" destOrd="0" presId="urn:microsoft.com/office/officeart/2005/8/layout/process5"/>
    <dgm:cxn modelId="{4B3141EF-AC59-D145-B680-187A413C0379}" type="presOf" srcId="{5B94AEB7-CF33-7C48-8388-2334DA008E97}" destId="{CC81510A-52BC-C44D-93B7-E95B5DD4DF37}" srcOrd="0" destOrd="0" presId="urn:microsoft.com/office/officeart/2005/8/layout/process5"/>
    <dgm:cxn modelId="{84A1D5F0-2ED2-244B-BB8F-CEB053311D2A}" type="presOf" srcId="{420011BF-1A5A-0D40-8A43-D7E907D3D68B}" destId="{177F9EC9-AE10-FD45-87B0-8B25B3A01593}" srcOrd="0" destOrd="0" presId="urn:microsoft.com/office/officeart/2005/8/layout/process5"/>
    <dgm:cxn modelId="{705AFA60-A925-524C-8283-3C845013A669}" type="presParOf" srcId="{59ED2A3D-74A9-2140-A0DF-5E4643E34876}" destId="{027932F7-C8B1-9E4B-9A81-EF6B23861CC0}" srcOrd="0" destOrd="0" presId="urn:microsoft.com/office/officeart/2005/8/layout/process5"/>
    <dgm:cxn modelId="{0E48E6B6-2485-2E42-9D62-08DC7939ADEF}" type="presParOf" srcId="{59ED2A3D-74A9-2140-A0DF-5E4643E34876}" destId="{6066379D-1BA2-A543-A82A-18CF1992CC21}" srcOrd="1" destOrd="0" presId="urn:microsoft.com/office/officeart/2005/8/layout/process5"/>
    <dgm:cxn modelId="{D3FA4278-7C7C-174F-BCB9-BCACFA3820E3}" type="presParOf" srcId="{6066379D-1BA2-A543-A82A-18CF1992CC21}" destId="{0C0D7ED4-0301-AF4C-B6FF-7935DC4E9347}" srcOrd="0" destOrd="0" presId="urn:microsoft.com/office/officeart/2005/8/layout/process5"/>
    <dgm:cxn modelId="{E11B53A6-FC33-3D4D-9B25-3B982CE6CE0E}" type="presParOf" srcId="{59ED2A3D-74A9-2140-A0DF-5E4643E34876}" destId="{3A4E91A0-A265-944C-8DC3-B43B45AD026C}" srcOrd="2" destOrd="0" presId="urn:microsoft.com/office/officeart/2005/8/layout/process5"/>
    <dgm:cxn modelId="{0D04FB57-6A94-2840-965E-D59CA14C3583}" type="presParOf" srcId="{59ED2A3D-74A9-2140-A0DF-5E4643E34876}" destId="{EE8AF5DE-BDC1-1D4C-91F1-C3CA100F7DAC}" srcOrd="3" destOrd="0" presId="urn:microsoft.com/office/officeart/2005/8/layout/process5"/>
    <dgm:cxn modelId="{A0E7446E-8C81-CA41-ABEA-F62C87607C9D}" type="presParOf" srcId="{EE8AF5DE-BDC1-1D4C-91F1-C3CA100F7DAC}" destId="{45B3EB93-E358-0740-B872-F3035132D201}" srcOrd="0" destOrd="0" presId="urn:microsoft.com/office/officeart/2005/8/layout/process5"/>
    <dgm:cxn modelId="{254F8DE2-C56A-6741-948C-2FADFE802AF2}" type="presParOf" srcId="{59ED2A3D-74A9-2140-A0DF-5E4643E34876}" destId="{FA541685-5504-734B-BE6E-E8B6FB664732}" srcOrd="4" destOrd="0" presId="urn:microsoft.com/office/officeart/2005/8/layout/process5"/>
    <dgm:cxn modelId="{5263AD8D-60BB-3743-9291-93E4CFA5078D}" type="presParOf" srcId="{59ED2A3D-74A9-2140-A0DF-5E4643E34876}" destId="{BA3314EA-0F57-C64C-A817-208A6B4E7927}" srcOrd="5" destOrd="0" presId="urn:microsoft.com/office/officeart/2005/8/layout/process5"/>
    <dgm:cxn modelId="{8CE781E2-A7B9-7443-B797-56B9D3066216}" type="presParOf" srcId="{BA3314EA-0F57-C64C-A817-208A6B4E7927}" destId="{5EFA8608-8F56-1849-9881-0923E48820BB}" srcOrd="0" destOrd="0" presId="urn:microsoft.com/office/officeart/2005/8/layout/process5"/>
    <dgm:cxn modelId="{D0E2D394-6256-7245-96A7-200ED6B3D15B}" type="presParOf" srcId="{59ED2A3D-74A9-2140-A0DF-5E4643E34876}" destId="{B099CF25-AC7E-BD47-BB9F-7237A7B1B4DA}" srcOrd="6" destOrd="0" presId="urn:microsoft.com/office/officeart/2005/8/layout/process5"/>
    <dgm:cxn modelId="{81E54671-E3E5-4B46-9E97-D58D33166165}" type="presParOf" srcId="{59ED2A3D-74A9-2140-A0DF-5E4643E34876}" destId="{106B4089-A688-9242-A1A3-F21CB2701EC6}" srcOrd="7" destOrd="0" presId="urn:microsoft.com/office/officeart/2005/8/layout/process5"/>
    <dgm:cxn modelId="{CF23E969-6E5C-FD45-BF7D-712BE33A0AE2}" type="presParOf" srcId="{106B4089-A688-9242-A1A3-F21CB2701EC6}" destId="{A0D3E10F-7E64-084C-B93B-5316169A14AE}" srcOrd="0" destOrd="0" presId="urn:microsoft.com/office/officeart/2005/8/layout/process5"/>
    <dgm:cxn modelId="{2CF06250-C046-8F45-9A79-9C6770A54F97}" type="presParOf" srcId="{59ED2A3D-74A9-2140-A0DF-5E4643E34876}" destId="{56D4FC42-E504-6649-B2B4-5C04A3268CED}" srcOrd="8" destOrd="0" presId="urn:microsoft.com/office/officeart/2005/8/layout/process5"/>
    <dgm:cxn modelId="{9E6163DB-2E7D-C54C-A5DA-4E50A0FAE2BA}" type="presParOf" srcId="{59ED2A3D-74A9-2140-A0DF-5E4643E34876}" destId="{30F86888-1CE6-0043-8904-43387FBC2D20}" srcOrd="9" destOrd="0" presId="urn:microsoft.com/office/officeart/2005/8/layout/process5"/>
    <dgm:cxn modelId="{629CA1E9-BB34-0E4A-A35B-76D010F88B64}" type="presParOf" srcId="{30F86888-1CE6-0043-8904-43387FBC2D20}" destId="{0A81AF17-B895-9545-8AAA-ADBA76746EB0}" srcOrd="0" destOrd="0" presId="urn:microsoft.com/office/officeart/2005/8/layout/process5"/>
    <dgm:cxn modelId="{F7D3E224-BE1B-3B45-A4FD-45787F6F40A7}" type="presParOf" srcId="{59ED2A3D-74A9-2140-A0DF-5E4643E34876}" destId="{CC81510A-52BC-C44D-93B7-E95B5DD4DF37}" srcOrd="10" destOrd="0" presId="urn:microsoft.com/office/officeart/2005/8/layout/process5"/>
    <dgm:cxn modelId="{25402361-3E09-E64C-AC53-15DD959F8ABB}" type="presParOf" srcId="{59ED2A3D-74A9-2140-A0DF-5E4643E34876}" destId="{177F9EC9-AE10-FD45-87B0-8B25B3A01593}" srcOrd="11" destOrd="0" presId="urn:microsoft.com/office/officeart/2005/8/layout/process5"/>
    <dgm:cxn modelId="{ACF26B41-BEEF-C44C-BBE9-F0839A217B8E}" type="presParOf" srcId="{177F9EC9-AE10-FD45-87B0-8B25B3A01593}" destId="{8F0FBC6C-D0D8-4242-9BF1-4AB83253E518}" srcOrd="0" destOrd="0" presId="urn:microsoft.com/office/officeart/2005/8/layout/process5"/>
    <dgm:cxn modelId="{B66A5364-2E13-8F47-BC26-0CA4C5773CD6}" type="presParOf" srcId="{59ED2A3D-74A9-2140-A0DF-5E4643E34876}" destId="{12BA7B77-2A55-9048-A5AB-05DACF4AB8A8}" srcOrd="12" destOrd="0" presId="urn:microsoft.com/office/officeart/2005/8/layout/process5"/>
    <dgm:cxn modelId="{E49A6849-3830-5E43-9AF4-E018BDD455E0}" type="presParOf" srcId="{59ED2A3D-74A9-2140-A0DF-5E4643E34876}" destId="{2A49FB98-F2FF-D74F-ACCE-ED18E88C78F0}" srcOrd="13" destOrd="0" presId="urn:microsoft.com/office/officeart/2005/8/layout/process5"/>
    <dgm:cxn modelId="{7745DEFA-D635-6445-BDC6-51689A693D38}" type="presParOf" srcId="{2A49FB98-F2FF-D74F-ACCE-ED18E88C78F0}" destId="{0E22AAE4-09A8-7E42-9CE0-D896C6D4B874}" srcOrd="0" destOrd="0" presId="urn:microsoft.com/office/officeart/2005/8/layout/process5"/>
    <dgm:cxn modelId="{25A8F8F8-85CA-BA4D-BAA8-30DC33F2642D}" type="presParOf" srcId="{59ED2A3D-74A9-2140-A0DF-5E4643E34876}" destId="{8A93C2F5-4D40-2A4C-9C4B-2D7FA2B42589}"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932F7-C8B1-9E4B-9A81-EF6B23861CC0}">
      <dsp:nvSpPr>
        <dsp:cNvPr id="0" name=""/>
        <dsp:cNvSpPr/>
      </dsp:nvSpPr>
      <dsp:spPr>
        <a:xfrm>
          <a:off x="4621" y="559306"/>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Collection: </a:t>
          </a:r>
          <a:r>
            <a:rPr lang="en-US" sz="1200" b="0" i="0" u="none" kern="1200" dirty="0"/>
            <a:t>Records of students' education, training, and placement</a:t>
          </a:r>
          <a:endParaRPr lang="en-US" sz="1200" kern="1200" dirty="0"/>
        </a:p>
      </dsp:txBody>
      <dsp:txXfrm>
        <a:off x="40127" y="594812"/>
        <a:ext cx="1949441" cy="1141260"/>
      </dsp:txXfrm>
    </dsp:sp>
    <dsp:sp modelId="{6066379D-1BA2-A543-A82A-18CF1992CC21}">
      <dsp:nvSpPr>
        <dsp:cNvPr id="0" name=""/>
        <dsp:cNvSpPr/>
      </dsp:nvSpPr>
      <dsp:spPr>
        <a:xfrm>
          <a:off x="2202874" y="914906"/>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2874" y="1015120"/>
        <a:ext cx="299835" cy="300644"/>
      </dsp:txXfrm>
    </dsp:sp>
    <dsp:sp modelId="{3A4E91A0-A265-944C-8DC3-B43B45AD026C}">
      <dsp:nvSpPr>
        <dsp:cNvPr id="0" name=""/>
        <dsp:cNvSpPr/>
      </dsp:nvSpPr>
      <dsp:spPr>
        <a:xfrm>
          <a:off x="2833255" y="559306"/>
          <a:ext cx="2020453" cy="1212272"/>
        </a:xfrm>
        <a:prstGeom prst="roundRect">
          <a:avLst>
            <a:gd name="adj" fmla="val 10000"/>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treat missing values “if there are any”, encode categorical variables (Y</a:t>
          </a:r>
          <a:r>
            <a:rPr lang="en-US" sz="1200" b="0" i="0" u="none" kern="1200" dirty="0"/>
            <a:t>es/No” , "Placed/Not Placed)</a:t>
          </a:r>
          <a:endParaRPr lang="en-US" sz="1200" kern="1200" dirty="0"/>
        </a:p>
      </dsp:txBody>
      <dsp:txXfrm>
        <a:off x="2868761" y="594812"/>
        <a:ext cx="1949441" cy="1141260"/>
      </dsp:txXfrm>
    </dsp:sp>
    <dsp:sp modelId="{EE8AF5DE-BDC1-1D4C-91F1-C3CA100F7DAC}">
      <dsp:nvSpPr>
        <dsp:cNvPr id="0" name=""/>
        <dsp:cNvSpPr/>
      </dsp:nvSpPr>
      <dsp:spPr>
        <a:xfrm>
          <a:off x="5031509" y="914906"/>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31509" y="1015120"/>
        <a:ext cx="299835" cy="300644"/>
      </dsp:txXfrm>
    </dsp:sp>
    <dsp:sp modelId="{FA541685-5504-734B-BE6E-E8B6FB664732}">
      <dsp:nvSpPr>
        <dsp:cNvPr id="0" name=""/>
        <dsp:cNvSpPr/>
      </dsp:nvSpPr>
      <dsp:spPr>
        <a:xfrm>
          <a:off x="5661890" y="559306"/>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Selection: identify important features (CGPA, Aptitude Score, Soft Skills…)  </a:t>
          </a:r>
        </a:p>
      </dsp:txBody>
      <dsp:txXfrm>
        <a:off x="5697396" y="594812"/>
        <a:ext cx="1949441" cy="1141260"/>
      </dsp:txXfrm>
    </dsp:sp>
    <dsp:sp modelId="{BA3314EA-0F57-C64C-A817-208A6B4E7927}">
      <dsp:nvSpPr>
        <dsp:cNvPr id="0" name=""/>
        <dsp:cNvSpPr/>
      </dsp:nvSpPr>
      <dsp:spPr>
        <a:xfrm>
          <a:off x="7860144" y="914906"/>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60144" y="1015120"/>
        <a:ext cx="299835" cy="300644"/>
      </dsp:txXfrm>
    </dsp:sp>
    <dsp:sp modelId="{B099CF25-AC7E-BD47-BB9F-7237A7B1B4DA}">
      <dsp:nvSpPr>
        <dsp:cNvPr id="0" name=""/>
        <dsp:cNvSpPr/>
      </dsp:nvSpPr>
      <dsp:spPr>
        <a:xfrm>
          <a:off x="8490525" y="559306"/>
          <a:ext cx="2020453" cy="1212272"/>
        </a:xfrm>
        <a:prstGeom prst="roundRect">
          <a:avLst>
            <a:gd name="adj" fmla="val 10000"/>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Train-Test Split: Split our Data: 80% Training and 20% Testing  </a:t>
          </a:r>
        </a:p>
      </dsp:txBody>
      <dsp:txXfrm>
        <a:off x="8526031" y="594812"/>
        <a:ext cx="1949441" cy="1141260"/>
      </dsp:txXfrm>
    </dsp:sp>
    <dsp:sp modelId="{106B4089-A688-9242-A1A3-F21CB2701EC6}">
      <dsp:nvSpPr>
        <dsp:cNvPr id="0" name=""/>
        <dsp:cNvSpPr/>
      </dsp:nvSpPr>
      <dsp:spPr>
        <a:xfrm rot="5400000">
          <a:off x="9286584" y="1913010"/>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9350431" y="1949378"/>
        <a:ext cx="300644" cy="299835"/>
      </dsp:txXfrm>
    </dsp:sp>
    <dsp:sp modelId="{56D4FC42-E504-6649-B2B4-5C04A3268CED}">
      <dsp:nvSpPr>
        <dsp:cNvPr id="0" name=""/>
        <dsp:cNvSpPr/>
      </dsp:nvSpPr>
      <dsp:spPr>
        <a:xfrm>
          <a:off x="8490525" y="2579759"/>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Model Selection and Training: Selecting an algorithm: Random Forest, Decision Tree, or Logistic Regression. And use the training dataset to train the model. </a:t>
          </a:r>
          <a:endParaRPr lang="en-US" sz="1200" kern="1200" dirty="0"/>
        </a:p>
      </dsp:txBody>
      <dsp:txXfrm>
        <a:off x="8526031" y="2615265"/>
        <a:ext cx="1949441" cy="1141260"/>
      </dsp:txXfrm>
    </dsp:sp>
    <dsp:sp modelId="{30F86888-1CE6-0043-8904-43387FBC2D20}">
      <dsp:nvSpPr>
        <dsp:cNvPr id="0" name=""/>
        <dsp:cNvSpPr/>
      </dsp:nvSpPr>
      <dsp:spPr>
        <a:xfrm rot="10800000">
          <a:off x="7884389" y="2935359"/>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8012890" y="3035573"/>
        <a:ext cx="299835" cy="300644"/>
      </dsp:txXfrm>
    </dsp:sp>
    <dsp:sp modelId="{CC81510A-52BC-C44D-93B7-E95B5DD4DF37}">
      <dsp:nvSpPr>
        <dsp:cNvPr id="0" name=""/>
        <dsp:cNvSpPr/>
      </dsp:nvSpPr>
      <dsp:spPr>
        <a:xfrm>
          <a:off x="5661890" y="2579759"/>
          <a:ext cx="2020453" cy="1212272"/>
        </a:xfrm>
        <a:prstGeom prst="roundRect">
          <a:avLst>
            <a:gd name="adj" fmla="val 10000"/>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Model Evaluation: Evaluate performance using F1-Score, Accuracy, Precision, and Recall</a:t>
          </a:r>
          <a:endParaRPr lang="en-US" sz="1200" kern="1200" dirty="0"/>
        </a:p>
      </dsp:txBody>
      <dsp:txXfrm>
        <a:off x="5697396" y="2615265"/>
        <a:ext cx="1949441" cy="1141260"/>
      </dsp:txXfrm>
    </dsp:sp>
    <dsp:sp modelId="{177F9EC9-AE10-FD45-87B0-8B25B3A01593}">
      <dsp:nvSpPr>
        <dsp:cNvPr id="0" name=""/>
        <dsp:cNvSpPr/>
      </dsp:nvSpPr>
      <dsp:spPr>
        <a:xfrm rot="10800000">
          <a:off x="5055754" y="2935359"/>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84255" y="3035573"/>
        <a:ext cx="299835" cy="300644"/>
      </dsp:txXfrm>
    </dsp:sp>
    <dsp:sp modelId="{12BA7B77-2A55-9048-A5AB-05DACF4AB8A8}">
      <dsp:nvSpPr>
        <dsp:cNvPr id="0" name=""/>
        <dsp:cNvSpPr/>
      </dsp:nvSpPr>
      <dsp:spPr>
        <a:xfrm>
          <a:off x="2833255" y="2579759"/>
          <a:ext cx="2020453" cy="1212272"/>
        </a:xfrm>
        <a:prstGeom prst="roundRect">
          <a:avLst>
            <a:gd name="adj" fmla="val 10000"/>
          </a:avLst>
        </a:prstGeom>
        <a:solidFill>
          <a:schemeClr val="accent1"/>
        </a:solidFill>
        <a:ln w="12700" cap="flat" cmpd="sng" algn="ctr">
          <a:solidFill>
            <a:schemeClr val="accent1">
              <a:shade val="15000"/>
            </a:schemeClr>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Tuning hyperparameters: Enhance the model's performance </a:t>
          </a:r>
          <a:endParaRPr lang="en-US" sz="1200" kern="1200" dirty="0"/>
        </a:p>
      </dsp:txBody>
      <dsp:txXfrm>
        <a:off x="2868761" y="2615265"/>
        <a:ext cx="1949441" cy="1141260"/>
      </dsp:txXfrm>
    </dsp:sp>
    <dsp:sp modelId="{2A49FB98-F2FF-D74F-ACCE-ED18E88C78F0}">
      <dsp:nvSpPr>
        <dsp:cNvPr id="0" name=""/>
        <dsp:cNvSpPr/>
      </dsp:nvSpPr>
      <dsp:spPr>
        <a:xfrm rot="10800000">
          <a:off x="2227119" y="2935359"/>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355620" y="3035573"/>
        <a:ext cx="299835" cy="300644"/>
      </dsp:txXfrm>
    </dsp:sp>
    <dsp:sp modelId="{8A93C2F5-4D40-2A4C-9C4B-2D7FA2B42589}">
      <dsp:nvSpPr>
        <dsp:cNvPr id="0" name=""/>
        <dsp:cNvSpPr/>
      </dsp:nvSpPr>
      <dsp:spPr>
        <a:xfrm>
          <a:off x="4621" y="2579759"/>
          <a:ext cx="2020453" cy="1212272"/>
        </a:xfrm>
        <a:prstGeom prst="roundRect">
          <a:avLst>
            <a:gd name="adj" fmla="val 10000"/>
          </a:avLst>
        </a:prstGeom>
        <a:solidFill>
          <a:schemeClr val="accent2"/>
        </a:solidFill>
        <a:ln w="12700" cap="flat" cmpd="sng" algn="ctr">
          <a:solidFill>
            <a:schemeClr val="accent2">
              <a:shade val="15000"/>
            </a:schemeClr>
          </a:solid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u="none" kern="1200" dirty="0"/>
            <a:t>Deployment: Making predictions in real time using the learned model </a:t>
          </a:r>
          <a:endParaRPr lang="en-US" sz="1200" kern="1200" dirty="0"/>
        </a:p>
      </dsp:txBody>
      <dsp:txXfrm>
        <a:off x="40127" y="2615265"/>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E07E-43A0-2040-75CB-69185D9C0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46D12-F736-1143-7F3B-4454E2428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BCB32-0389-E88B-4E6A-D7D99343C6B2}"/>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C7542B71-28B6-5C95-77F0-0AB9C51B4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E7823-3434-4F67-497A-480FEEC1DEBF}"/>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2868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EA2F-7F39-077A-D77B-7D4B07337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F8A4F-4B17-8E72-87DE-DDE359F37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4D7DA-671C-B77E-2AD8-51D8B17EECF3}"/>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88D8ECE4-FE0F-C83A-DE91-0A6129C3F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0E5F1-886E-D184-AAB3-05A8CA2A88F9}"/>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52697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65C20-AEE4-50D0-16A7-41AF27D31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39F88-397E-0E02-ED03-F542690F4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A3AFB-E6C5-290A-AAAD-35F3FA73C758}"/>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A30D386D-0834-BDAA-FB1C-4A91053D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ED1BB-7EC1-E211-194D-11DCA008BA3B}"/>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33736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19AE-C181-D49E-F9ED-D82FDAA38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E8C07-108C-6C4D-5DA2-0CEB4AFAB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42998-5E09-C894-9B2F-2B4441354C76}"/>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9853B355-0780-3709-2287-787D4C550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D5AB-2BF2-EE09-6EBE-1D18349709C3}"/>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23416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6B37-4565-BFFC-DE3B-C5734F016E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58F904-5535-EA64-CAF1-B8BA4FAB8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6144D-C83E-A8A2-37E9-48ADCFF0A81E}"/>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0EAF987A-25B8-2A42-4554-2DFC1A142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296A2-B8F8-F381-B2C9-219886242D15}"/>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388160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3031-89A6-7EEF-CD49-1F2CDBBA1D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EAB83-2E61-B006-A83D-F1876B0BE0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7F5C8-9917-E804-8D1F-7A2AEA349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A9E69-2233-6D8C-5CB6-78B514D235D9}"/>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6" name="Footer Placeholder 5">
            <a:extLst>
              <a:ext uri="{FF2B5EF4-FFF2-40B4-BE49-F238E27FC236}">
                <a16:creationId xmlns:a16="http://schemas.microsoft.com/office/drawing/2014/main" id="{8EDFC2F8-3125-4556-CC57-3F81BF05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B4010-19C4-4421-00C4-74B40AAC948F}"/>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350762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4EA1-511C-8E39-00AF-5982D4D840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1DE04-9055-6E92-DE38-9853183E7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0C719-8EE5-C335-3BCE-AA75C53C0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CEC11-8604-F2D0-9AF1-D78B408F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855F4-CF94-437D-6872-C78F7324B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D8DD7-38D2-5FE2-EE80-EF59A48A2A69}"/>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8" name="Footer Placeholder 7">
            <a:extLst>
              <a:ext uri="{FF2B5EF4-FFF2-40B4-BE49-F238E27FC236}">
                <a16:creationId xmlns:a16="http://schemas.microsoft.com/office/drawing/2014/main" id="{79685073-8C9D-C84B-1B95-94F57AD4A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62E196-6568-B41C-A15B-42EC1FE438B6}"/>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18993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AECA-BE85-2C85-50E6-E2FDF0CC3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B688A-AD7A-9A69-9FD2-8F9E2697D351}"/>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4" name="Footer Placeholder 3">
            <a:extLst>
              <a:ext uri="{FF2B5EF4-FFF2-40B4-BE49-F238E27FC236}">
                <a16:creationId xmlns:a16="http://schemas.microsoft.com/office/drawing/2014/main" id="{5B35E502-9ABF-01CF-9C39-929CBCD6B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1ED90C-72D5-7579-0509-A66076E7421E}"/>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317286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704E7-9DF0-137E-6273-7D831A729765}"/>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3" name="Footer Placeholder 2">
            <a:extLst>
              <a:ext uri="{FF2B5EF4-FFF2-40B4-BE49-F238E27FC236}">
                <a16:creationId xmlns:a16="http://schemas.microsoft.com/office/drawing/2014/main" id="{B67C4DAF-84F6-6B8D-BE64-463105467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ABB352-3CE5-1E14-4B77-227B167B8825}"/>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332590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7D3F-598F-D191-44B1-773AF671B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09E1F-D6F3-0DC6-3C2A-B32DEDB9D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B8A8FB-7C80-6967-EEE1-852D37272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710CE-6A8F-FC0A-EB6B-63E609DA1D15}"/>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6" name="Footer Placeholder 5">
            <a:extLst>
              <a:ext uri="{FF2B5EF4-FFF2-40B4-BE49-F238E27FC236}">
                <a16:creationId xmlns:a16="http://schemas.microsoft.com/office/drawing/2014/main" id="{2B7D6AC5-204E-820F-72BE-B2CBC8095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DD61D-8E1A-EEF4-4532-A4E8ECE55AA1}"/>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58298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C2BE-AD55-2777-47DA-51A8AA5E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E1D0FF-0242-3CE0-7D40-D5333FDE5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B56DA-280F-1B9C-DE4A-157BF9FD4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4BF1A-CC38-1713-B832-AAD17C64EB4E}"/>
              </a:ext>
            </a:extLst>
          </p:cNvPr>
          <p:cNvSpPr>
            <a:spLocks noGrp="1"/>
          </p:cNvSpPr>
          <p:nvPr>
            <p:ph type="dt" sz="half" idx="10"/>
          </p:nvPr>
        </p:nvSpPr>
        <p:spPr/>
        <p:txBody>
          <a:bodyPr/>
          <a:lstStyle/>
          <a:p>
            <a:fld id="{D143B26C-2C32-6D4E-B5B7-F52D4F619C2F}" type="datetimeFigureOut">
              <a:rPr lang="en-US" smtClean="0"/>
              <a:t>1/28/25</a:t>
            </a:fld>
            <a:endParaRPr lang="en-US"/>
          </a:p>
        </p:txBody>
      </p:sp>
      <p:sp>
        <p:nvSpPr>
          <p:cNvPr id="6" name="Footer Placeholder 5">
            <a:extLst>
              <a:ext uri="{FF2B5EF4-FFF2-40B4-BE49-F238E27FC236}">
                <a16:creationId xmlns:a16="http://schemas.microsoft.com/office/drawing/2014/main" id="{F4105D03-42DE-EDE1-3B51-CC1D5D40B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4E51C-7020-C32B-0681-1C28A6AAB304}"/>
              </a:ext>
            </a:extLst>
          </p:cNvPr>
          <p:cNvSpPr>
            <a:spLocks noGrp="1"/>
          </p:cNvSpPr>
          <p:nvPr>
            <p:ph type="sldNum" sz="quarter" idx="12"/>
          </p:nvPr>
        </p:nvSpPr>
        <p:spPr/>
        <p:txBody>
          <a:bodyPr/>
          <a:lstStyle/>
          <a:p>
            <a:fld id="{514A9678-49F8-9046-996D-0F0B9BE0822F}" type="slidenum">
              <a:rPr lang="en-US" smtClean="0"/>
              <a:t>‹#›</a:t>
            </a:fld>
            <a:endParaRPr lang="en-US"/>
          </a:p>
        </p:txBody>
      </p:sp>
    </p:spTree>
    <p:extLst>
      <p:ext uri="{BB962C8B-B14F-4D97-AF65-F5344CB8AC3E}">
        <p14:creationId xmlns:p14="http://schemas.microsoft.com/office/powerpoint/2010/main" val="77448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84333-473A-D670-088D-DCB899554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51C6F-FC9B-9AA7-6C30-4DED0CDD6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6D0B0-1BD3-720B-FA2B-C12D9C86B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3B26C-2C32-6D4E-B5B7-F52D4F619C2F}" type="datetimeFigureOut">
              <a:rPr lang="en-US" smtClean="0"/>
              <a:t>1/28/25</a:t>
            </a:fld>
            <a:endParaRPr lang="en-US"/>
          </a:p>
        </p:txBody>
      </p:sp>
      <p:sp>
        <p:nvSpPr>
          <p:cNvPr id="5" name="Footer Placeholder 4">
            <a:extLst>
              <a:ext uri="{FF2B5EF4-FFF2-40B4-BE49-F238E27FC236}">
                <a16:creationId xmlns:a16="http://schemas.microsoft.com/office/drawing/2014/main" id="{6F1B1008-74AC-B5CF-54C8-930188F62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C52227-4CAF-C261-C8B4-4D96E18BF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9678-49F8-9046-996D-0F0B9BE0822F}" type="slidenum">
              <a:rPr lang="en-US" smtClean="0"/>
              <a:t>‹#›</a:t>
            </a:fld>
            <a:endParaRPr lang="en-US"/>
          </a:p>
        </p:txBody>
      </p:sp>
    </p:spTree>
    <p:extLst>
      <p:ext uri="{BB962C8B-B14F-4D97-AF65-F5344CB8AC3E}">
        <p14:creationId xmlns:p14="http://schemas.microsoft.com/office/powerpoint/2010/main" val="287133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58BC-2289-4322-7E27-338CE1011275}"/>
              </a:ext>
            </a:extLst>
          </p:cNvPr>
          <p:cNvSpPr>
            <a:spLocks noGrp="1"/>
          </p:cNvSpPr>
          <p:nvPr>
            <p:ph type="ctrTitle"/>
          </p:nvPr>
        </p:nvSpPr>
        <p:spPr>
          <a:xfrm>
            <a:off x="1524000" y="670418"/>
            <a:ext cx="9144000" cy="2387600"/>
          </a:xfrm>
        </p:spPr>
        <p:txBody>
          <a:bodyPr/>
          <a:lstStyle/>
          <a:p>
            <a:r>
              <a:rPr lang="en-US" dirty="0"/>
              <a:t>Week 2, lab activity</a:t>
            </a:r>
          </a:p>
        </p:txBody>
      </p:sp>
      <p:sp>
        <p:nvSpPr>
          <p:cNvPr id="3" name="Subtitle 2">
            <a:extLst>
              <a:ext uri="{FF2B5EF4-FFF2-40B4-BE49-F238E27FC236}">
                <a16:creationId xmlns:a16="http://schemas.microsoft.com/office/drawing/2014/main" id="{C4F4BA6A-4ABE-97DE-FB0E-D25E2924F9A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Adam </a:t>
            </a:r>
            <a:r>
              <a:rPr lang="en-US" dirty="0" err="1">
                <a:latin typeface="Times New Roman" panose="02020603050405020304" pitchFamily="18" charset="0"/>
                <a:cs typeface="Times New Roman" panose="02020603050405020304" pitchFamily="18" charset="0"/>
              </a:rPr>
              <a:t>khay</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012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ACB79-9D5B-6216-71C2-490C0506FD1F}"/>
              </a:ext>
            </a:extLst>
          </p:cNvPr>
          <p:cNvSpPr>
            <a:spLocks noGrp="1"/>
          </p:cNvSpPr>
          <p:nvPr>
            <p:ph idx="1"/>
          </p:nvPr>
        </p:nvSpPr>
        <p:spPr>
          <a:xfrm>
            <a:off x="838200" y="1002670"/>
            <a:ext cx="10515600" cy="4852660"/>
          </a:xfrm>
        </p:spPr>
        <p:txBody>
          <a:bodyPr>
            <a:normAutofit fontScale="85000" lnSpcReduction="10000"/>
          </a:bodyPr>
          <a:lstStyle/>
          <a:p>
            <a:pPr>
              <a:lnSpc>
                <a:spcPct val="200000"/>
              </a:lnSpc>
            </a:pPr>
            <a:r>
              <a:rPr lang="en-US" sz="2400" b="1" dirty="0">
                <a:latin typeface="Times New Roman" panose="02020603050405020304" pitchFamily="18" charset="0"/>
                <a:cs typeface="Times New Roman" panose="02020603050405020304" pitchFamily="18" charset="0"/>
              </a:rPr>
              <a:t>Dataset: </a:t>
            </a:r>
            <a:r>
              <a:rPr lang="en-US" sz="2400" i="0" u="none" strike="noStrike" dirty="0">
                <a:solidFill>
                  <a:srgbClr val="202124"/>
                </a:solidFill>
                <a:effectLst/>
                <a:latin typeface="Times New Roman" panose="02020603050405020304" pitchFamily="18" charset="0"/>
                <a:cs typeface="Times New Roman" panose="02020603050405020304" pitchFamily="18" charset="0"/>
              </a:rPr>
              <a:t>Placement Prediction Dataset</a:t>
            </a:r>
          </a:p>
          <a:p>
            <a:pPr>
              <a:lnSpc>
                <a:spcPct val="200000"/>
              </a:lnSpc>
            </a:pPr>
            <a:r>
              <a:rPr lang="en-US" sz="2400" b="1" dirty="0">
                <a:solidFill>
                  <a:srgbClr val="202124"/>
                </a:solidFill>
                <a:latin typeface="Times New Roman" panose="02020603050405020304" pitchFamily="18" charset="0"/>
                <a:cs typeface="Times New Roman" panose="02020603050405020304" pitchFamily="18" charset="0"/>
              </a:rPr>
              <a:t>Description: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dataset includes data on students' academic performance and extracurricular activities with features like CGPA, number of internships, projects, workshops/certifications, aptitude test scores, soft skill ratings, participation in extracurricular activities, placement training, and scores on SSC and HSC exams. Whether or not the student was placed throughout the recruitment process is indicated by the goal variable,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PlacementStatus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Based on these variables, the dataset seeks to forecast placement results.</a:t>
            </a:r>
            <a:br>
              <a:rPr lang="en-US" sz="2400" dirty="0">
                <a:latin typeface="Times New Roman" panose="02020603050405020304" pitchFamily="18" charset="0"/>
                <a:cs typeface="Times New Roman" panose="02020603050405020304" pitchFamily="18" charset="0"/>
              </a:rPr>
            </a:br>
            <a:r>
              <a:rPr lang="en-US" sz="2400" b="1" dirty="0">
                <a:solidFill>
                  <a:srgbClr val="202124"/>
                </a:solidFill>
                <a:latin typeface="Times New Roman" panose="02020603050405020304" pitchFamily="18" charset="0"/>
                <a:cs typeface="Times New Roman" panose="02020603050405020304" pitchFamily="18" charset="0"/>
              </a:rPr>
              <a:t>Dataset link: </a:t>
            </a:r>
            <a:r>
              <a:rPr lang="en-US" sz="2400" dirty="0">
                <a:solidFill>
                  <a:srgbClr val="202124"/>
                </a:solidFill>
                <a:latin typeface="Times New Roman" panose="02020603050405020304" pitchFamily="18" charset="0"/>
                <a:cs typeface="Times New Roman" panose="02020603050405020304" pitchFamily="18" charset="0"/>
              </a:rPr>
              <a:t>https://</a:t>
            </a:r>
            <a:r>
              <a:rPr lang="en-US" sz="2400" dirty="0" err="1">
                <a:solidFill>
                  <a:srgbClr val="202124"/>
                </a:solidFill>
                <a:latin typeface="Times New Roman" panose="02020603050405020304" pitchFamily="18" charset="0"/>
                <a:cs typeface="Times New Roman" panose="02020603050405020304" pitchFamily="18" charset="0"/>
              </a:rPr>
              <a:t>www.kaggle.com</a:t>
            </a:r>
            <a:r>
              <a:rPr lang="en-US" sz="2400" dirty="0">
                <a:solidFill>
                  <a:srgbClr val="202124"/>
                </a:solidFill>
                <a:latin typeface="Times New Roman" panose="02020603050405020304" pitchFamily="18" charset="0"/>
                <a:cs typeface="Times New Roman" panose="02020603050405020304" pitchFamily="18" charset="0"/>
              </a:rPr>
              <a:t>/datasets/</a:t>
            </a:r>
            <a:r>
              <a:rPr lang="en-US" sz="2400" dirty="0" err="1">
                <a:solidFill>
                  <a:srgbClr val="202124"/>
                </a:solidFill>
                <a:latin typeface="Times New Roman" panose="02020603050405020304" pitchFamily="18" charset="0"/>
                <a:cs typeface="Times New Roman" panose="02020603050405020304" pitchFamily="18" charset="0"/>
              </a:rPr>
              <a:t>ruchikakumbhar</a:t>
            </a:r>
            <a:r>
              <a:rPr lang="en-US" sz="2400" dirty="0">
                <a:solidFill>
                  <a:srgbClr val="202124"/>
                </a:solidFill>
                <a:latin typeface="Times New Roman" panose="02020603050405020304" pitchFamily="18" charset="0"/>
                <a:cs typeface="Times New Roman" panose="02020603050405020304" pitchFamily="18" charset="0"/>
              </a:rPr>
              <a:t>/placement-prediction-dataset</a:t>
            </a:r>
            <a:endParaRPr lang="en-US" sz="2400" i="0" u="none" strike="noStrike" dirty="0">
              <a:solidFill>
                <a:srgbClr val="202124"/>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192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9976-7E0F-7FA4-6544-5DB6922499AF}"/>
              </a:ext>
            </a:extLst>
          </p:cNvPr>
          <p:cNvSpPr>
            <a:spLocks noGrp="1"/>
          </p:cNvSpPr>
          <p:nvPr>
            <p:ph type="title"/>
          </p:nvPr>
        </p:nvSpPr>
        <p:spPr>
          <a:xfrm>
            <a:off x="838200" y="239001"/>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Data type</a:t>
            </a:r>
          </a:p>
        </p:txBody>
      </p:sp>
      <p:graphicFrame>
        <p:nvGraphicFramePr>
          <p:cNvPr id="4" name="Content Placeholder 3">
            <a:extLst>
              <a:ext uri="{FF2B5EF4-FFF2-40B4-BE49-F238E27FC236}">
                <a16:creationId xmlns:a16="http://schemas.microsoft.com/office/drawing/2014/main" id="{C1237B9C-AF31-3909-3834-7F48AE95A90C}"/>
              </a:ext>
            </a:extLst>
          </p:cNvPr>
          <p:cNvGraphicFramePr>
            <a:graphicFrameLocks noGrp="1"/>
          </p:cNvGraphicFramePr>
          <p:nvPr>
            <p:ph idx="1"/>
            <p:extLst>
              <p:ext uri="{D42A27DB-BD31-4B8C-83A1-F6EECF244321}">
                <p14:modId xmlns:p14="http://schemas.microsoft.com/office/powerpoint/2010/main" val="3731242222"/>
              </p:ext>
            </p:extLst>
          </p:nvPr>
        </p:nvGraphicFramePr>
        <p:xfrm>
          <a:off x="838203" y="1690688"/>
          <a:ext cx="10515597" cy="4663440"/>
        </p:xfrm>
        <a:graphic>
          <a:graphicData uri="http://schemas.openxmlformats.org/drawingml/2006/table">
            <a:tbl>
              <a:tblPr firstRow="1" bandRow="1">
                <a:tableStyleId>{5C22544A-7EE6-4342-B048-85BDC9FD1C3A}</a:tableStyleId>
              </a:tblPr>
              <a:tblGrid>
                <a:gridCol w="3008583">
                  <a:extLst>
                    <a:ext uri="{9D8B030D-6E8A-4147-A177-3AD203B41FA5}">
                      <a16:colId xmlns:a16="http://schemas.microsoft.com/office/drawing/2014/main" val="1739636284"/>
                    </a:ext>
                  </a:extLst>
                </a:gridCol>
                <a:gridCol w="5654566">
                  <a:extLst>
                    <a:ext uri="{9D8B030D-6E8A-4147-A177-3AD203B41FA5}">
                      <a16:colId xmlns:a16="http://schemas.microsoft.com/office/drawing/2014/main" val="251224855"/>
                    </a:ext>
                  </a:extLst>
                </a:gridCol>
                <a:gridCol w="1852448">
                  <a:extLst>
                    <a:ext uri="{9D8B030D-6E8A-4147-A177-3AD203B41FA5}">
                      <a16:colId xmlns:a16="http://schemas.microsoft.com/office/drawing/2014/main" val="2978613829"/>
                    </a:ext>
                  </a:extLst>
                </a:gridCol>
              </a:tblGrid>
              <a:tr h="365357">
                <a:tc>
                  <a:txBody>
                    <a:bodyPr/>
                    <a:lstStyle/>
                    <a:p>
                      <a:r>
                        <a:rPr lang="en-US" dirty="0" err="1">
                          <a:latin typeface="Times New Roman" panose="02020603050405020304" pitchFamily="18" charset="0"/>
                          <a:cs typeface="Times New Roman" panose="02020603050405020304" pitchFamily="18" charset="0"/>
                        </a:rPr>
                        <a:t>Field_name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err="1">
                          <a:latin typeface="Times New Roman" panose="02020603050405020304" pitchFamily="18" charset="0"/>
                          <a:cs typeface="Times New Roman" panose="02020603050405020304" pitchFamily="18" charset="0"/>
                        </a:rPr>
                        <a:t>Data_type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4938123"/>
                  </a:ext>
                </a:extLst>
              </a:tr>
              <a:tr h="365357">
                <a:tc>
                  <a:txBody>
                    <a:bodyPr/>
                    <a:lstStyle/>
                    <a:p>
                      <a:r>
                        <a:rPr lang="en-US" sz="1800" b="1" dirty="0">
                          <a:solidFill>
                            <a:srgbClr val="000000"/>
                          </a:solidFill>
                          <a:latin typeface="Times New Roman" panose="02020603050405020304" pitchFamily="18" charset="0"/>
                          <a:cs typeface="Times New Roman" panose="02020603050405020304" pitchFamily="18" charset="0"/>
                        </a:rPr>
                        <a:t>CGPA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student's overall grades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Continuous</a:t>
                      </a:r>
                    </a:p>
                  </a:txBody>
                  <a:tcPr/>
                </a:tc>
                <a:extLst>
                  <a:ext uri="{0D108BD9-81ED-4DB2-BD59-A6C34878D82A}">
                    <a16:rowId xmlns:a16="http://schemas.microsoft.com/office/drawing/2014/main" val="3664781750"/>
                  </a:ext>
                </a:extLst>
              </a:tr>
              <a:tr h="365357">
                <a:tc>
                  <a:txBody>
                    <a:bodyPr/>
                    <a:lstStyle/>
                    <a:p>
                      <a:r>
                        <a:rPr lang="en-US" sz="1800" b="1" dirty="0">
                          <a:solidFill>
                            <a:srgbClr val="000000"/>
                          </a:solidFill>
                          <a:latin typeface="Times New Roman" panose="02020603050405020304" pitchFamily="18" charset="0"/>
                          <a:cs typeface="Times New Roman" panose="02020603050405020304" pitchFamily="18" charset="0"/>
                        </a:rPr>
                        <a:t>Internships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how many internships a student has completed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Discrete</a:t>
                      </a:r>
                    </a:p>
                  </a:txBody>
                  <a:tcPr/>
                </a:tc>
                <a:extLst>
                  <a:ext uri="{0D108BD9-81ED-4DB2-BD59-A6C34878D82A}">
                    <a16:rowId xmlns:a16="http://schemas.microsoft.com/office/drawing/2014/main" val="4048220375"/>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Projects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 of projects completed by the student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Discrete</a:t>
                      </a:r>
                    </a:p>
                  </a:txBody>
                  <a:tcPr/>
                </a:tc>
                <a:extLst>
                  <a:ext uri="{0D108BD9-81ED-4DB2-BD59-A6C34878D82A}">
                    <a16:rowId xmlns:a16="http://schemas.microsoft.com/office/drawing/2014/main" val="400300383"/>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Workshops/Certifications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Number of workshops/certifications the student took</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Discrete</a:t>
                      </a:r>
                    </a:p>
                  </a:txBody>
                  <a:tcPr/>
                </a:tc>
                <a:extLst>
                  <a:ext uri="{0D108BD9-81ED-4DB2-BD59-A6C34878D82A}">
                    <a16:rowId xmlns:a16="http://schemas.microsoft.com/office/drawing/2014/main" val="472506024"/>
                  </a:ext>
                </a:extLst>
              </a:tr>
              <a:tr h="630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Aptitude Test Score</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latin typeface="Times New Roman" panose="02020603050405020304" pitchFamily="18" charset="0"/>
                          <a:ea typeface="+mn-ea"/>
                          <a:cs typeface="Times New Roman" panose="02020603050405020304" pitchFamily="18" charset="0"/>
                        </a:rPr>
                        <a:t>Score of the student's logical reasoning and quantitative reasoning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Times New Roman" panose="02020603050405020304" pitchFamily="18" charset="0"/>
                          <a:cs typeface="Times New Roman" panose="02020603050405020304" pitchFamily="18" charset="0"/>
                        </a:rPr>
                        <a:t>Discrete</a:t>
                      </a:r>
                    </a:p>
                  </a:txBody>
                  <a:tcPr/>
                </a:tc>
                <a:extLst>
                  <a:ext uri="{0D108BD9-81ED-4DB2-BD59-A6C34878D82A}">
                    <a16:rowId xmlns:a16="http://schemas.microsoft.com/office/drawing/2014/main" val="2132684549"/>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Soft Skill Rating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Times New Roman" panose="02020603050405020304" pitchFamily="18" charset="0"/>
                          <a:ea typeface="+mn-ea"/>
                          <a:cs typeface="Times New Roman" panose="02020603050405020304" pitchFamily="18" charset="0"/>
                        </a:rPr>
                        <a:t>Rating of the student’s soft skills (5.0 is the max rating)</a:t>
                      </a:r>
                    </a:p>
                  </a:txBody>
                  <a:tcPr/>
                </a:tc>
                <a:tc>
                  <a:txBody>
                    <a:bodyPr/>
                    <a:lstStyle/>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Ordinal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3538234"/>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Extracurricular Activities</a:t>
                      </a:r>
                    </a:p>
                  </a:txBody>
                  <a:tcPr/>
                </a:tc>
                <a:tc>
                  <a:txBody>
                    <a:bodyPr/>
                    <a:lstStyle/>
                    <a:p>
                      <a:r>
                        <a:rPr lang="en-US" sz="1800" kern="1200" dirty="0">
                          <a:solidFill>
                            <a:schemeClr val="dk1"/>
                          </a:solidFill>
                          <a:latin typeface="Times New Roman" panose="02020603050405020304" pitchFamily="18" charset="0"/>
                          <a:ea typeface="+mn-ea"/>
                          <a:cs typeface="Times New Roman" panose="02020603050405020304" pitchFamily="18" charset="0"/>
                        </a:rPr>
                        <a:t>Whether or not the student does extracurricular activities</a:t>
                      </a:r>
                    </a:p>
                  </a:txBody>
                  <a:tcPr/>
                </a:tc>
                <a:tc>
                  <a:txBody>
                    <a:bodyPr/>
                    <a:lstStyle/>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Nominal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575788"/>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Placement Training</a:t>
                      </a:r>
                    </a:p>
                  </a:txBody>
                  <a:tcPr/>
                </a:tc>
                <a:tc>
                  <a:txBody>
                    <a:bodyPr/>
                    <a:lstStyle/>
                    <a:p>
                      <a:r>
                        <a:rPr lang="en-US" sz="1800" kern="1200" dirty="0">
                          <a:solidFill>
                            <a:schemeClr val="dk1"/>
                          </a:solidFill>
                          <a:latin typeface="Times New Roman" panose="02020603050405020304" pitchFamily="18" charset="0"/>
                          <a:ea typeface="+mn-ea"/>
                          <a:cs typeface="Times New Roman" panose="02020603050405020304" pitchFamily="18" charset="0"/>
                        </a:rPr>
                        <a:t>Whether or not the student took the placement training</a:t>
                      </a:r>
                    </a:p>
                  </a:txBody>
                  <a:tcPr/>
                </a:tc>
                <a:tc>
                  <a:txBody>
                    <a:bodyPr/>
                    <a:lstStyle/>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Nominal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6897195"/>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SSC Marks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latin typeface="Times New Roman" panose="02020603050405020304" pitchFamily="18" charset="0"/>
                          <a:ea typeface="+mn-ea"/>
                          <a:cs typeface="Times New Roman" panose="02020603050405020304" pitchFamily="18" charset="0"/>
                        </a:rPr>
                        <a:t>The student’s Senior Secondary marks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Discrete </a:t>
                      </a:r>
                    </a:p>
                  </a:txBody>
                  <a:tcPr/>
                </a:tc>
                <a:extLst>
                  <a:ext uri="{0D108BD9-81ED-4DB2-BD59-A6C34878D82A}">
                    <a16:rowId xmlns:a16="http://schemas.microsoft.com/office/drawing/2014/main" val="2871826692"/>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HSC Marks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latin typeface="Times New Roman" panose="02020603050405020304" pitchFamily="18" charset="0"/>
                          <a:ea typeface="+mn-ea"/>
                          <a:cs typeface="Times New Roman" panose="02020603050405020304" pitchFamily="18" charset="0"/>
                        </a:rPr>
                        <a:t>The student’s Higher Secondary marks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Discrete </a:t>
                      </a:r>
                    </a:p>
                  </a:txBody>
                  <a:tcPr/>
                </a:tc>
                <a:extLst>
                  <a:ext uri="{0D108BD9-81ED-4DB2-BD59-A6C34878D82A}">
                    <a16:rowId xmlns:a16="http://schemas.microsoft.com/office/drawing/2014/main" val="1044422162"/>
                  </a:ext>
                </a:extLst>
              </a:tr>
              <a:tr h="36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Placement 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Times New Roman" panose="02020603050405020304" pitchFamily="18" charset="0"/>
                          <a:ea typeface="+mn-ea"/>
                          <a:cs typeface="Times New Roman" panose="02020603050405020304" pitchFamily="18" charset="0"/>
                        </a:rPr>
                        <a:t>Whether the student is placed or not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Nominal</a:t>
                      </a:r>
                    </a:p>
                  </a:txBody>
                  <a:tcPr/>
                </a:tc>
                <a:extLst>
                  <a:ext uri="{0D108BD9-81ED-4DB2-BD59-A6C34878D82A}">
                    <a16:rowId xmlns:a16="http://schemas.microsoft.com/office/drawing/2014/main" val="1496929770"/>
                  </a:ext>
                </a:extLst>
              </a:tr>
            </a:tbl>
          </a:graphicData>
        </a:graphic>
      </p:graphicFrame>
    </p:spTree>
    <p:extLst>
      <p:ext uri="{BB962C8B-B14F-4D97-AF65-F5344CB8AC3E}">
        <p14:creationId xmlns:p14="http://schemas.microsoft.com/office/powerpoint/2010/main" val="396748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FAAC-CCBD-D4A6-2BD8-6FE7FFF31BBF}"/>
              </a:ext>
            </a:extLst>
          </p:cNvPr>
          <p:cNvSpPr>
            <a:spLocks noGrp="1"/>
          </p:cNvSpPr>
          <p:nvPr>
            <p:ph type="title"/>
          </p:nvPr>
        </p:nvSpPr>
        <p:spPr>
          <a:xfrm>
            <a:off x="838200" y="6699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MLS well defined problem.</a:t>
            </a:r>
          </a:p>
        </p:txBody>
      </p:sp>
      <p:sp>
        <p:nvSpPr>
          <p:cNvPr id="3" name="Content Placeholder 2">
            <a:extLst>
              <a:ext uri="{FF2B5EF4-FFF2-40B4-BE49-F238E27FC236}">
                <a16:creationId xmlns:a16="http://schemas.microsoft.com/office/drawing/2014/main" id="{C05FDC98-A965-B46F-9BAF-37E9A798AAA9}"/>
              </a:ext>
            </a:extLst>
          </p:cNvPr>
          <p:cNvSpPr>
            <a:spLocks noGrp="1"/>
          </p:cNvSpPr>
          <p:nvPr>
            <p:ph idx="1"/>
          </p:nvPr>
        </p:nvSpPr>
        <p:spPr>
          <a:xfrm>
            <a:off x="838200" y="2141537"/>
            <a:ext cx="10515600" cy="4351338"/>
          </a:xfrm>
        </p:spPr>
        <p:txBody>
          <a:bodyPr>
            <a:normAutofit fontScale="92500"/>
          </a:bodyPr>
          <a:lstStyle/>
          <a:p>
            <a:pPr>
              <a:lnSpc>
                <a:spcPct val="20000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The problem we are trying to solve: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Predicting Placement Status of Students using Academic and Extracurricular Factors</a:t>
            </a:r>
          </a:p>
          <a:p>
            <a:pPr>
              <a:lnSpc>
                <a:spcPct val="200000"/>
              </a:lnSpc>
            </a:pPr>
            <a:r>
              <a:rPr lang="en-US" sz="2400" b="1" dirty="0">
                <a:latin typeface="Times New Roman" panose="02020603050405020304" pitchFamily="18" charset="0"/>
                <a:cs typeface="Times New Roman" panose="02020603050405020304" pitchFamily="18" charset="0"/>
              </a:rPr>
              <a:t>Relevance of the columns to the problem: </a:t>
            </a:r>
            <a:r>
              <a:rPr lang="en-US" sz="2400" dirty="0">
                <a:latin typeface="Times New Roman" panose="02020603050405020304" pitchFamily="18" charset="0"/>
                <a:cs typeface="Times New Roman" panose="02020603050405020304" pitchFamily="18" charset="0"/>
              </a:rPr>
              <a:t>These columns or features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related to student's academic performance and extracurricular activities will help me reac</a:t>
            </a:r>
            <a:r>
              <a:rPr lang="en-US" sz="2400" dirty="0">
                <a:solidFill>
                  <a:srgbClr val="000000"/>
                </a:solidFill>
                <a:latin typeface="Times New Roman" panose="02020603050405020304" pitchFamily="18" charset="0"/>
                <a:cs typeface="Times New Roman" panose="02020603050405020304" pitchFamily="18" charset="0"/>
              </a:rPr>
              <a:t>h my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goal which is to predict whether a student will be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placed</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not placed</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during the placement process.</a:t>
            </a:r>
            <a:endParaRPr lang="en-US" sz="2400" dirty="0">
              <a:latin typeface="Times New Roman" panose="02020603050405020304" pitchFamily="18" charset="0"/>
              <a:cs typeface="Times New Roman" panose="02020603050405020304" pitchFamily="18" charset="0"/>
            </a:endParaRPr>
          </a:p>
          <a:p>
            <a:endParaRPr lang="en-US" b="0" i="0" u="none" strike="noStrike" dirty="0">
              <a:solidFill>
                <a:srgbClr val="000000"/>
              </a:solidFill>
              <a:effectLst/>
              <a:latin typeface="-webkit-standard"/>
            </a:endParaRPr>
          </a:p>
          <a:p>
            <a:endParaRPr lang="en-US" dirty="0"/>
          </a:p>
        </p:txBody>
      </p:sp>
    </p:spTree>
    <p:extLst>
      <p:ext uri="{BB962C8B-B14F-4D97-AF65-F5344CB8AC3E}">
        <p14:creationId xmlns:p14="http://schemas.microsoft.com/office/powerpoint/2010/main" val="173691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D9BB-B71E-7919-99A2-E407F113B207}"/>
              </a:ext>
            </a:extLst>
          </p:cNvPr>
          <p:cNvSpPr>
            <a:spLocks noGrp="1"/>
          </p:cNvSpPr>
          <p:nvPr>
            <p:ph type="title"/>
          </p:nvPr>
        </p:nvSpPr>
        <p:spPr>
          <a:xfrm>
            <a:off x="838200" y="596352"/>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Machine Learning System Overview</a:t>
            </a:r>
            <a:endParaRPr lang="en-US" sz="3600" dirty="0"/>
          </a:p>
        </p:txBody>
      </p:sp>
      <p:graphicFrame>
        <p:nvGraphicFramePr>
          <p:cNvPr id="4" name="Content Placeholder 3">
            <a:extLst>
              <a:ext uri="{FF2B5EF4-FFF2-40B4-BE49-F238E27FC236}">
                <a16:creationId xmlns:a16="http://schemas.microsoft.com/office/drawing/2014/main" id="{A24C9664-2DEE-317C-0C8B-017C52E5D5B2}"/>
              </a:ext>
            </a:extLst>
          </p:cNvPr>
          <p:cNvGraphicFramePr>
            <a:graphicFrameLocks noGrp="1"/>
          </p:cNvGraphicFramePr>
          <p:nvPr>
            <p:ph idx="1"/>
            <p:extLst>
              <p:ext uri="{D42A27DB-BD31-4B8C-83A1-F6EECF244321}">
                <p14:modId xmlns:p14="http://schemas.microsoft.com/office/powerpoint/2010/main" val="37873018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F7C0-367C-C45B-1E15-2E5E664CC375}"/>
              </a:ext>
            </a:extLst>
          </p:cNvPr>
          <p:cNvSpPr>
            <a:spLocks noGrp="1"/>
          </p:cNvSpPr>
          <p:nvPr>
            <p:ph type="title"/>
          </p:nvPr>
        </p:nvSpPr>
        <p:spPr>
          <a:xfrm>
            <a:off x="1164021" y="304936"/>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Screenshot of my loaded data from within </a:t>
            </a:r>
            <a:r>
              <a:rPr lang="en-US" sz="3600" dirty="0" err="1">
                <a:latin typeface="Times New Roman" panose="02020603050405020304" pitchFamily="18" charset="0"/>
                <a:cs typeface="Times New Roman" panose="02020603050405020304" pitchFamily="18" charset="0"/>
              </a:rPr>
              <a:t>pgAdmin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E26012-0737-FD0D-71AB-3779A1C8CA3B}"/>
              </a:ext>
            </a:extLst>
          </p:cNvPr>
          <p:cNvPicPr>
            <a:picLocks noGrp="1" noChangeAspect="1"/>
          </p:cNvPicPr>
          <p:nvPr>
            <p:ph idx="1"/>
          </p:nvPr>
        </p:nvPicPr>
        <p:blipFill>
          <a:blip r:embed="rId2"/>
          <a:stretch>
            <a:fillRect/>
          </a:stretch>
        </p:blipFill>
        <p:spPr>
          <a:xfrm>
            <a:off x="1797269" y="1630499"/>
            <a:ext cx="7779801" cy="4862376"/>
          </a:xfrm>
        </p:spPr>
      </p:pic>
    </p:spTree>
    <p:extLst>
      <p:ext uri="{BB962C8B-B14F-4D97-AF65-F5344CB8AC3E}">
        <p14:creationId xmlns:p14="http://schemas.microsoft.com/office/powerpoint/2010/main" val="369258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448</Words>
  <Application>Microsoft Macintosh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-webkit-standard</vt:lpstr>
      <vt:lpstr>Arial</vt:lpstr>
      <vt:lpstr>Calibri</vt:lpstr>
      <vt:lpstr>Calibri Light</vt:lpstr>
      <vt:lpstr>Times New Roman</vt:lpstr>
      <vt:lpstr>Office Theme</vt:lpstr>
      <vt:lpstr>Week 2, lab activity</vt:lpstr>
      <vt:lpstr>PowerPoint Presentation</vt:lpstr>
      <vt:lpstr>Data type</vt:lpstr>
      <vt:lpstr>MLS well defined problem.</vt:lpstr>
      <vt:lpstr>Machine Learning System Overview</vt:lpstr>
      <vt:lpstr>Screenshot of my loaded data from within pgAdmin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dc:title>
  <dc:creator>Adam khay</dc:creator>
  <cp:lastModifiedBy>Adam khay</cp:lastModifiedBy>
  <cp:revision>2</cp:revision>
  <dcterms:created xsi:type="dcterms:W3CDTF">2025-01-29T05:19:33Z</dcterms:created>
  <dcterms:modified xsi:type="dcterms:W3CDTF">2025-01-29T23:31:59Z</dcterms:modified>
</cp:coreProperties>
</file>